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43" r:id="rId4"/>
    <p:sldMasterId id="2147483920" r:id="rId5"/>
    <p:sldMasterId id="2147483930" r:id="rId6"/>
    <p:sldMasterId id="2147483937" r:id="rId7"/>
    <p:sldMasterId id="2147483946" r:id="rId8"/>
    <p:sldMasterId id="2147483966" r:id="rId9"/>
  </p:sldMasterIdLst>
  <p:notesMasterIdLst>
    <p:notesMasterId r:id="rId48"/>
  </p:notesMasterIdLst>
  <p:handoutMasterIdLst>
    <p:handoutMasterId r:id="rId49"/>
  </p:handoutMasterIdLst>
  <p:sldIdLst>
    <p:sldId id="2147481549" r:id="rId10"/>
    <p:sldId id="2147481528" r:id="rId11"/>
    <p:sldId id="2147481529" r:id="rId12"/>
    <p:sldId id="2147481533" r:id="rId13"/>
    <p:sldId id="2147481530" r:id="rId14"/>
    <p:sldId id="2147481609" r:id="rId15"/>
    <p:sldId id="2147479759" r:id="rId16"/>
    <p:sldId id="2147481590" r:id="rId17"/>
    <p:sldId id="2147481591" r:id="rId18"/>
    <p:sldId id="2147481592" r:id="rId19"/>
    <p:sldId id="2147481593" r:id="rId20"/>
    <p:sldId id="2147481594" r:id="rId21"/>
    <p:sldId id="2147479760" r:id="rId22"/>
    <p:sldId id="2147481566" r:id="rId23"/>
    <p:sldId id="2147481558" r:id="rId24"/>
    <p:sldId id="2147481585" r:id="rId25"/>
    <p:sldId id="2147481602" r:id="rId26"/>
    <p:sldId id="2147479766" r:id="rId27"/>
    <p:sldId id="2147481536" r:id="rId28"/>
    <p:sldId id="2147481603" r:id="rId29"/>
    <p:sldId id="2147481564" r:id="rId30"/>
    <p:sldId id="2147481604" r:id="rId31"/>
    <p:sldId id="2147481605" r:id="rId32"/>
    <p:sldId id="2147481606" r:id="rId33"/>
    <p:sldId id="2147481607" r:id="rId34"/>
    <p:sldId id="2147481608" r:id="rId35"/>
    <p:sldId id="2147481595" r:id="rId36"/>
    <p:sldId id="2147481577" r:id="rId37"/>
    <p:sldId id="2147481578" r:id="rId38"/>
    <p:sldId id="2147481596" r:id="rId39"/>
    <p:sldId id="2147481597" r:id="rId40"/>
    <p:sldId id="2147481598" r:id="rId41"/>
    <p:sldId id="2147481599" r:id="rId42"/>
    <p:sldId id="2147481600" r:id="rId43"/>
    <p:sldId id="2147481586" r:id="rId44"/>
    <p:sldId id="2147481587" r:id="rId45"/>
    <p:sldId id="2147481588" r:id="rId46"/>
    <p:sldId id="2147481610" r:id="rId47"/>
  </p:sldIdLst>
  <p:sldSz cx="12192000" cy="6858000"/>
  <p:notesSz cx="7010400" cy="9296400"/>
  <p:embeddedFontLst>
    <p:embeddedFont>
      <p:font typeface="Open Sans" panose="020B0606030504020204" pitchFamily="34" charset="0"/>
      <p:regular r:id="rId50"/>
      <p:bold r:id="rId51"/>
      <p:italic r:id="rId52"/>
      <p:boldItalic r:id="rId53"/>
    </p:embeddedFont>
    <p:embeddedFont>
      <p:font typeface="Open Sans Extrabold" panose="020F0502020204030204" pitchFamily="34" charset="0"/>
      <p:bold r:id="rId54"/>
      <p:italic r:id="rId55"/>
      <p:boldItalic r:id="rId56"/>
    </p:embeddedFont>
    <p:embeddedFont>
      <p:font typeface="Open Sans Light" panose="020F0302020204030204" pitchFamily="34" charset="0"/>
      <p:regular r:id="rId57"/>
      <p:italic r:id="rId58"/>
    </p:embeddedFont>
    <p:embeddedFont>
      <p:font typeface="Open Sans Semibold" panose="020F0502020204030204" pitchFamily="34" charset="0"/>
      <p:regular r:id="rId59"/>
      <p:bold r:id="rId60"/>
      <p:italic r:id="rId61"/>
      <p:boldItalic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7E7AD8-C37A-4A34-8A03-74AA9EE28A50}">
          <p14:sldIdLst>
            <p14:sldId id="2147481549"/>
            <p14:sldId id="2147481528"/>
            <p14:sldId id="2147481529"/>
            <p14:sldId id="2147481533"/>
            <p14:sldId id="2147481530"/>
            <p14:sldId id="2147481609"/>
            <p14:sldId id="2147479759"/>
            <p14:sldId id="2147481590"/>
            <p14:sldId id="2147481591"/>
            <p14:sldId id="2147481592"/>
            <p14:sldId id="2147481593"/>
            <p14:sldId id="2147481594"/>
            <p14:sldId id="2147479760"/>
            <p14:sldId id="2147481566"/>
            <p14:sldId id="2147481558"/>
            <p14:sldId id="2147481585"/>
            <p14:sldId id="2147481602"/>
            <p14:sldId id="2147479766"/>
            <p14:sldId id="2147481536"/>
            <p14:sldId id="2147481603"/>
            <p14:sldId id="2147481564"/>
            <p14:sldId id="2147481604"/>
            <p14:sldId id="2147481605"/>
            <p14:sldId id="2147481606"/>
            <p14:sldId id="2147481607"/>
            <p14:sldId id="2147481608"/>
            <p14:sldId id="2147481595"/>
            <p14:sldId id="2147481577"/>
            <p14:sldId id="2147481578"/>
            <p14:sldId id="2147481596"/>
            <p14:sldId id="2147481597"/>
            <p14:sldId id="2147481598"/>
            <p14:sldId id="2147481599"/>
            <p14:sldId id="2147481600"/>
            <p14:sldId id="2147481586"/>
            <p14:sldId id="2147481587"/>
            <p14:sldId id="2147481588"/>
            <p14:sldId id="2147481610"/>
          </p14:sldIdLst>
        </p14:section>
      </p14:sectionLst>
    </p:ext>
    <p:ext uri="{EFAFB233-063F-42B5-8137-9DF3F51BA10A}">
      <p15:sldGuideLst xmlns:p15="http://schemas.microsoft.com/office/powerpoint/2012/main">
        <p15:guide id="1" orient="horz" pos="367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01B717-08A1-69A6-A951-031DC0EC790E}" name="Louise Francis" initials="LF" userId="S::lfrancis@idc.com::4af19c57-cc07-44f4-94b1-3f51801d1d3c" providerId="AD"/>
  <p188:author id="{2BE64529-B624-E826-AA8F-5D3454EDBBFA}" name="Massimiliano Claps" initials="MC" userId="S::mclaps@idc.com::94963426-fab8-404d-af06-6f190a1d6bb2" providerId="AD"/>
  <p188:author id="{C985C441-EC02-BF32-6F43-3DC403251D89}" name="Holly Muscolino" initials="HM" userId="S::hmuscolino@idc.com::fd779428-83a9-4f07-86c2-c1e52f6b0334" providerId="AD"/>
  <p188:author id="{EC35D564-2FF8-590C-0BF7-5A73DEC7A98D}" name="Aaron Walker" initials="AW" userId="S::amwalker@idc.com::9fa13f4f-6b82-4266-b1a7-7ed81d96d1d3" providerId="AD"/>
  <p188:author id="{633F7083-35BD-5EEE-4F18-AA2045CAF296}" name="Adelaide O'Brien" initials="AO" userId="S::aobrien@idc.com::9cfe3df8-eb43-4197-9039-7ea9c118e36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uis" initials="L" lastIdx="9" clrIdx="0">
    <p:extLst>
      <p:ext uri="{19B8F6BF-5375-455C-9EA6-DF929625EA0E}">
        <p15:presenceInfo xmlns:p15="http://schemas.microsoft.com/office/powerpoint/2012/main" userId="S::lruvalcaba@idc.com::4de2b3de-5995-4b0b-a83f-b144d530849d" providerId="AD"/>
      </p:ext>
    </p:extLst>
  </p:cmAuthor>
  <p:cmAuthor id="2" name="Umesh Divakaran" initials="UD" lastIdx="1" clrIdx="1">
    <p:extLst>
      <p:ext uri="{19B8F6BF-5375-455C-9EA6-DF929625EA0E}">
        <p15:presenceInfo xmlns:p15="http://schemas.microsoft.com/office/powerpoint/2012/main" userId="S::udivakaran@idc.com::937866b8-3e8b-484d-b7af-f55a4502e8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FFCD07"/>
    <a:srgbClr val="000000"/>
    <a:srgbClr val="C37718"/>
    <a:srgbClr val="F9CF26"/>
    <a:srgbClr val="F2F2F2"/>
    <a:srgbClr val="D9D9D9"/>
    <a:srgbClr val="FF00FF"/>
    <a:srgbClr val="4F4F4F"/>
    <a:srgbClr val="1B33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94658"/>
  </p:normalViewPr>
  <p:slideViewPr>
    <p:cSldViewPr snapToGrid="0">
      <p:cViewPr varScale="1">
        <p:scale>
          <a:sx n="120" d="100"/>
          <a:sy n="120" d="100"/>
        </p:scale>
        <p:origin x="1192" y="184"/>
      </p:cViewPr>
      <p:guideLst>
        <p:guide orient="horz" pos="3675"/>
        <p:guide pos="3840"/>
      </p:guideLst>
    </p:cSldViewPr>
  </p:slideViewPr>
  <p:notesTextViewPr>
    <p:cViewPr>
      <p:scale>
        <a:sx n="1" d="1"/>
        <a:sy n="1" d="1"/>
      </p:scale>
      <p:origin x="0" y="0"/>
    </p:cViewPr>
  </p:notesTextViewPr>
  <p:notesViewPr>
    <p:cSldViewPr snapToGrid="0">
      <p:cViewPr varScale="1">
        <p:scale>
          <a:sx n="77" d="100"/>
          <a:sy n="77" d="100"/>
        </p:scale>
        <p:origin x="394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970344" y="8829822"/>
            <a:ext cx="3038475" cy="466578"/>
          </a:xfrm>
          <a:prstGeom prst="rect">
            <a:avLst/>
          </a:prstGeom>
        </p:spPr>
        <p:txBody>
          <a:bodyPr vert="horz" lIns="91440" tIns="45720" rIns="91440" bIns="45720" rtlCol="0" anchor="b"/>
          <a:lstStyle>
            <a:lvl1pPr algn="r">
              <a:defRPr sz="1200"/>
            </a:lvl1pPr>
          </a:lstStyle>
          <a:p>
            <a:fld id="{A2CD1B45-48E8-40DF-A365-B6CB58EF459E}" type="slidenum">
              <a:rPr lang="en-US" smtClean="0"/>
              <a:t>‹#›</a:t>
            </a:fld>
            <a:endParaRPr lang="en-US"/>
          </a:p>
        </p:txBody>
      </p:sp>
    </p:spTree>
    <p:extLst>
      <p:ext uri="{BB962C8B-B14F-4D97-AF65-F5344CB8AC3E}">
        <p14:creationId xmlns:p14="http://schemas.microsoft.com/office/powerpoint/2010/main" val="332806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74346"/>
            <a:ext cx="5608320" cy="3660011"/>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970384" y="8829804"/>
            <a:ext cx="3038387" cy="466603"/>
          </a:xfrm>
          <a:prstGeom prst="rect">
            <a:avLst/>
          </a:prstGeom>
        </p:spPr>
        <p:txBody>
          <a:bodyPr vert="horz" lIns="91440" tIns="45720" rIns="91440" bIns="45720" rtlCol="0" anchor="b"/>
          <a:lstStyle>
            <a:lvl1pPr algn="r">
              <a:defRPr sz="1200">
                <a:latin typeface="Open Sans" panose="020B0606030504020204" pitchFamily="34" charset="0"/>
                <a:ea typeface="Open Sans" panose="020B0606030504020204" pitchFamily="34" charset="0"/>
                <a:cs typeface="Open Sans" panose="020B0606030504020204" pitchFamily="34" charset="0"/>
              </a:defRPr>
            </a:lvl1pPr>
          </a:lstStyle>
          <a:p>
            <a:fld id="{DC373B3E-8DC7-4709-9D82-49BF535FE66F}" type="slidenum">
              <a:rPr lang="en-US" smtClean="0"/>
              <a:pPr/>
              <a:t>‹#›</a:t>
            </a:fld>
            <a:endParaRPr lang="en-US"/>
          </a:p>
        </p:txBody>
      </p:sp>
    </p:spTree>
    <p:extLst>
      <p:ext uri="{BB962C8B-B14F-4D97-AF65-F5344CB8AC3E}">
        <p14:creationId xmlns:p14="http://schemas.microsoft.com/office/powerpoint/2010/main" val="3740951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algn="l" defTabSz="914400" rtl="0" eaLnBrk="1" latinLnBrk="0" hangingPunct="1">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algn="l" defTabSz="914400" rtl="0" eaLnBrk="1" latinLnBrk="0" hangingPunct="1">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algn="l" defTabSz="914400" rtl="0" eaLnBrk="1" latinLnBrk="0" hangingPunct="1">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algn="l" defTabSz="914400" rtl="0" eaLnBrk="1" latinLnBrk="0" hangingPunct="1">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europarl.europa.eu/news/en/press-room/20240308IPR19023/parliament-adopts-its-position-on-major-reform-of-eu-customs-cod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legalserviceindia.com/legal/article-15758-trade-laws-in-the-digital-era-a-case-for-integration-of-artificial-intelligence.html" TargetMode="External"/><Relationship Id="rId4" Type="http://schemas.openxmlformats.org/officeDocument/2006/relationships/hyperlink" Target="https://customsbridge.ai/generative-artificial-intelligence-its-integration-into-customs-and-its-regulation-by-the-ai-act/"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dhs.gov/data/AI_inventor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chnologyreview.com/2023/03/14/1069717/how-ai-could-write-our-law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373B3E-8DC7-4709-9D82-49BF535FE66F}" type="slidenum">
              <a:rPr lang="en-US" smtClean="0"/>
              <a:pPr/>
              <a:t>1</a:t>
            </a:fld>
            <a:endParaRPr lang="en-US"/>
          </a:p>
        </p:txBody>
      </p:sp>
    </p:spTree>
    <p:extLst>
      <p:ext uri="{BB962C8B-B14F-4D97-AF65-F5344CB8AC3E}">
        <p14:creationId xmlns:p14="http://schemas.microsoft.com/office/powerpoint/2010/main" val="159510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94313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r>
              <a:rPr lang="en-US"/>
              <a:t>APIs and Integration: Composable Case Management relies on well-defined APIs (Application Programming Interfaces) that enable seamless integration between different components. This allows organizations to integrate best-of-breed solutions and leverage existing systems or services. </a:t>
            </a:r>
            <a:r>
              <a:rPr lang="en-US" err="1"/>
              <a:t>rganizations</a:t>
            </a:r>
            <a:r>
              <a:rPr lang="en-US"/>
              <a:t> can easily replace or upgrade individual components without disrupting the entire system, ensuring longevity and scalability. </a:t>
            </a:r>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55818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59887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13</a:t>
            </a:fld>
            <a:endParaRPr lang="en-US"/>
          </a:p>
        </p:txBody>
      </p:sp>
    </p:spTree>
    <p:extLst>
      <p:ext uri="{BB962C8B-B14F-4D97-AF65-F5344CB8AC3E}">
        <p14:creationId xmlns:p14="http://schemas.microsoft.com/office/powerpoint/2010/main" val="2108264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7110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22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17058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r>
              <a:rPr lang="en-DE"/>
              <a:t>https://www.irs.gov/pub/irs-pdf/p3744.pdf</a:t>
            </a:r>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5292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18</a:t>
            </a:fld>
            <a:endParaRPr lang="en-US"/>
          </a:p>
        </p:txBody>
      </p:sp>
    </p:spTree>
    <p:extLst>
      <p:ext uri="{BB962C8B-B14F-4D97-AF65-F5344CB8AC3E}">
        <p14:creationId xmlns:p14="http://schemas.microsoft.com/office/powerpoint/2010/main" val="701432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C373B3E-8DC7-4709-9D82-49BF535FE66F}" type="slidenum">
              <a:rPr lang="en-US" smtClean="0"/>
              <a:pPr/>
              <a:t>19</a:t>
            </a:fld>
            <a:endParaRPr lang="en-US"/>
          </a:p>
        </p:txBody>
      </p:sp>
    </p:spTree>
    <p:extLst>
      <p:ext uri="{BB962C8B-B14F-4D97-AF65-F5344CB8AC3E}">
        <p14:creationId xmlns:p14="http://schemas.microsoft.com/office/powerpoint/2010/main" val="3689497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2</a:t>
            </a:fld>
            <a:endParaRPr lang="en-US"/>
          </a:p>
        </p:txBody>
      </p:sp>
    </p:spTree>
    <p:extLst>
      <p:ext uri="{BB962C8B-B14F-4D97-AF65-F5344CB8AC3E}">
        <p14:creationId xmlns:p14="http://schemas.microsoft.com/office/powerpoint/2010/main" val="1349388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C373B3E-8DC7-4709-9D82-49BF535FE66F}" type="slidenum">
              <a:rPr lang="en-US" smtClean="0"/>
              <a:pPr/>
              <a:t>20</a:t>
            </a:fld>
            <a:endParaRPr lang="en-US"/>
          </a:p>
        </p:txBody>
      </p:sp>
    </p:spTree>
    <p:extLst>
      <p:ext uri="{BB962C8B-B14F-4D97-AF65-F5344CB8AC3E}">
        <p14:creationId xmlns:p14="http://schemas.microsoft.com/office/powerpoint/2010/main" val="4144482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2365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3142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r>
              <a:rPr lang="en-US">
                <a:hlinkClick r:id="rId3"/>
              </a:rPr>
              <a:t>Parliament adopts its position on major reform of EU Customs Code | News | European Parliament (europa.eu)</a:t>
            </a:r>
            <a:endParaRPr lang="en-US"/>
          </a:p>
          <a:p>
            <a:r>
              <a:rPr lang="en-US">
                <a:hlinkClick r:id="rId4"/>
              </a:rPr>
              <a:t>Generative Artificial Intelligence: Its integration into customs and its regulation by the AI act (customsbridge.ai)</a:t>
            </a:r>
            <a:endParaRPr lang="en-US"/>
          </a:p>
          <a:p>
            <a:r>
              <a:rPr lang="en-US">
                <a:hlinkClick r:id="rId5"/>
              </a:rPr>
              <a:t>Trade Laws in the Digital Era: A Case for Integration of Artificial Intelligence (legalserviceindia.com)</a:t>
            </a:r>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3128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r>
              <a:rPr lang="en-US">
                <a:hlinkClick r:id="rId3"/>
              </a:rPr>
              <a:t>AI Use Case Inventory | Homeland Security (dhs.gov)</a:t>
            </a:r>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9637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29344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r>
              <a:rPr lang="en-US">
                <a:hlinkClick r:id="rId3"/>
              </a:rPr>
              <a:t>How AI could write our laws | MIT Technology Review</a:t>
            </a:r>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0597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27</a:t>
            </a:fld>
            <a:endParaRPr lang="en-US"/>
          </a:p>
        </p:txBody>
      </p:sp>
    </p:spTree>
    <p:extLst>
      <p:ext uri="{BB962C8B-B14F-4D97-AF65-F5344CB8AC3E}">
        <p14:creationId xmlns:p14="http://schemas.microsoft.com/office/powerpoint/2010/main" val="27640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97483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35554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74276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61117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94026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91787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75252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11798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627909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36</a:t>
            </a:fld>
            <a:endParaRPr lang="en-US"/>
          </a:p>
        </p:txBody>
      </p:sp>
    </p:spTree>
    <p:extLst>
      <p:ext uri="{BB962C8B-B14F-4D97-AF65-F5344CB8AC3E}">
        <p14:creationId xmlns:p14="http://schemas.microsoft.com/office/powerpoint/2010/main" val="3460213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37</a:t>
            </a:fld>
            <a:endParaRPr lang="en-US"/>
          </a:p>
        </p:txBody>
      </p:sp>
    </p:spTree>
    <p:extLst>
      <p:ext uri="{BB962C8B-B14F-4D97-AF65-F5344CB8AC3E}">
        <p14:creationId xmlns:p14="http://schemas.microsoft.com/office/powerpoint/2010/main" val="2459174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38</a:t>
            </a:fld>
            <a:endParaRPr lang="en-US"/>
          </a:p>
        </p:txBody>
      </p:sp>
    </p:spTree>
    <p:extLst>
      <p:ext uri="{BB962C8B-B14F-4D97-AF65-F5344CB8AC3E}">
        <p14:creationId xmlns:p14="http://schemas.microsoft.com/office/powerpoint/2010/main" val="2408011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4</a:t>
            </a:fld>
            <a:endParaRPr lang="en-US"/>
          </a:p>
        </p:txBody>
      </p:sp>
    </p:spTree>
    <p:extLst>
      <p:ext uri="{BB962C8B-B14F-4D97-AF65-F5344CB8AC3E}">
        <p14:creationId xmlns:p14="http://schemas.microsoft.com/office/powerpoint/2010/main" val="107057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Open Sans"/>
                <a:cs typeface="Open Sans"/>
              </a:rPr>
              <a:t>Asset Oriented Value Chains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Banking</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Open Sans"/>
                <a:cs typeface="Open Sans"/>
              </a:rPr>
              <a:t>Brand Oriented Value Chains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Capital Markets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Open Sans"/>
                <a:cs typeface="Open Sans"/>
              </a:rPr>
              <a:t>Engineering Oriented Value Chains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Healthcare</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Hospitality, Dining, and Travel</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Insurance</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Higher Education</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Life Sciences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Media and Entertainment</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National Civilian Government</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Retail</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latin typeface="Open Sans"/>
              </a:rPr>
              <a:t>Smart Cities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Technology Oriented Value Chains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Transportation and Logistics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Open Sans"/>
                <a:ea typeface="+mn-ea"/>
                <a:cs typeface="+mn-cs"/>
              </a:rPr>
              <a:t>Utilities</a:t>
            </a:r>
            <a:endParaRPr lang="en-US" sz="1200" b="0" i="0" u="none" strike="noStrike" kern="1200" cap="none" spc="0" normalizeH="0" baseline="0" noProof="0">
              <a:ln>
                <a:noFill/>
              </a:ln>
              <a:solidFill>
                <a:srgbClr val="000000"/>
              </a:solidFill>
              <a:effectLst/>
              <a:uLnTx/>
              <a:uFillTx/>
              <a:latin typeface="Open Sans"/>
              <a:ea typeface="Open Sans"/>
              <a:cs typeface="Open Sans"/>
            </a:endParaRPr>
          </a:p>
          <a:p>
            <a:endParaRPr lang="en-CA"/>
          </a:p>
        </p:txBody>
      </p:sp>
      <p:sp>
        <p:nvSpPr>
          <p:cNvPr id="4" name="Slide Number Placeholder 3"/>
          <p:cNvSpPr>
            <a:spLocks noGrp="1"/>
          </p:cNvSpPr>
          <p:nvPr>
            <p:ph type="sldNum" sz="quarter" idx="5"/>
          </p:nvPr>
        </p:nvSpPr>
        <p:spPr/>
        <p:txBody>
          <a:bodyPr/>
          <a:lstStyle/>
          <a:p>
            <a:fld id="{DC373B3E-8DC7-4709-9D82-49BF535FE66F}" type="slidenum">
              <a:rPr lang="en-US" smtClean="0"/>
              <a:pPr/>
              <a:t>5</a:t>
            </a:fld>
            <a:endParaRPr lang="en-US"/>
          </a:p>
        </p:txBody>
      </p:sp>
    </p:spTree>
    <p:extLst>
      <p:ext uri="{BB962C8B-B14F-4D97-AF65-F5344CB8AC3E}">
        <p14:creationId xmlns:p14="http://schemas.microsoft.com/office/powerpoint/2010/main" val="189117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6</a:t>
            </a:fld>
            <a:endParaRPr lang="en-US"/>
          </a:p>
        </p:txBody>
      </p:sp>
    </p:spTree>
    <p:extLst>
      <p:ext uri="{BB962C8B-B14F-4D97-AF65-F5344CB8AC3E}">
        <p14:creationId xmlns:p14="http://schemas.microsoft.com/office/powerpoint/2010/main" val="96707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373B3E-8DC7-4709-9D82-49BF535FE66F}" type="slidenum">
              <a:rPr lang="en-US" smtClean="0"/>
              <a:pPr/>
              <a:t>7</a:t>
            </a:fld>
            <a:endParaRPr lang="en-US"/>
          </a:p>
        </p:txBody>
      </p:sp>
    </p:spTree>
    <p:extLst>
      <p:ext uri="{BB962C8B-B14F-4D97-AF65-F5344CB8AC3E}">
        <p14:creationId xmlns:p14="http://schemas.microsoft.com/office/powerpoint/2010/main" val="413848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457200">
              <a:buSzPct val="100000"/>
              <a:buFont typeface="Arial" pitchFamily="34"/>
              <a:buChar char="•"/>
              <a:defRPr sz="1800" b="0" i="0" u="none" strike="noStrike" kern="0" cap="none" spc="0" baseline="0">
                <a:solidFill>
                  <a:srgbClr val="000000"/>
                </a:solidFill>
                <a:uFillTx/>
              </a:defRPr>
            </a:pPr>
            <a:r>
              <a:rPr lang="en-US" sz="1200">
                <a:solidFill>
                  <a:srgbClr val="3F3F3F"/>
                </a:solidFill>
                <a:latin typeface="Open Sans"/>
              </a:rPr>
              <a:t>Consumer Recommendations </a:t>
            </a:r>
            <a:endParaRPr lang="en-US" sz="1200" b="0" i="0" u="none" strike="noStrike" cap="none" spc="0" baseline="0">
              <a:solidFill>
                <a:srgbClr val="3F3F3F"/>
              </a:solidFill>
              <a:uFillTx/>
              <a:latin typeface="Open Sans"/>
            </a:endParaRPr>
          </a:p>
          <a:p>
            <a:pPr marL="285750" indent="-285750" defTabSz="457200">
              <a:buSzPct val="100000"/>
              <a:buFont typeface="Arial" pitchFamily="34"/>
              <a:buChar char="•"/>
              <a:defRPr sz="1800" b="0" i="0" u="none" strike="noStrike" kern="0" cap="none" spc="0" baseline="0">
                <a:solidFill>
                  <a:srgbClr val="000000"/>
                </a:solidFill>
                <a:uFillTx/>
              </a:defRPr>
            </a:pPr>
            <a:r>
              <a:rPr lang="en-US" sz="1200" kern="0">
                <a:solidFill>
                  <a:srgbClr val="3F3F3F"/>
                </a:solidFill>
                <a:latin typeface="Open Sans"/>
                <a:ea typeface="Open Sans"/>
                <a:cs typeface="Open Sans"/>
              </a:rPr>
              <a:t>Customer Journey Optimization</a:t>
            </a:r>
            <a:endParaRPr lang="en-US" sz="1200" b="0" i="0" u="none" strike="noStrike" kern="0" cap="none" spc="0" baseline="0">
              <a:solidFill>
                <a:srgbClr val="3F3F3F"/>
              </a:solidFill>
              <a:uFillTx/>
              <a:latin typeface="Open Sans"/>
              <a:ea typeface="Open Sans"/>
              <a:cs typeface="Open Sans"/>
            </a:endParaRPr>
          </a:p>
          <a:p>
            <a:pPr marL="285750" indent="-285750" defTabSz="457200">
              <a:buSzPct val="100000"/>
              <a:buFont typeface="Arial" pitchFamily="34"/>
              <a:buChar char="•"/>
              <a:defRPr sz="1800" b="0" i="0" u="none" strike="noStrike" kern="0" cap="none" spc="0" baseline="0">
                <a:solidFill>
                  <a:srgbClr val="000000"/>
                </a:solidFill>
                <a:uFillTx/>
              </a:defRPr>
            </a:pPr>
            <a:r>
              <a:rPr lang="en-US" sz="1200">
                <a:solidFill>
                  <a:srgbClr val="3F3F3F"/>
                </a:solidFill>
                <a:latin typeface="Open Sans"/>
              </a:rPr>
              <a:t>Catalog Personalization</a:t>
            </a:r>
            <a:endParaRPr lang="en-US" sz="1200" b="0" i="0" u="none" strike="noStrike" kern="1200" cap="none" spc="0" baseline="0">
              <a:solidFill>
                <a:srgbClr val="3F3F3F"/>
              </a:solidFill>
              <a:uFillTx/>
              <a:latin typeface="Open Sans"/>
              <a:ea typeface="Open Sans"/>
              <a:cs typeface="Open Sans"/>
            </a:endParaRPr>
          </a:p>
          <a:p>
            <a:pPr marL="285750" indent="-285750" defTabSz="457200">
              <a:buSzPct val="100000"/>
              <a:buFont typeface="Arial" pitchFamily="34"/>
              <a:buChar char="•"/>
              <a:defRPr sz="1800" b="0" i="0" u="none" strike="noStrike" kern="0" cap="none" spc="0" baseline="0">
                <a:solidFill>
                  <a:srgbClr val="000000"/>
                </a:solidFill>
                <a:uFillTx/>
              </a:defRPr>
            </a:pPr>
            <a:r>
              <a:rPr lang="en-US" sz="1200">
                <a:solidFill>
                  <a:srgbClr val="3F3F3F"/>
                </a:solidFill>
                <a:latin typeface="Open Sans"/>
              </a:rPr>
              <a:t>Offer Management</a:t>
            </a:r>
            <a:endParaRPr lang="en-US" sz="1200" b="0" i="0" u="none" strike="noStrike" kern="1200" cap="none" spc="0" baseline="0">
              <a:solidFill>
                <a:srgbClr val="3F3F3F"/>
              </a:solidFill>
              <a:uFillTx/>
              <a:latin typeface="Open Sans"/>
              <a:ea typeface="Open Sans"/>
              <a:cs typeface="Open Sans"/>
            </a:endParaRPr>
          </a:p>
          <a:p>
            <a:endParaRPr lang="en-CA"/>
          </a:p>
        </p:txBody>
      </p:sp>
      <p:sp>
        <p:nvSpPr>
          <p:cNvPr id="4" name="Slide Number Placeholder 3"/>
          <p:cNvSpPr>
            <a:spLocks noGrp="1"/>
          </p:cNvSpPr>
          <p:nvPr>
            <p:ph type="sldNum" sz="quarter" idx="5"/>
          </p:nvPr>
        </p:nvSpPr>
        <p:spPr/>
        <p:txBody>
          <a:bodyPr/>
          <a:lstStyle/>
          <a:p>
            <a:fld id="{DC373B3E-8DC7-4709-9D82-49BF535FE66F}" type="slidenum">
              <a:rPr lang="en-US" smtClean="0"/>
              <a:pPr/>
              <a:t>8</a:t>
            </a:fld>
            <a:endParaRPr lang="en-US"/>
          </a:p>
        </p:txBody>
      </p:sp>
    </p:spTree>
    <p:extLst>
      <p:ext uri="{BB962C8B-B14F-4D97-AF65-F5344CB8AC3E}">
        <p14:creationId xmlns:p14="http://schemas.microsoft.com/office/powerpoint/2010/main" val="393700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F3F72-FABC-E3D9-C0E0-BF55E773D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57256-E1F1-E0F2-C28A-7AD32BAB3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CF34-B14E-4919-36FE-27764A9570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6A6994B3-BFF1-736D-8EC1-E4C08A2D447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373B3E-8DC7-4709-9D82-49BF535FE66F}" type="slidenum">
              <a:rPr kumimoji="0" lang="en-US" sz="1200" b="0" i="0" u="none" strike="noStrike" kern="1200" cap="none" spc="0" normalizeH="0" baseline="0" noProof="0" smtClean="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4F4F4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13788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idc.com/events-ppt-coverslide" TargetMode="External"/><Relationship Id="rId2" Type="http://schemas.openxmlformats.org/officeDocument/2006/relationships/hyperlink" Target="http://www.idc.com/brand-icons" TargetMode="External"/><Relationship Id="rId1" Type="http://schemas.openxmlformats.org/officeDocument/2006/relationships/slideMaster" Target="../slideMasters/slideMaster1.xml"/><Relationship Id="rId4" Type="http://schemas.openxmlformats.org/officeDocument/2006/relationships/hyperlink" Target="mailto:designguide@idc.com" TargetMode="Externa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8.png"/><Relationship Id="rId11" Type="http://schemas.openxmlformats.org/officeDocument/2006/relationships/image" Target="../media/image24.svg"/><Relationship Id="rId5" Type="http://schemas.openxmlformats.org/officeDocument/2006/relationships/image" Target="../media/image7.svg"/><Relationship Id="rId10"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10.xml"/><Relationship Id="rId6" Type="http://schemas.openxmlformats.org/officeDocument/2006/relationships/image" Target="../media/image8.png"/><Relationship Id="rId11" Type="http://schemas.openxmlformats.org/officeDocument/2006/relationships/image" Target="../media/image26.sv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11.xml"/><Relationship Id="rId6" Type="http://schemas.openxmlformats.org/officeDocument/2006/relationships/image" Target="../media/image8.png"/><Relationship Id="rId11" Type="http://schemas.openxmlformats.org/officeDocument/2006/relationships/image" Target="../media/image28.sv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7.png"/><Relationship Id="rId3" Type="http://schemas.openxmlformats.org/officeDocument/2006/relationships/tags" Target="../tags/tag14.xm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tags" Target="../tags/tag13.xml"/><Relationship Id="rId16" Type="http://schemas.openxmlformats.org/officeDocument/2006/relationships/image" Target="../media/image30.svg"/><Relationship Id="rId1" Type="http://schemas.openxmlformats.org/officeDocument/2006/relationships/tags" Target="../tags/tag1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slideMaster" Target="../slideMasters/slideMaster2.xml"/><Relationship Id="rId15" Type="http://schemas.openxmlformats.org/officeDocument/2006/relationships/image" Target="../media/image29.png"/><Relationship Id="rId10" Type="http://schemas.openxmlformats.org/officeDocument/2006/relationships/image" Target="../media/image9.svg"/><Relationship Id="rId4" Type="http://schemas.openxmlformats.org/officeDocument/2006/relationships/tags" Target="../tags/tag15.xml"/><Relationship Id="rId9" Type="http://schemas.openxmlformats.org/officeDocument/2006/relationships/image" Target="../media/image8.png"/><Relationship Id="rId14" Type="http://schemas.openxmlformats.org/officeDocument/2006/relationships/image" Target="../media/image28.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8.png"/><Relationship Id="rId10" Type="http://schemas.openxmlformats.org/officeDocument/2006/relationships/image" Target="../media/image38.svg"/><Relationship Id="rId4" Type="http://schemas.openxmlformats.org/officeDocument/2006/relationships/image" Target="../media/image33.svg"/><Relationship Id="rId9" Type="http://schemas.openxmlformats.org/officeDocument/2006/relationships/image" Target="../media/image37.png"/><Relationship Id="rId14" Type="http://schemas.openxmlformats.org/officeDocument/2006/relationships/image" Target="../media/image42.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6.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8.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0.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Master" Target="../slideMasters/slideMaster3.xml"/><Relationship Id="rId7" Type="http://schemas.openxmlformats.org/officeDocument/2006/relationships/image" Target="../media/image8.png"/><Relationship Id="rId12" Type="http://schemas.openxmlformats.org/officeDocument/2006/relationships/image" Target="../media/image30.sv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8.svg"/><Relationship Id="rId11" Type="http://schemas.openxmlformats.org/officeDocument/2006/relationships/image" Target="../media/image29.png"/><Relationship Id="rId5" Type="http://schemas.openxmlformats.org/officeDocument/2006/relationships/image" Target="../media/image47.png"/><Relationship Id="rId10" Type="http://schemas.openxmlformats.org/officeDocument/2006/relationships/image" Target="../media/image28.svg"/><Relationship Id="rId4" Type="http://schemas.openxmlformats.org/officeDocument/2006/relationships/image" Target="../media/image5.jpeg"/><Relationship Id="rId9"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2.jpeg"/><Relationship Id="rId9"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3.jpeg"/><Relationship Id="rId9"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19.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2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14.jpeg"/><Relationship Id="rId9" Type="http://schemas.openxmlformats.org/officeDocument/2006/relationships/image" Target="../media/image1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34.svg"/><Relationship Id="rId5" Type="http://schemas.openxmlformats.org/officeDocument/2006/relationships/image" Target="../media/image8.png"/><Relationship Id="rId4" Type="http://schemas.openxmlformats.org/officeDocument/2006/relationships/image" Target="../media/image33.sv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8.png"/><Relationship Id="rId10" Type="http://schemas.openxmlformats.org/officeDocument/2006/relationships/image" Target="../media/image38.svg"/><Relationship Id="rId4" Type="http://schemas.openxmlformats.org/officeDocument/2006/relationships/image" Target="../media/image33.svg"/><Relationship Id="rId9" Type="http://schemas.openxmlformats.org/officeDocument/2006/relationships/image" Target="../media/image37.png"/><Relationship Id="rId14" Type="http://schemas.openxmlformats.org/officeDocument/2006/relationships/image" Target="../media/image42.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3.sv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52.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4.svg"/><Relationship Id="rId11" Type="http://schemas.openxmlformats.org/officeDocument/2006/relationships/image" Target="../media/image39.png"/><Relationship Id="rId5" Type="http://schemas.openxmlformats.org/officeDocument/2006/relationships/image" Target="../media/image3.png"/><Relationship Id="rId10" Type="http://schemas.openxmlformats.org/officeDocument/2006/relationships/image" Target="../media/image38.svg"/><Relationship Id="rId4" Type="http://schemas.openxmlformats.org/officeDocument/2006/relationships/image" Target="../media/image53.svg"/><Relationship Id="rId9" Type="http://schemas.openxmlformats.org/officeDocument/2006/relationships/image" Target="../media/image37.png"/><Relationship Id="rId14" Type="http://schemas.openxmlformats.org/officeDocument/2006/relationships/image" Target="../media/image42.sv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6.xml"/><Relationship Id="rId1" Type="http://schemas.openxmlformats.org/officeDocument/2006/relationships/tags" Target="../tags/tag21.xml"/><Relationship Id="rId6" Type="http://schemas.openxmlformats.org/officeDocument/2006/relationships/image" Target="../media/image8.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34.sv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6.xml"/><Relationship Id="rId1" Type="http://schemas.openxmlformats.org/officeDocument/2006/relationships/tags" Target="../tags/tag2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6.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5.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7.jpe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slideMaster" Target="../slideMasters/slideMaster2.xml"/><Relationship Id="rId1" Type="http://schemas.openxmlformats.org/officeDocument/2006/relationships/tags" Target="../tags/tag6.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18.jpeg"/><Relationship Id="rId9"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20.svg"/><Relationship Id="rId5" Type="http://schemas.openxmlformats.org/officeDocument/2006/relationships/image" Target="../media/image7.svg"/><Relationship Id="rId10" Type="http://schemas.openxmlformats.org/officeDocument/2006/relationships/image" Target="../media/image19.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22.svg"/><Relationship Id="rId5" Type="http://schemas.openxmlformats.org/officeDocument/2006/relationships/image" Target="../media/image7.sv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ions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26BB10-3EA1-4A09-B0C7-953C03955A8E}"/>
              </a:ext>
            </a:extLst>
          </p:cNvPr>
          <p:cNvSpPr txBox="1">
            <a:spLocks/>
          </p:cNvSpPr>
          <p:nvPr/>
        </p:nvSpPr>
        <p:spPr>
          <a:xfrm>
            <a:off x="440695" y="304800"/>
            <a:ext cx="11301984" cy="1028700"/>
          </a:xfrm>
          <a:prstGeom prst="rect">
            <a:avLst/>
          </a:prstGeom>
        </p:spPr>
        <p:txBody>
          <a:bodyPr vert="horz" lIns="0" tIns="0" rIns="0" bIns="0" rtlCol="0" anchor="ctr">
            <a:normAutofit/>
          </a:bodyPr>
          <a:lstStyle>
            <a:lvl1pPr marL="0" algn="l" defTabSz="914400" rtl="0" eaLnBrk="1" latinLnBrk="0" hangingPunct="1">
              <a:lnSpc>
                <a:spcPct val="100000"/>
              </a:lnSpc>
              <a:spcBef>
                <a:spcPct val="0"/>
              </a:spcBef>
              <a:buNone/>
              <a:defRPr lang="en-US" sz="3200" kern="1200" spc="4">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Instructions</a:t>
            </a:r>
          </a:p>
        </p:txBody>
      </p:sp>
      <p:sp>
        <p:nvSpPr>
          <p:cNvPr id="13" name="Title 1">
            <a:extLst>
              <a:ext uri="{FF2B5EF4-FFF2-40B4-BE49-F238E27FC236}">
                <a16:creationId xmlns:a16="http://schemas.microsoft.com/office/drawing/2014/main" id="{3B4E7028-D908-470F-BF80-740353F13A84}"/>
              </a:ext>
            </a:extLst>
          </p:cNvPr>
          <p:cNvSpPr txBox="1">
            <a:spLocks/>
          </p:cNvSpPr>
          <p:nvPr/>
        </p:nvSpPr>
        <p:spPr>
          <a:xfrm>
            <a:off x="440695" y="1409575"/>
            <a:ext cx="11301984" cy="4831928"/>
          </a:xfrm>
          <a:prstGeom prst="rect">
            <a:avLst/>
          </a:prstGeom>
        </p:spPr>
        <p:txBody>
          <a:bodyPr vert="horz" lIns="0" tIns="0" rIns="0" bIns="0" rtlCol="0" anchor="t" anchorCtr="0">
            <a:normAutofit/>
          </a:bodyPr>
          <a:lstStyle>
            <a:lvl1pPr marL="0" algn="l" defTabSz="914400" rtl="0" eaLnBrk="1" latinLnBrk="0" hangingPunct="1">
              <a:lnSpc>
                <a:spcPct val="100000"/>
              </a:lnSpc>
              <a:spcBef>
                <a:spcPct val="0"/>
              </a:spcBef>
              <a:buNone/>
              <a:defRPr lang="en-US" sz="3200" kern="1200" spc="4">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lvl="0" indent="0">
              <a:buFontTx/>
              <a:buNone/>
            </a:pPr>
            <a:r>
              <a:rPr lang="en-US" sz="1800">
                <a:latin typeface="Open Sans" panose="020B0606030504020204" pitchFamily="34" charset="0"/>
                <a:ea typeface="Open Sans" panose="020B0606030504020204" pitchFamily="34" charset="0"/>
                <a:cs typeface="Open Sans" panose="020B0606030504020204" pitchFamily="34" charset="0"/>
              </a:rPr>
              <a:t>Welcome to the IDC PPT Template. </a:t>
            </a:r>
            <a:br>
              <a:rPr lang="en-US" sz="1800">
                <a:latin typeface="Open Sans" panose="020B0606030504020204" pitchFamily="34" charset="0"/>
                <a:ea typeface="Open Sans" panose="020B0606030504020204" pitchFamily="34" charset="0"/>
                <a:cs typeface="Open Sans" panose="020B0606030504020204" pitchFamily="34" charset="0"/>
              </a:rPr>
            </a:br>
            <a:r>
              <a:rPr lang="en-US" sz="1800">
                <a:latin typeface="Open Sans" panose="020B0606030504020204" pitchFamily="34" charset="0"/>
                <a:ea typeface="Open Sans" panose="020B0606030504020204" pitchFamily="34" charset="0"/>
                <a:cs typeface="Open Sans" panose="020B0606030504020204" pitchFamily="34" charset="0"/>
              </a:rPr>
              <a:t>This core brand asset should be used for all IDC presentation types globally, including publishing and events. </a:t>
            </a:r>
            <a:br>
              <a:rPr lang="en-US" sz="1800">
                <a:latin typeface="Open Sans" panose="020B0606030504020204" pitchFamily="34" charset="0"/>
                <a:ea typeface="Open Sans" panose="020B0606030504020204" pitchFamily="34" charset="0"/>
                <a:cs typeface="Open Sans" panose="020B0606030504020204" pitchFamily="34" charset="0"/>
              </a:rPr>
            </a:br>
            <a:br>
              <a:rPr lang="en-US" sz="1800">
                <a:latin typeface="Open Sans" panose="020B0606030504020204" pitchFamily="34" charset="0"/>
                <a:ea typeface="Open Sans" panose="020B0606030504020204" pitchFamily="34" charset="0"/>
                <a:cs typeface="Open Sans" panose="020B0606030504020204" pitchFamily="34" charset="0"/>
              </a:rPr>
            </a:br>
            <a:r>
              <a:rPr lang="en-US" sz="1800" i="1">
                <a:latin typeface="Open Sans" panose="020B0606030504020204" pitchFamily="34" charset="0"/>
                <a:ea typeface="Open Sans" panose="020B0606030504020204" pitchFamily="34" charset="0"/>
                <a:cs typeface="Open Sans" panose="020B0606030504020204" pitchFamily="34" charset="0"/>
              </a:rPr>
              <a:t>Note: only a sampling of product iconography and brand extensions are provided as part of the template. Links to additional icons and brand extension libraries can be found below </a:t>
            </a:r>
            <a:r>
              <a:rPr lang="en-US" sz="1800" i="1">
                <a:solidFill>
                  <a:srgbClr val="4F4F4F"/>
                </a:solidFill>
                <a:latin typeface="Open Sans" panose="020B0606030504020204" pitchFamily="34" charset="0"/>
                <a:ea typeface="Open Sans" panose="020B0606030504020204" pitchFamily="34" charset="0"/>
                <a:cs typeface="Open Sans" panose="020B0606030504020204" pitchFamily="34" charset="0"/>
              </a:rPr>
              <a:t>(start Slideshow to access the hyperlinks)</a:t>
            </a:r>
            <a:r>
              <a:rPr lang="en-US" sz="1800" i="1">
                <a:latin typeface="Open Sans" panose="020B0606030504020204" pitchFamily="34" charset="0"/>
                <a:ea typeface="Open Sans" panose="020B0606030504020204" pitchFamily="34" charset="0"/>
                <a:cs typeface="Open Sans" panose="020B0606030504020204" pitchFamily="34" charset="0"/>
              </a:rPr>
              <a:t>.</a:t>
            </a:r>
          </a:p>
          <a:p>
            <a:pPr marL="0" lvl="0" indent="0">
              <a:buNone/>
            </a:pPr>
            <a:endParaRPr lang="en-US" sz="1800">
              <a:latin typeface="Open Sans" panose="020B0606030504020204" pitchFamily="34" charset="0"/>
              <a:ea typeface="Open Sans" panose="020B0606030504020204" pitchFamily="34" charset="0"/>
              <a:cs typeface="Open Sans" panose="020B0606030504020204" pitchFamily="34" charset="0"/>
            </a:endParaRPr>
          </a:p>
          <a:p>
            <a:pPr marL="457200" lvl="0" indent="-457200">
              <a:spcBef>
                <a:spcPts val="600"/>
              </a:spcBef>
              <a:buAutoNum type="arabicPeriod"/>
            </a:pPr>
            <a:r>
              <a:rPr lang="en-US" sz="1800">
                <a:latin typeface="Open Sans" panose="020B0606030504020204" pitchFamily="34" charset="0"/>
                <a:ea typeface="Open Sans" panose="020B0606030504020204" pitchFamily="34" charset="0"/>
                <a:cs typeface="Open Sans" panose="020B0606030504020204" pitchFamily="34" charset="0"/>
              </a:rPr>
              <a:t>To access the IDC Brand Assets and icon library please visit: </a:t>
            </a:r>
            <a:r>
              <a:rPr lang="en-US" sz="1800">
                <a:solidFill>
                  <a:srgbClr val="FF0000"/>
                </a:solidFill>
                <a:latin typeface="Open Sans" panose="020B0606030504020204" pitchFamily="34" charset="0"/>
                <a:ea typeface="Open Sans" panose="020B0606030504020204" pitchFamily="34" charset="0"/>
                <a:cs typeface="Open Sans" panose="020B0606030504020204" pitchFamily="34" charset="0"/>
                <a:hlinkClick r:id="rId2"/>
              </a:rPr>
              <a:t>idc.com/brand-icons</a:t>
            </a:r>
            <a:endParaRPr lang="en-US" sz="18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457200" lvl="0" indent="-457200">
              <a:spcBef>
                <a:spcPts val="600"/>
              </a:spcBef>
              <a:buAutoNum type="arabicPeriod"/>
            </a:pPr>
            <a:r>
              <a:rPr lang="en-US" sz="1800">
                <a:latin typeface="Open Sans" panose="020B0606030504020204" pitchFamily="34" charset="0"/>
                <a:ea typeface="Open Sans" panose="020B0606030504020204" pitchFamily="34" charset="0"/>
                <a:cs typeface="Open Sans" panose="020B0606030504020204" pitchFamily="34" charset="0"/>
              </a:rPr>
              <a:t>If you are a conference or event manager and you need a custom cover slide for your event, please access templates in Canva via </a:t>
            </a:r>
            <a:r>
              <a:rPr lang="en-US" sz="1800">
                <a:latin typeface="Open Sans" panose="020B0606030504020204" pitchFamily="34" charset="0"/>
                <a:ea typeface="Open Sans" panose="020B0606030504020204" pitchFamily="34" charset="0"/>
                <a:cs typeface="Open Sans" panose="020B0606030504020204" pitchFamily="34" charset="0"/>
                <a:hlinkClick r:id="rId3"/>
              </a:rPr>
              <a:t>idc.com/events-ppt-coverslide</a:t>
            </a:r>
            <a:r>
              <a:rPr lang="en-US" sz="1800">
                <a:latin typeface="Open Sans" panose="020B0606030504020204" pitchFamily="34" charset="0"/>
                <a:ea typeface="Open Sans" panose="020B0606030504020204" pitchFamily="34" charset="0"/>
                <a:cs typeface="Open Sans" panose="020B0606030504020204" pitchFamily="34" charset="0"/>
              </a:rPr>
              <a:t> or reach out to your regional design team lead</a:t>
            </a:r>
          </a:p>
          <a:p>
            <a:pPr marL="457200" lvl="0" indent="-457200">
              <a:spcBef>
                <a:spcPts val="600"/>
              </a:spcBef>
              <a:buAutoNum type="arabicPeriod"/>
            </a:pPr>
            <a:r>
              <a:rPr lang="en-US" sz="1800">
                <a:latin typeface="Open Sans" panose="020B0606030504020204" pitchFamily="34" charset="0"/>
                <a:ea typeface="Open Sans" panose="020B0606030504020204" pitchFamily="34" charset="0"/>
                <a:cs typeface="Open Sans" panose="020B0606030504020204" pitchFamily="34" charset="0"/>
              </a:rPr>
              <a:t>All other inquiries related to IDC’s PPT template should be directed to contact </a:t>
            </a:r>
            <a:r>
              <a:rPr lang="en-US" sz="1800">
                <a:latin typeface="Open Sans" panose="020B0606030504020204" pitchFamily="34" charset="0"/>
                <a:ea typeface="Open Sans" panose="020B0606030504020204" pitchFamily="34" charset="0"/>
                <a:cs typeface="Open Sans" panose="020B0606030504020204" pitchFamily="34" charset="0"/>
                <a:hlinkClick r:id="rId4"/>
              </a:rPr>
              <a:t>designguide@idc.com</a:t>
            </a:r>
            <a:endParaRPr lang="en-US" sz="1800">
              <a:latin typeface="Open Sans" panose="020B0606030504020204" pitchFamily="34" charset="0"/>
              <a:ea typeface="Open Sans" panose="020B0606030504020204" pitchFamily="34" charset="0"/>
              <a:cs typeface="Open Sans" panose="020B0606030504020204" pitchFamily="34" charset="0"/>
            </a:endParaRPr>
          </a:p>
          <a:p>
            <a:pPr marL="0" lvl="0" indent="0">
              <a:spcBef>
                <a:spcPts val="600"/>
              </a:spcBef>
              <a:buNone/>
            </a:pPr>
            <a:endParaRPr lang="en-US" sz="1800">
              <a:latin typeface="Open Sans" panose="020B0606030504020204" pitchFamily="34" charset="0"/>
              <a:ea typeface="Open Sans" panose="020B0606030504020204" pitchFamily="34" charset="0"/>
              <a:cs typeface="Open Sans" panose="020B0606030504020204" pitchFamily="34" charset="0"/>
            </a:endParaRPr>
          </a:p>
          <a:p>
            <a:pPr marL="0" lvl="0" indent="0">
              <a:spcBef>
                <a:spcPts val="600"/>
              </a:spcBef>
              <a:buNone/>
            </a:pPr>
            <a:r>
              <a:rPr lang="en-US" sz="1800">
                <a:latin typeface="Open Sans" panose="020B0606030504020204" pitchFamily="34" charset="0"/>
                <a:ea typeface="Open Sans" panose="020B0606030504020204" pitchFamily="34" charset="0"/>
                <a:cs typeface="Open Sans" panose="020B0606030504020204" pitchFamily="34" charset="0"/>
              </a:rPr>
              <a:t>To get started, click “New Slide” and select your preferred layout from Covers, Internal Slides, Charts &amp; Image Layouts, and Closing Slides.</a:t>
            </a:r>
          </a:p>
        </p:txBody>
      </p:sp>
    </p:spTree>
    <p:extLst>
      <p:ext uri="{BB962C8B-B14F-4D97-AF65-F5344CB8AC3E}">
        <p14:creationId xmlns:p14="http://schemas.microsoft.com/office/powerpoint/2010/main" val="257492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ta Products - Spending Guide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pic>
        <p:nvPicPr>
          <p:cNvPr id="14" name="Graphic 13">
            <a:extLst>
              <a:ext uri="{FF2B5EF4-FFF2-40B4-BE49-F238E27FC236}">
                <a16:creationId xmlns:a16="http://schemas.microsoft.com/office/drawing/2014/main" id="{15E7E8DA-2BEB-445E-8BCF-C7DCB81EF3A4}"/>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023383" y="2101414"/>
            <a:ext cx="3010340" cy="301034"/>
          </a:xfrm>
          <a:prstGeom prst="rect">
            <a:avLst/>
          </a:prstGeom>
        </p:spPr>
      </p:pic>
      <p:sp>
        <p:nvSpPr>
          <p:cNvPr id="2" name="Title 1">
            <a:extLst>
              <a:ext uri="{FF2B5EF4-FFF2-40B4-BE49-F238E27FC236}">
                <a16:creationId xmlns:a16="http://schemas.microsoft.com/office/drawing/2014/main" id="{F3DC84F0-53A4-42BB-9984-60629376E0E4}"/>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Spending Guides</a:t>
            </a:r>
          </a:p>
        </p:txBody>
      </p:sp>
      <p:sp>
        <p:nvSpPr>
          <p:cNvPr id="12" name="Text Placeholder 4">
            <a:extLst>
              <a:ext uri="{FF2B5EF4-FFF2-40B4-BE49-F238E27FC236}">
                <a16:creationId xmlns:a16="http://schemas.microsoft.com/office/drawing/2014/main" id="{98C890D8-B0EF-43D3-9F23-0271169A2394}"/>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300BA663-6C64-4B1D-BFF9-361882A4D2E1}"/>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54956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DC Insigh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3" y="99495"/>
            <a:ext cx="4483519"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pic>
        <p:nvPicPr>
          <p:cNvPr id="14" name="Graphic 13">
            <a:extLst>
              <a:ext uri="{FF2B5EF4-FFF2-40B4-BE49-F238E27FC236}">
                <a16:creationId xmlns:a16="http://schemas.microsoft.com/office/drawing/2014/main" id="{B0E2E206-D524-4D1C-AFAC-BCB5DA7CE703}"/>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85652" y="2127512"/>
            <a:ext cx="1828801" cy="283388"/>
          </a:xfrm>
          <a:prstGeom prst="rect">
            <a:avLst/>
          </a:prstGeom>
        </p:spPr>
      </p:pic>
      <p:sp>
        <p:nvSpPr>
          <p:cNvPr id="2" name="Title 1">
            <a:extLst>
              <a:ext uri="{FF2B5EF4-FFF2-40B4-BE49-F238E27FC236}">
                <a16:creationId xmlns:a16="http://schemas.microsoft.com/office/drawing/2014/main" id="{4E64CD8A-95F6-4473-B6A1-6DD94A632005}"/>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Insights</a:t>
            </a:r>
          </a:p>
        </p:txBody>
      </p:sp>
      <p:sp>
        <p:nvSpPr>
          <p:cNvPr id="12" name="Text Placeholder 4">
            <a:extLst>
              <a:ext uri="{FF2B5EF4-FFF2-40B4-BE49-F238E27FC236}">
                <a16:creationId xmlns:a16="http://schemas.microsoft.com/office/drawing/2014/main" id="{2370015E-DAA9-4156-9FB1-9AF67A7CE93A}"/>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81B31570-A0F4-49F5-A5C6-BC7D18C36107}"/>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2575199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DC IE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3" y="99495"/>
            <a:ext cx="4483519"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pic>
        <p:nvPicPr>
          <p:cNvPr id="12" name="Graphic 11">
            <a:extLst>
              <a:ext uri="{FF2B5EF4-FFF2-40B4-BE49-F238E27FC236}">
                <a16:creationId xmlns:a16="http://schemas.microsoft.com/office/drawing/2014/main" id="{C5D8471E-8D46-4D2A-839D-1001A9D792CD}"/>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6446520" y="1973580"/>
            <a:ext cx="3647189" cy="602841"/>
          </a:xfrm>
          <a:prstGeom prst="rect">
            <a:avLst/>
          </a:prstGeom>
        </p:spPr>
      </p:pic>
      <p:sp>
        <p:nvSpPr>
          <p:cNvPr id="2" name="Title 1">
            <a:extLst>
              <a:ext uri="{FF2B5EF4-FFF2-40B4-BE49-F238E27FC236}">
                <a16:creationId xmlns:a16="http://schemas.microsoft.com/office/drawing/2014/main" id="{4A10B078-01E3-4BA4-BD82-3FA64FD205CB}"/>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IT Executive Programs</a:t>
            </a:r>
          </a:p>
        </p:txBody>
      </p:sp>
      <p:sp>
        <p:nvSpPr>
          <p:cNvPr id="13" name="Text Placeholder 4">
            <a:extLst>
              <a:ext uri="{FF2B5EF4-FFF2-40B4-BE49-F238E27FC236}">
                <a16:creationId xmlns:a16="http://schemas.microsoft.com/office/drawing/2014/main" id="{9517DB24-0333-4927-966F-B1164C07DACA}"/>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E59DD365-C9A6-407E-BC69-AB807C1E378C}"/>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131155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IO Exec. Counci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6"/>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7">
            <a:alphaModFix amt="12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7598" r="78163"/>
          <a:stretch/>
        </p:blipFill>
        <p:spPr>
          <a:xfrm>
            <a:off x="-3" y="99495"/>
            <a:ext cx="4483519"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1" y="2460810"/>
            <a:ext cx="12192001" cy="1936377"/>
          </a:xfrm>
          <a:prstGeom prst="rect">
            <a:avLst/>
          </a:prstGeom>
        </p:spPr>
      </p:pic>
      <p:grpSp>
        <p:nvGrpSpPr>
          <p:cNvPr id="11" name="Group 10">
            <a:extLst>
              <a:ext uri="{FF2B5EF4-FFF2-40B4-BE49-F238E27FC236}">
                <a16:creationId xmlns:a16="http://schemas.microsoft.com/office/drawing/2014/main" id="{E017E3B5-8315-4FD5-86BB-DAD11CFFB1FF}"/>
              </a:ext>
              <a:ext uri="{C183D7F6-B498-43B3-948B-1728B52AA6E4}">
                <adec:decorative xmlns:adec="http://schemas.microsoft.com/office/drawing/2017/decorative" val="1"/>
              </a:ext>
            </a:extLst>
          </p:cNvPr>
          <p:cNvGrpSpPr/>
          <p:nvPr userDrawn="1">
            <p:custDataLst>
              <p:tags r:id="rId2"/>
            </p:custDataLst>
          </p:nvPr>
        </p:nvGrpSpPr>
        <p:grpSpPr>
          <a:xfrm>
            <a:off x="4625347" y="2038718"/>
            <a:ext cx="5279152" cy="478016"/>
            <a:chOff x="4853947" y="1533353"/>
            <a:chExt cx="5279152" cy="478016"/>
          </a:xfrm>
        </p:grpSpPr>
        <p:pic>
          <p:nvPicPr>
            <p:cNvPr id="13" name="Graphic 12">
              <a:extLst>
                <a:ext uri="{FF2B5EF4-FFF2-40B4-BE49-F238E27FC236}">
                  <a16:creationId xmlns:a16="http://schemas.microsoft.com/office/drawing/2014/main" id="{78DF49DF-9274-4F39-B852-0408A1258FB8}"/>
                </a:ext>
              </a:extLst>
            </p:cNvPr>
            <p:cNvPicPr>
              <a:picLocks noChangeAspect="1"/>
            </p:cNvPicPr>
            <p:nvPr>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4853947" y="1533353"/>
              <a:ext cx="2891996" cy="478016"/>
            </a:xfrm>
            <a:prstGeom prst="rect">
              <a:avLst/>
            </a:prstGeom>
          </p:spPr>
        </p:pic>
        <p:pic>
          <p:nvPicPr>
            <p:cNvPr id="16" name="Graphic 4">
              <a:extLst>
                <a:ext uri="{FF2B5EF4-FFF2-40B4-BE49-F238E27FC236}">
                  <a16:creationId xmlns:a16="http://schemas.microsoft.com/office/drawing/2014/main" id="{DAE29B32-736E-4D36-8F41-F5AA24050909}"/>
                </a:ext>
              </a:extLst>
            </p:cNvPr>
            <p:cNvPicPr>
              <a:picLocks noChangeAspect="1"/>
            </p:cNvPicPr>
            <p:nvPr>
              <p:custDataLst>
                <p:tags r:id="rId4"/>
              </p:custDataLst>
            </p:nvPr>
          </p:nvPicPr>
          <p:blipFill>
            <a:blip r:embed="rId15">
              <a:extLst>
                <a:ext uri="{96DAC541-7B7A-43D3-8B79-37D633B846F1}">
                  <asvg:svgBlip xmlns:asvg="http://schemas.microsoft.com/office/drawing/2016/SVG/main" r:embed="rId16"/>
                </a:ext>
              </a:extLst>
            </a:blip>
            <a:stretch>
              <a:fillRect/>
            </a:stretch>
          </p:blipFill>
          <p:spPr>
            <a:xfrm>
              <a:off x="7959103" y="1626352"/>
              <a:ext cx="2173996" cy="274045"/>
            </a:xfrm>
            <a:prstGeom prst="rect">
              <a:avLst/>
            </a:prstGeom>
          </p:spPr>
        </p:pic>
      </p:grpSp>
      <p:sp>
        <p:nvSpPr>
          <p:cNvPr id="2" name="Title 1">
            <a:extLst>
              <a:ext uri="{FF2B5EF4-FFF2-40B4-BE49-F238E27FC236}">
                <a16:creationId xmlns:a16="http://schemas.microsoft.com/office/drawing/2014/main" id="{30D35C9A-4F9B-4085-8C29-0ACE6F8F2CDB}"/>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IEP/CIO Executive Council</a:t>
            </a:r>
          </a:p>
        </p:txBody>
      </p:sp>
      <p:sp>
        <p:nvSpPr>
          <p:cNvPr id="12" name="Text Placeholder 4">
            <a:extLst>
              <a:ext uri="{FF2B5EF4-FFF2-40B4-BE49-F238E27FC236}">
                <a16:creationId xmlns:a16="http://schemas.microsoft.com/office/drawing/2014/main" id="{285935DD-4A3F-42B4-A876-F3C84EF5BB0C}"/>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6EBDA856-546A-4B78-B720-4E5A2F12A14A}"/>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302716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DC Even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3" y="99495"/>
            <a:ext cx="4483519"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sp>
        <p:nvSpPr>
          <p:cNvPr id="2" name="Title 1">
            <a:extLst>
              <a:ext uri="{FF2B5EF4-FFF2-40B4-BE49-F238E27FC236}">
                <a16:creationId xmlns:a16="http://schemas.microsoft.com/office/drawing/2014/main" id="{1A9F3EC6-B2F2-4828-B5D6-3524EEBA3099}"/>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lvl="0" indent="0" defTabSz="457200">
              <a:spcBef>
                <a:spcPts val="600"/>
              </a:spcBef>
              <a:buClr>
                <a:schemeClr val="tx2"/>
              </a:buClr>
              <a:buFont typeface="Arial" panose="020B0604020202020204" pitchFamily="34" charset="0"/>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Events</a:t>
            </a:r>
          </a:p>
        </p:txBody>
      </p:sp>
      <p:sp>
        <p:nvSpPr>
          <p:cNvPr id="10" name="Text Placeholder 4">
            <a:extLst>
              <a:ext uri="{FF2B5EF4-FFF2-40B4-BE49-F238E27FC236}">
                <a16:creationId xmlns:a16="http://schemas.microsoft.com/office/drawing/2014/main" id="{AF0496F6-EA4D-41D1-9C67-839955D3A49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For a customized cover slide click here: Canva https://bit.ly/2PNjQSN</a:t>
            </a:r>
            <a:br>
              <a:rPr lang="en-US"/>
            </a:br>
            <a:r>
              <a:rPr lang="en-US"/>
              <a:t>For additional support, contact your regional design lead.</a:t>
            </a:r>
          </a:p>
        </p:txBody>
      </p:sp>
      <p:sp>
        <p:nvSpPr>
          <p:cNvPr id="11" name="Text Placeholder 6">
            <a:extLst>
              <a:ext uri="{FF2B5EF4-FFF2-40B4-BE49-F238E27FC236}">
                <a16:creationId xmlns:a16="http://schemas.microsoft.com/office/drawing/2014/main" id="{D6C62092-D229-48CC-8EAF-03DFAB3D5F59}"/>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2955177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D04627-271B-4124-8DA3-7DEADAE83C65}"/>
              </a:ext>
            </a:extLst>
          </p:cNvPr>
          <p:cNvSpPr>
            <a:spLocks noGrp="1"/>
          </p:cNvSpPr>
          <p:nvPr>
            <p:ph type="title" hasCustomPrompt="1"/>
          </p:nvPr>
        </p:nvSpPr>
        <p:spPr/>
        <p:txBody>
          <a:bodyPr/>
          <a:lstStyle>
            <a:lvl1pPr>
              <a:defRPr/>
            </a:lvl1pPr>
          </a:lstStyle>
          <a:p>
            <a:pPr lvl="0"/>
            <a:r>
              <a:rPr lang="en-US"/>
              <a:t>Click to add title</a:t>
            </a:r>
          </a:p>
        </p:txBody>
      </p:sp>
    </p:spTree>
    <p:extLst>
      <p:ext uri="{BB962C8B-B14F-4D97-AF65-F5344CB8AC3E}">
        <p14:creationId xmlns:p14="http://schemas.microsoft.com/office/powerpoint/2010/main" val="1411016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0AF77-8881-4D64-84B4-202EE8549859}"/>
              </a:ext>
            </a:extLst>
          </p:cNvPr>
          <p:cNvSpPr>
            <a:spLocks noGrp="1"/>
          </p:cNvSpPr>
          <p:nvPr>
            <p:ph type="title" hasCustomPrompt="1"/>
          </p:nvPr>
        </p:nvSpPr>
        <p:spPr/>
        <p:txBody>
          <a:bodyPr/>
          <a:lstStyle/>
          <a:p>
            <a:pPr lvl="0"/>
            <a:r>
              <a:rPr lang="en-US"/>
              <a:t>Click to add title</a:t>
            </a:r>
          </a:p>
        </p:txBody>
      </p:sp>
      <p:sp>
        <p:nvSpPr>
          <p:cNvPr id="4" name="Text Placeholder 6">
            <a:extLst>
              <a:ext uri="{FF2B5EF4-FFF2-40B4-BE49-F238E27FC236}">
                <a16:creationId xmlns:a16="http://schemas.microsoft.com/office/drawing/2014/main" id="{FB4DB0EE-31DD-4CF2-8D16-0CB719CAACE5}"/>
              </a:ext>
            </a:extLst>
          </p:cNvPr>
          <p:cNvSpPr>
            <a:spLocks noGrp="1"/>
          </p:cNvSpPr>
          <p:nvPr>
            <p:ph idx="1" hasCustomPrompt="1"/>
          </p:nvPr>
        </p:nvSpPr>
        <p:spPr>
          <a:xfrm>
            <a:off x="440695" y="1267316"/>
            <a:ext cx="11301984" cy="4986836"/>
          </a:xfrm>
          <a:prstGeom prst="rect">
            <a:avLst/>
          </a:prstGeom>
        </p:spPr>
        <p:txBody>
          <a:bodyPr vert="horz" lIns="0" tIns="0" rIns="0" bIns="0" rtlCol="0">
            <a:noAutofit/>
          </a:bodyPr>
          <a:lstStyle>
            <a:lvl1pPr>
              <a:defRPr>
                <a:solidFill>
                  <a:srgbClr val="4F4F4F"/>
                </a:solidFill>
              </a:defRPr>
            </a:lvl1pPr>
            <a:lvl3pPr>
              <a:defRPr>
                <a:solidFill>
                  <a:srgbClr val="4F4F4F"/>
                </a:solidFill>
              </a:defRPr>
            </a:lvl3pPr>
            <a:lvl4pPr>
              <a:defRPr>
                <a:solidFill>
                  <a:srgbClr val="4F4F4F"/>
                </a:solidFill>
              </a:defRPr>
            </a:lvl4pPr>
            <a:lvl5pPr>
              <a:defRPr>
                <a:solidFill>
                  <a:srgbClr val="4F4F4F"/>
                </a:solidFill>
              </a:defRPr>
            </a:lvl5pPr>
            <a:lvl9pPr>
              <a:spcBef>
                <a:spcPts val="600"/>
              </a:spcBef>
              <a:defRPr>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170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Section_Slide_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BA65C9-B461-47B1-8CB8-507629A1A0CB}"/>
              </a:ext>
              <a:ext uri="{C183D7F6-B498-43B3-948B-1728B52AA6E4}">
                <adec:decorative xmlns:adec="http://schemas.microsoft.com/office/drawing/2017/decorative" val="1"/>
              </a:ext>
            </a:extLst>
          </p:cNvPr>
          <p:cNvPicPr>
            <a:picLocks noChangeAspect="1"/>
          </p:cNvPicPr>
          <p:nvPr userDrawn="1"/>
        </p:nvPicPr>
        <p:blipFill rotWithShape="1">
          <a:blip r:embed="rId2"/>
          <a:srcRect l="35492" b="-275"/>
          <a:stretch/>
        </p:blipFill>
        <p:spPr>
          <a:xfrm>
            <a:off x="0" y="112420"/>
            <a:ext cx="4267200" cy="6633161"/>
          </a:xfrm>
          <a:prstGeom prst="rect">
            <a:avLst/>
          </a:prstGeom>
        </p:spPr>
      </p:pic>
      <p:sp>
        <p:nvSpPr>
          <p:cNvPr id="24" name="TextBox 23">
            <a:extLst>
              <a:ext uri="{FF2B5EF4-FFF2-40B4-BE49-F238E27FC236}">
                <a16:creationId xmlns:a16="http://schemas.microsoft.com/office/drawing/2014/main" id="{CF97DD38-C25E-4834-A5D6-1DD67AD09656}"/>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25" name="TextBox 24">
            <a:extLst>
              <a:ext uri="{FF2B5EF4-FFF2-40B4-BE49-F238E27FC236}">
                <a16:creationId xmlns:a16="http://schemas.microsoft.com/office/drawing/2014/main" id="{63863232-AA63-4F96-BFCF-A42989D70101}"/>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1">
            <a:extLst>
              <a:ext uri="{FF2B5EF4-FFF2-40B4-BE49-F238E27FC236}">
                <a16:creationId xmlns:a16="http://schemas.microsoft.com/office/drawing/2014/main" id="{02B97252-5B98-4B4F-8E25-42872DF654A7}"/>
              </a:ext>
            </a:extLst>
          </p:cNvPr>
          <p:cNvSpPr>
            <a:spLocks noGrp="1"/>
          </p:cNvSpPr>
          <p:nvPr>
            <p:ph type="title" hasCustomPrompt="1"/>
          </p:nvPr>
        </p:nvSpPr>
        <p:spPr>
          <a:xfrm>
            <a:off x="4587690" y="2478726"/>
            <a:ext cx="7147110" cy="1008409"/>
          </a:xfrm>
        </p:spPr>
        <p:txBody>
          <a:bodyPr vert="horz" lIns="0" tIns="0" rIns="0" bIns="0" rtlCol="0" anchor="b">
            <a:normAutofit/>
          </a:bodyPr>
          <a:lstStyle>
            <a:lvl1pPr>
              <a:defRPr lang="en-US" i="0" dirty="0"/>
            </a:lvl1pPr>
          </a:lstStyle>
          <a:p>
            <a:pPr lvl="0" indent="0" defTabSz="457200">
              <a:spcBef>
                <a:spcPts val="0"/>
              </a:spcBef>
              <a:buClr>
                <a:schemeClr val="tx2"/>
              </a:buClr>
              <a:buFont typeface="Arial" panose="020B0604020202020204" pitchFamily="34" charset="0"/>
            </a:pPr>
            <a:r>
              <a:rPr lang="en-US"/>
              <a:t>Section Slide 1</a:t>
            </a:r>
          </a:p>
        </p:txBody>
      </p:sp>
      <p:sp>
        <p:nvSpPr>
          <p:cNvPr id="15" name="Text Placeholder 4">
            <a:extLst>
              <a:ext uri="{FF2B5EF4-FFF2-40B4-BE49-F238E27FC236}">
                <a16:creationId xmlns:a16="http://schemas.microsoft.com/office/drawing/2014/main" id="{6C0CC21A-93D3-44F8-8A48-1C60F6F7218B}"/>
              </a:ext>
            </a:extLst>
          </p:cNvPr>
          <p:cNvSpPr>
            <a:spLocks noGrp="1"/>
          </p:cNvSpPr>
          <p:nvPr>
            <p:ph type="body" sz="quarter" idx="29" hasCustomPrompt="1"/>
          </p:nvPr>
        </p:nvSpPr>
        <p:spPr>
          <a:xfrm>
            <a:off x="4586920" y="3567944"/>
            <a:ext cx="7147110" cy="725152"/>
          </a:xfrm>
          <a:prstGeom prst="rect">
            <a:avLst/>
          </a:prstGeom>
        </p:spPr>
        <p:txBody>
          <a:bodyPr lIns="0" tIns="0" rIns="0" bIns="0" anchor="t"/>
          <a:lstStyle>
            <a:lvl1pPr marL="0" algn="l">
              <a:spcBef>
                <a:spcPts val="0"/>
              </a:spcBef>
              <a:defRPr sz="160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vl3pPr marL="376650" indent="0">
              <a:buNone/>
              <a:defRPr/>
            </a:lvl3pPr>
            <a:lvl4pPr marL="646525" indent="0">
              <a:buNone/>
              <a:defRPr/>
            </a:lvl4pPr>
            <a:lvl5pPr marL="935450" indent="0">
              <a:buNone/>
              <a:defRPr/>
            </a:lvl5pPr>
            <a:lvl6pPr marL="131400" indent="0">
              <a:buNone/>
              <a:defRPr/>
            </a:lvl6pPr>
            <a:lvl7pPr marL="2743200" indent="0">
              <a:buNone/>
              <a:defRPr/>
            </a:lvl7pPr>
            <a:lvl8pPr marL="3200400" indent="0">
              <a:buNone/>
              <a:defRPr/>
            </a:lvl8pPr>
            <a:lvl9pPr marL="106775" indent="0">
              <a:buNone/>
              <a:defRPr/>
            </a:lvl9pPr>
          </a:lstStyle>
          <a:p>
            <a:pPr lvl="0"/>
            <a:r>
              <a:rPr lang="en-US"/>
              <a:t>Subhead</a:t>
            </a:r>
          </a:p>
        </p:txBody>
      </p:sp>
    </p:spTree>
    <p:extLst>
      <p:ext uri="{BB962C8B-B14F-4D97-AF65-F5344CB8AC3E}">
        <p14:creationId xmlns:p14="http://schemas.microsoft.com/office/powerpoint/2010/main" val="322106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Contact Informa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7C21A44-446E-47A9-B8F4-6BC3979A80F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6" y="0"/>
            <a:ext cx="3810000" cy="6858000"/>
          </a:xfrm>
          <a:prstGeom prst="rect">
            <a:avLst/>
          </a:prstGeom>
        </p:spPr>
      </p:pic>
      <p:pic>
        <p:nvPicPr>
          <p:cNvPr id="9" name="Graphic 8">
            <a:extLst>
              <a:ext uri="{FF2B5EF4-FFF2-40B4-BE49-F238E27FC236}">
                <a16:creationId xmlns:a16="http://schemas.microsoft.com/office/drawing/2014/main" id="{54DA32B0-29BC-4939-B265-258E4FE64EDC}"/>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5800" y="2924463"/>
            <a:ext cx="1600200" cy="484596"/>
          </a:xfrm>
          <a:prstGeom prst="rect">
            <a:avLst/>
          </a:prstGeom>
        </p:spPr>
      </p:pic>
      <p:grpSp>
        <p:nvGrpSpPr>
          <p:cNvPr id="22" name="Group 21">
            <a:extLst>
              <a:ext uri="{FF2B5EF4-FFF2-40B4-BE49-F238E27FC236}">
                <a16:creationId xmlns:a16="http://schemas.microsoft.com/office/drawing/2014/main" id="{19C7A309-4796-48D4-A89B-749CBE503F47}"/>
              </a:ext>
              <a:ext uri="{C183D7F6-B498-43B3-948B-1728B52AA6E4}">
                <adec:decorative xmlns:adec="http://schemas.microsoft.com/office/drawing/2017/decorative" val="1"/>
              </a:ext>
            </a:extLst>
          </p:cNvPr>
          <p:cNvGrpSpPr/>
          <p:nvPr userDrawn="1"/>
        </p:nvGrpSpPr>
        <p:grpSpPr>
          <a:xfrm>
            <a:off x="4349519" y="5789721"/>
            <a:ext cx="1168992" cy="401457"/>
            <a:chOff x="4349519" y="5943600"/>
            <a:chExt cx="1168992" cy="401457"/>
          </a:xfrm>
        </p:grpSpPr>
        <p:pic>
          <p:nvPicPr>
            <p:cNvPr id="23" name="Graphic 22">
              <a:extLst>
                <a:ext uri="{FF2B5EF4-FFF2-40B4-BE49-F238E27FC236}">
                  <a16:creationId xmlns:a16="http://schemas.microsoft.com/office/drawing/2014/main" id="{040C0217-CEFA-424C-94E4-D618508D9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519" y="5943600"/>
              <a:ext cx="401457" cy="401457"/>
            </a:xfrm>
            <a:prstGeom prst="rect">
              <a:avLst/>
            </a:prstGeom>
          </p:spPr>
        </p:pic>
        <p:sp>
          <p:nvSpPr>
            <p:cNvPr id="24" name="TextBox 23">
              <a:extLst>
                <a:ext uri="{FF2B5EF4-FFF2-40B4-BE49-F238E27FC236}">
                  <a16:creationId xmlns:a16="http://schemas.microsoft.com/office/drawing/2014/main" id="{D7436889-3255-4805-88BF-3E445FBFE01F}"/>
                </a:ext>
              </a:extLst>
            </p:cNvPr>
            <p:cNvSpPr txBox="1"/>
            <p:nvPr/>
          </p:nvSpPr>
          <p:spPr>
            <a:xfrm>
              <a:off x="4780809" y="6005828"/>
              <a:ext cx="737702" cy="261610"/>
            </a:xfrm>
            <a:prstGeom prst="rect">
              <a:avLst/>
            </a:prstGeom>
          </p:spPr>
          <p:txBody>
            <a:bodyPr wrap="none" rtlCol="0">
              <a:spAutoFit/>
            </a:bodyPr>
            <a:lstStyle/>
            <a:p>
              <a:pPr algn="l"/>
              <a:r>
                <a:rPr lang="en-US" sz="1100">
                  <a:solidFill>
                    <a:schemeClr val="bg1"/>
                  </a:solidFill>
                </a:rPr>
                <a:t>IDC.com</a:t>
              </a:r>
            </a:p>
          </p:txBody>
        </p:sp>
      </p:grpSp>
      <p:grpSp>
        <p:nvGrpSpPr>
          <p:cNvPr id="13" name="Group 12">
            <a:extLst>
              <a:ext uri="{FF2B5EF4-FFF2-40B4-BE49-F238E27FC236}">
                <a16:creationId xmlns:a16="http://schemas.microsoft.com/office/drawing/2014/main" id="{01F8BD3C-9B7F-473C-B5B5-79AEE7A29208}"/>
              </a:ext>
              <a:ext uri="{C183D7F6-B498-43B3-948B-1728B52AA6E4}">
                <adec:decorative xmlns:adec="http://schemas.microsoft.com/office/drawing/2017/decorative" val="1"/>
              </a:ext>
            </a:extLst>
          </p:cNvPr>
          <p:cNvGrpSpPr/>
          <p:nvPr userDrawn="1"/>
        </p:nvGrpSpPr>
        <p:grpSpPr>
          <a:xfrm>
            <a:off x="5725191" y="5789721"/>
            <a:ext cx="2352009" cy="401457"/>
            <a:chOff x="4349519" y="5386404"/>
            <a:chExt cx="2352009" cy="401457"/>
          </a:xfrm>
        </p:grpSpPr>
        <p:sp>
          <p:nvSpPr>
            <p:cNvPr id="14" name="TextBox 13">
              <a:extLst>
                <a:ext uri="{FF2B5EF4-FFF2-40B4-BE49-F238E27FC236}">
                  <a16:creationId xmlns:a16="http://schemas.microsoft.com/office/drawing/2014/main" id="{BC840AE5-7C7D-45C2-8E9F-63A1F9611AE5}"/>
                </a:ext>
              </a:extLst>
            </p:cNvPr>
            <p:cNvSpPr txBox="1"/>
            <p:nvPr/>
          </p:nvSpPr>
          <p:spPr>
            <a:xfrm>
              <a:off x="4780809" y="5448633"/>
              <a:ext cx="1920719" cy="261610"/>
            </a:xfrm>
            <a:prstGeom prst="rect">
              <a:avLst/>
            </a:prstGeom>
          </p:spPr>
          <p:txBody>
            <a:bodyPr wrap="none" rtlCol="0">
              <a:spAutoFit/>
            </a:bodyPr>
            <a:lstStyle/>
            <a:p>
              <a:pPr algn="l"/>
              <a:r>
                <a:rPr lang="en-US" sz="1100">
                  <a:solidFill>
                    <a:schemeClr val="bg1"/>
                  </a:solidFill>
                </a:rPr>
                <a:t>linkedin.com/company/</a:t>
              </a:r>
              <a:r>
                <a:rPr lang="en-US" sz="1100" err="1">
                  <a:solidFill>
                    <a:schemeClr val="bg1"/>
                  </a:solidFill>
                </a:rPr>
                <a:t>idc</a:t>
              </a:r>
              <a:endParaRPr lang="en-US" sz="1100">
                <a:solidFill>
                  <a:schemeClr val="bg1"/>
                </a:solidFill>
              </a:endParaRPr>
            </a:p>
          </p:txBody>
        </p:sp>
        <p:pic>
          <p:nvPicPr>
            <p:cNvPr id="15" name="Graphic 14">
              <a:extLst>
                <a:ext uri="{FF2B5EF4-FFF2-40B4-BE49-F238E27FC236}">
                  <a16:creationId xmlns:a16="http://schemas.microsoft.com/office/drawing/2014/main" id="{95776042-5B32-496F-AE1A-EB218508C2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9519" y="5386404"/>
              <a:ext cx="401457" cy="401457"/>
            </a:xfrm>
            <a:prstGeom prst="rect">
              <a:avLst/>
            </a:prstGeom>
          </p:spPr>
        </p:pic>
      </p:grpSp>
      <p:grpSp>
        <p:nvGrpSpPr>
          <p:cNvPr id="19" name="Group 18">
            <a:extLst>
              <a:ext uri="{FF2B5EF4-FFF2-40B4-BE49-F238E27FC236}">
                <a16:creationId xmlns:a16="http://schemas.microsoft.com/office/drawing/2014/main" id="{762A992A-A3B2-4C5E-84DC-20FB688B2432}"/>
              </a:ext>
              <a:ext uri="{C183D7F6-B498-43B3-948B-1728B52AA6E4}">
                <adec:decorative xmlns:adec="http://schemas.microsoft.com/office/drawing/2017/decorative" val="1"/>
              </a:ext>
            </a:extLst>
          </p:cNvPr>
          <p:cNvGrpSpPr/>
          <p:nvPr userDrawn="1"/>
        </p:nvGrpSpPr>
        <p:grpSpPr>
          <a:xfrm>
            <a:off x="8342922" y="5789721"/>
            <a:ext cx="1701189" cy="401457"/>
            <a:chOff x="4349519" y="4821485"/>
            <a:chExt cx="1701189" cy="401457"/>
          </a:xfrm>
        </p:grpSpPr>
        <p:sp>
          <p:nvSpPr>
            <p:cNvPr id="20" name="TextBox 19">
              <a:extLst>
                <a:ext uri="{FF2B5EF4-FFF2-40B4-BE49-F238E27FC236}">
                  <a16:creationId xmlns:a16="http://schemas.microsoft.com/office/drawing/2014/main" id="{D7B1ABFE-2C41-4B17-AB2F-3A2E97DC85C4}"/>
                </a:ext>
              </a:extLst>
            </p:cNvPr>
            <p:cNvSpPr txBox="1"/>
            <p:nvPr/>
          </p:nvSpPr>
          <p:spPr>
            <a:xfrm>
              <a:off x="4780809" y="4883714"/>
              <a:ext cx="1269899" cy="261610"/>
            </a:xfrm>
            <a:prstGeom prst="rect">
              <a:avLst/>
            </a:prstGeom>
          </p:spPr>
          <p:txBody>
            <a:bodyPr wrap="square" rtlCol="0">
              <a:spAutoFit/>
            </a:bodyPr>
            <a:lstStyle/>
            <a:p>
              <a:pPr algn="l"/>
              <a:r>
                <a:rPr lang="en-US" sz="1100">
                  <a:solidFill>
                    <a:schemeClr val="bg1"/>
                  </a:solidFill>
                </a:rPr>
                <a:t>twitter.com/</a:t>
              </a:r>
              <a:r>
                <a:rPr lang="en-US" sz="1100" err="1">
                  <a:solidFill>
                    <a:schemeClr val="bg1"/>
                  </a:solidFill>
                </a:rPr>
                <a:t>idc</a:t>
              </a:r>
              <a:endParaRPr lang="en-US" sz="1100">
                <a:solidFill>
                  <a:schemeClr val="bg1"/>
                </a:solidFill>
              </a:endParaRPr>
            </a:p>
          </p:txBody>
        </p:sp>
        <p:pic>
          <p:nvPicPr>
            <p:cNvPr id="21" name="Graphic 20">
              <a:extLst>
                <a:ext uri="{FF2B5EF4-FFF2-40B4-BE49-F238E27FC236}">
                  <a16:creationId xmlns:a16="http://schemas.microsoft.com/office/drawing/2014/main" id="{97DE8D06-FB35-4598-B0CA-480A46CBAA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9519" y="4821485"/>
              <a:ext cx="401457" cy="401457"/>
            </a:xfrm>
            <a:prstGeom prst="rect">
              <a:avLst/>
            </a:prstGeom>
          </p:spPr>
        </p:pic>
      </p:grpSp>
      <p:grpSp>
        <p:nvGrpSpPr>
          <p:cNvPr id="16" name="Group 15">
            <a:extLst>
              <a:ext uri="{FF2B5EF4-FFF2-40B4-BE49-F238E27FC236}">
                <a16:creationId xmlns:a16="http://schemas.microsoft.com/office/drawing/2014/main" id="{6CF09A17-D50B-4943-9D36-50F09706BB60}"/>
              </a:ext>
              <a:ext uri="{C183D7F6-B498-43B3-948B-1728B52AA6E4}">
                <adec:decorative xmlns:adec="http://schemas.microsoft.com/office/drawing/2017/decorative" val="1"/>
              </a:ext>
            </a:extLst>
          </p:cNvPr>
          <p:cNvGrpSpPr/>
          <p:nvPr userDrawn="1"/>
        </p:nvGrpSpPr>
        <p:grpSpPr>
          <a:xfrm>
            <a:off x="10211641" y="5789721"/>
            <a:ext cx="1513638" cy="401457"/>
            <a:chOff x="4349519" y="4264289"/>
            <a:chExt cx="1513638" cy="401457"/>
          </a:xfrm>
        </p:grpSpPr>
        <p:sp>
          <p:nvSpPr>
            <p:cNvPr id="17" name="TextBox 16">
              <a:extLst>
                <a:ext uri="{FF2B5EF4-FFF2-40B4-BE49-F238E27FC236}">
                  <a16:creationId xmlns:a16="http://schemas.microsoft.com/office/drawing/2014/main" id="{33624CE1-C1E8-4EA0-9707-4F46F2E2FCF9}"/>
                </a:ext>
              </a:extLst>
            </p:cNvPr>
            <p:cNvSpPr txBox="1"/>
            <p:nvPr/>
          </p:nvSpPr>
          <p:spPr>
            <a:xfrm>
              <a:off x="4780809" y="4326518"/>
              <a:ext cx="1082348" cy="261610"/>
            </a:xfrm>
            <a:prstGeom prst="rect">
              <a:avLst/>
            </a:prstGeom>
          </p:spPr>
          <p:txBody>
            <a:bodyPr wrap="none" rtlCol="0">
              <a:spAutoFit/>
            </a:bodyPr>
            <a:lstStyle/>
            <a:p>
              <a:pPr algn="l"/>
              <a:r>
                <a:rPr lang="en-US" sz="1100">
                  <a:solidFill>
                    <a:schemeClr val="bg1"/>
                  </a:solidFill>
                </a:rPr>
                <a:t>blogs.idc.com</a:t>
              </a:r>
            </a:p>
          </p:txBody>
        </p:sp>
        <p:pic>
          <p:nvPicPr>
            <p:cNvPr id="18" name="Graphic 17">
              <a:extLst>
                <a:ext uri="{FF2B5EF4-FFF2-40B4-BE49-F238E27FC236}">
                  <a16:creationId xmlns:a16="http://schemas.microsoft.com/office/drawing/2014/main" id="{F8D807B1-1A6A-423D-8CE2-B5EF89B5E5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9519" y="4264289"/>
              <a:ext cx="401457" cy="401457"/>
            </a:xfrm>
            <a:prstGeom prst="rect">
              <a:avLst/>
            </a:prstGeom>
          </p:spPr>
        </p:pic>
      </p:grpSp>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28" name="Text Placeholder 4">
            <a:extLst>
              <a:ext uri="{FF2B5EF4-FFF2-40B4-BE49-F238E27FC236}">
                <a16:creationId xmlns:a16="http://schemas.microsoft.com/office/drawing/2014/main" id="{496AC9CF-0184-4FA0-8EAE-FD20F3C980A2}"/>
              </a:ext>
            </a:extLst>
          </p:cNvPr>
          <p:cNvSpPr>
            <a:spLocks noGrp="1"/>
          </p:cNvSpPr>
          <p:nvPr>
            <p:ph type="body" sz="quarter" idx="13" hasCustomPrompt="1"/>
          </p:nvPr>
        </p:nvSpPr>
        <p:spPr>
          <a:xfrm>
            <a:off x="4349519" y="2362200"/>
            <a:ext cx="7502152" cy="362022"/>
          </a:xfrm>
          <a:prstGeom prst="rect">
            <a:avLst/>
          </a:prstGeom>
        </p:spPr>
        <p:txBody>
          <a:bodyPr anchor="ctr"/>
          <a:lstStyle>
            <a:lvl1pPr>
              <a:spcBef>
                <a:spcPts val="0"/>
              </a:spcBef>
              <a:defRPr sz="28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For Additional Information</a:t>
            </a:r>
          </a:p>
        </p:txBody>
      </p:sp>
      <p:sp>
        <p:nvSpPr>
          <p:cNvPr id="27" name="Text Placeholder 4">
            <a:extLst>
              <a:ext uri="{FF2B5EF4-FFF2-40B4-BE49-F238E27FC236}">
                <a16:creationId xmlns:a16="http://schemas.microsoft.com/office/drawing/2014/main" id="{1B56CBA4-C501-4C01-9161-1825AF03B8DC}"/>
              </a:ext>
            </a:extLst>
          </p:cNvPr>
          <p:cNvSpPr>
            <a:spLocks noGrp="1"/>
          </p:cNvSpPr>
          <p:nvPr>
            <p:ph type="body" sz="quarter" idx="14" hasCustomPrompt="1"/>
          </p:nvPr>
        </p:nvSpPr>
        <p:spPr>
          <a:xfrm>
            <a:off x="4349519" y="2895600"/>
            <a:ext cx="7502152" cy="1143000"/>
          </a:xfrm>
          <a:prstGeom prst="rect">
            <a:avLst/>
          </a:prstGeom>
        </p:spPr>
        <p:txBody>
          <a:bodyPr anchor="t"/>
          <a:lstStyle>
            <a:lvl1pPr>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Name</a:t>
            </a:r>
            <a:br>
              <a:rPr lang="en-US"/>
            </a:br>
            <a:r>
              <a:rPr lang="en-US"/>
              <a:t>Email</a:t>
            </a:r>
            <a:br>
              <a:rPr lang="en-US"/>
            </a:br>
            <a:r>
              <a:rPr lang="en-US"/>
              <a:t>Phone</a:t>
            </a:r>
            <a:br>
              <a:rPr lang="en-US"/>
            </a:br>
            <a:r>
              <a:rPr lang="en-US"/>
              <a:t>Twitter</a:t>
            </a:r>
          </a:p>
        </p:txBody>
      </p:sp>
      <p:sp>
        <p:nvSpPr>
          <p:cNvPr id="26" name="Text Placeholder 6">
            <a:extLst>
              <a:ext uri="{FF2B5EF4-FFF2-40B4-BE49-F238E27FC236}">
                <a16:creationId xmlns:a16="http://schemas.microsoft.com/office/drawing/2014/main" id="{C66C8C6E-1402-4F59-8A86-D859F1D04B3D}"/>
              </a:ext>
            </a:extLst>
          </p:cNvPr>
          <p:cNvSpPr>
            <a:spLocks noGrp="1"/>
          </p:cNvSpPr>
          <p:nvPr>
            <p:ph type="body" sz="quarter" idx="12" hasCustomPrompt="1"/>
          </p:nvPr>
        </p:nvSpPr>
        <p:spPr>
          <a:xfrm>
            <a:off x="152400" y="5871853"/>
            <a:ext cx="3096368" cy="300347"/>
          </a:xfrm>
          <a:prstGeom prst="rect">
            <a:avLst/>
          </a:prstGeom>
        </p:spPr>
        <p:txBody>
          <a:bodyPr>
            <a:noAutofit/>
          </a:bodyPr>
          <a:lstStyle>
            <a:lvl1pPr marL="0" indent="0" algn="r" defTabSz="457200" rtl="0" eaLnBrk="1" latinLnBrk="0" hangingPunct="1">
              <a:lnSpc>
                <a:spcPct val="100000"/>
              </a:lnSpc>
              <a:spcBef>
                <a:spcPts val="0"/>
              </a:spcBef>
              <a:spcAft>
                <a:spcPts val="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File #</a:t>
            </a:r>
          </a:p>
        </p:txBody>
      </p:sp>
    </p:spTree>
    <p:extLst>
      <p:ext uri="{BB962C8B-B14F-4D97-AF65-F5344CB8AC3E}">
        <p14:creationId xmlns:p14="http://schemas.microsoft.com/office/powerpoint/2010/main" val="2485622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_Slide_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BA65C9-B461-47B1-8CB8-507629A1A0CB}"/>
              </a:ext>
              <a:ext uri="{C183D7F6-B498-43B3-948B-1728B52AA6E4}">
                <adec:decorative xmlns:adec="http://schemas.microsoft.com/office/drawing/2017/decorative" val="1"/>
              </a:ext>
            </a:extLst>
          </p:cNvPr>
          <p:cNvPicPr>
            <a:picLocks noChangeAspect="1"/>
          </p:cNvPicPr>
          <p:nvPr userDrawn="1"/>
        </p:nvPicPr>
        <p:blipFill rotWithShape="1">
          <a:blip r:embed="rId2"/>
          <a:srcRect l="35492" b="-275"/>
          <a:stretch/>
        </p:blipFill>
        <p:spPr>
          <a:xfrm>
            <a:off x="0" y="112420"/>
            <a:ext cx="4267200" cy="6633161"/>
          </a:xfrm>
          <a:prstGeom prst="rect">
            <a:avLst/>
          </a:prstGeom>
        </p:spPr>
      </p:pic>
      <p:sp>
        <p:nvSpPr>
          <p:cNvPr id="24" name="TextBox 23">
            <a:extLst>
              <a:ext uri="{FF2B5EF4-FFF2-40B4-BE49-F238E27FC236}">
                <a16:creationId xmlns:a16="http://schemas.microsoft.com/office/drawing/2014/main" id="{CF97DD38-C25E-4834-A5D6-1DD67AD09656}"/>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25" name="TextBox 24">
            <a:extLst>
              <a:ext uri="{FF2B5EF4-FFF2-40B4-BE49-F238E27FC236}">
                <a16:creationId xmlns:a16="http://schemas.microsoft.com/office/drawing/2014/main" id="{63863232-AA63-4F96-BFCF-A42989D70101}"/>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1">
            <a:extLst>
              <a:ext uri="{FF2B5EF4-FFF2-40B4-BE49-F238E27FC236}">
                <a16:creationId xmlns:a16="http://schemas.microsoft.com/office/drawing/2014/main" id="{02B97252-5B98-4B4F-8E25-42872DF654A7}"/>
              </a:ext>
            </a:extLst>
          </p:cNvPr>
          <p:cNvSpPr>
            <a:spLocks noGrp="1"/>
          </p:cNvSpPr>
          <p:nvPr>
            <p:ph type="title" hasCustomPrompt="1"/>
          </p:nvPr>
        </p:nvSpPr>
        <p:spPr>
          <a:xfrm>
            <a:off x="4587690" y="2478726"/>
            <a:ext cx="7147110" cy="1008409"/>
          </a:xfrm>
        </p:spPr>
        <p:txBody>
          <a:bodyPr vert="horz" lIns="0" tIns="0" rIns="0" bIns="0" rtlCol="0" anchor="b">
            <a:normAutofit/>
          </a:bodyPr>
          <a:lstStyle>
            <a:lvl1pPr>
              <a:defRPr lang="en-US" i="0" dirty="0"/>
            </a:lvl1pPr>
          </a:lstStyle>
          <a:p>
            <a:pPr lvl="0" indent="0" defTabSz="457200">
              <a:spcBef>
                <a:spcPts val="0"/>
              </a:spcBef>
              <a:buClr>
                <a:schemeClr val="tx2"/>
              </a:buClr>
              <a:buFont typeface="Arial" panose="020B0604020202020204" pitchFamily="34" charset="0"/>
            </a:pPr>
            <a:r>
              <a:rPr lang="en-US"/>
              <a:t>Section Slide 1</a:t>
            </a:r>
          </a:p>
        </p:txBody>
      </p:sp>
      <p:sp>
        <p:nvSpPr>
          <p:cNvPr id="15" name="Text Placeholder 4">
            <a:extLst>
              <a:ext uri="{FF2B5EF4-FFF2-40B4-BE49-F238E27FC236}">
                <a16:creationId xmlns:a16="http://schemas.microsoft.com/office/drawing/2014/main" id="{6C0CC21A-93D3-44F8-8A48-1C60F6F7218B}"/>
              </a:ext>
            </a:extLst>
          </p:cNvPr>
          <p:cNvSpPr>
            <a:spLocks noGrp="1"/>
          </p:cNvSpPr>
          <p:nvPr>
            <p:ph type="body" sz="quarter" idx="29" hasCustomPrompt="1"/>
          </p:nvPr>
        </p:nvSpPr>
        <p:spPr>
          <a:xfrm>
            <a:off x="4586920" y="3567944"/>
            <a:ext cx="7147110" cy="725152"/>
          </a:xfrm>
          <a:prstGeom prst="rect">
            <a:avLst/>
          </a:prstGeom>
        </p:spPr>
        <p:txBody>
          <a:bodyPr lIns="0" tIns="0" rIns="0" bIns="0" anchor="t"/>
          <a:lstStyle>
            <a:lvl1pPr marL="0" algn="l">
              <a:spcBef>
                <a:spcPts val="0"/>
              </a:spcBef>
              <a:defRPr sz="160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lvl2pPr>
            <a:lvl3pPr marL="376650" indent="0">
              <a:buNone/>
              <a:defRPr/>
            </a:lvl3pPr>
            <a:lvl4pPr marL="646525" indent="0">
              <a:buNone/>
              <a:defRPr/>
            </a:lvl4pPr>
            <a:lvl5pPr marL="935450" indent="0">
              <a:buNone/>
              <a:defRPr/>
            </a:lvl5pPr>
            <a:lvl6pPr marL="131400" indent="0">
              <a:buNone/>
              <a:defRPr/>
            </a:lvl6pPr>
            <a:lvl7pPr marL="2743200" indent="0">
              <a:buNone/>
              <a:defRPr/>
            </a:lvl7pPr>
            <a:lvl8pPr marL="3200400" indent="0">
              <a:buNone/>
              <a:defRPr/>
            </a:lvl8pPr>
            <a:lvl9pPr marL="106775" indent="0">
              <a:buNone/>
              <a:defRPr/>
            </a:lvl9pPr>
          </a:lstStyle>
          <a:p>
            <a:pPr lvl="0"/>
            <a:r>
              <a:rPr lang="en-US"/>
              <a:t>Subhead</a:t>
            </a:r>
          </a:p>
        </p:txBody>
      </p:sp>
    </p:spTree>
    <p:extLst>
      <p:ext uri="{BB962C8B-B14F-4D97-AF65-F5344CB8AC3E}">
        <p14:creationId xmlns:p14="http://schemas.microsoft.com/office/powerpoint/2010/main" val="39081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rpor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37562299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_Slide_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ACE6A-1933-45E5-ABFC-B5196BF498D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6" name="Graphic 25">
            <a:extLst>
              <a:ext uri="{FF2B5EF4-FFF2-40B4-BE49-F238E27FC236}">
                <a16:creationId xmlns:a16="http://schemas.microsoft.com/office/drawing/2014/main" id="{F0CA217F-218A-4ACC-B6F9-97F53D68B89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2857500" cy="6858000"/>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369" y="6460935"/>
            <a:ext cx="902777" cy="273392"/>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4" name="Title 3">
            <a:extLst>
              <a:ext uri="{FF2B5EF4-FFF2-40B4-BE49-F238E27FC236}">
                <a16:creationId xmlns:a16="http://schemas.microsoft.com/office/drawing/2014/main" id="{FF7CB462-98F4-4C08-8764-97458BC55D63}"/>
              </a:ext>
            </a:extLst>
          </p:cNvPr>
          <p:cNvSpPr>
            <a:spLocks noGrp="1"/>
          </p:cNvSpPr>
          <p:nvPr>
            <p:ph type="title" hasCustomPrompt="1"/>
          </p:nvPr>
        </p:nvSpPr>
        <p:spPr>
          <a:xfrm>
            <a:off x="3299426" y="2478726"/>
            <a:ext cx="8043639" cy="1008409"/>
          </a:xfrm>
        </p:spPr>
        <p:txBody>
          <a:bodyPr vert="horz" lIns="0" tIns="0" rIns="0" bIns="0" rtlCol="0" anchor="b">
            <a:normAutofit/>
          </a:bodyPr>
          <a:lstStyle>
            <a:lvl1pPr>
              <a:defRPr lang="en-US" i="0" dirty="0">
                <a:solidFill>
                  <a:schemeClr val="bg1"/>
                </a:solidFill>
              </a:defRPr>
            </a:lvl1pPr>
          </a:lstStyle>
          <a:p>
            <a:pPr lvl="0" indent="0" defTabSz="457200">
              <a:spcBef>
                <a:spcPts val="0"/>
              </a:spcBef>
              <a:buClr>
                <a:schemeClr val="tx2"/>
              </a:buClr>
              <a:buFont typeface="Arial" panose="020B0604020202020204" pitchFamily="34" charset="0"/>
            </a:pPr>
            <a:r>
              <a:rPr lang="en-US"/>
              <a:t>Section Slide 2</a:t>
            </a:r>
          </a:p>
        </p:txBody>
      </p:sp>
      <p:sp>
        <p:nvSpPr>
          <p:cNvPr id="28" name="Text Placeholder 4">
            <a:extLst>
              <a:ext uri="{FF2B5EF4-FFF2-40B4-BE49-F238E27FC236}">
                <a16:creationId xmlns:a16="http://schemas.microsoft.com/office/drawing/2014/main" id="{96064424-20D7-447E-B763-642F6D6C6A83}"/>
              </a:ext>
            </a:extLst>
          </p:cNvPr>
          <p:cNvSpPr>
            <a:spLocks noGrp="1"/>
          </p:cNvSpPr>
          <p:nvPr>
            <p:ph type="body" sz="quarter" idx="28" hasCustomPrompt="1"/>
          </p:nvPr>
        </p:nvSpPr>
        <p:spPr>
          <a:xfrm>
            <a:off x="3298655" y="3567944"/>
            <a:ext cx="8053929" cy="725152"/>
          </a:xfrm>
          <a:prstGeom prst="rect">
            <a:avLst/>
          </a:prstGeom>
        </p:spPr>
        <p:txBody>
          <a:bodyPr lIns="0" tIns="0" rIns="0" bIns="0" anchor="t"/>
          <a:lstStyle>
            <a:lvl1pPr marL="0" algn="l">
              <a:spcBef>
                <a:spcPts val="0"/>
              </a:spcBef>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Subhead</a:t>
            </a:r>
          </a:p>
        </p:txBody>
      </p:sp>
    </p:spTree>
    <p:extLst>
      <p:ext uri="{BB962C8B-B14F-4D97-AF65-F5344CB8AC3E}">
        <p14:creationId xmlns:p14="http://schemas.microsoft.com/office/powerpoint/2010/main" val="4273211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_Slide_2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AACE6A-1933-45E5-ABFC-B5196BF498D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6" name="Graphic 25">
            <a:extLst>
              <a:ext uri="{FF2B5EF4-FFF2-40B4-BE49-F238E27FC236}">
                <a16:creationId xmlns:a16="http://schemas.microsoft.com/office/drawing/2014/main" id="{F0CA217F-218A-4ACC-B6F9-97F53D68B892}"/>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2857500" cy="6858000"/>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369" y="6460935"/>
            <a:ext cx="902777" cy="273392"/>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2" name="Title 1">
            <a:extLst>
              <a:ext uri="{FF2B5EF4-FFF2-40B4-BE49-F238E27FC236}">
                <a16:creationId xmlns:a16="http://schemas.microsoft.com/office/drawing/2014/main" id="{871FBED9-2796-4D41-AE4E-6DCF6C9B167A}"/>
              </a:ext>
            </a:extLst>
          </p:cNvPr>
          <p:cNvSpPr>
            <a:spLocks noGrp="1"/>
          </p:cNvSpPr>
          <p:nvPr>
            <p:ph type="title" hasCustomPrompt="1"/>
          </p:nvPr>
        </p:nvSpPr>
        <p:spPr>
          <a:xfrm>
            <a:off x="3299426" y="2478726"/>
            <a:ext cx="8043639" cy="1008409"/>
          </a:xfrm>
        </p:spPr>
        <p:txBody>
          <a:bodyPr vert="horz" lIns="0" tIns="0" rIns="0" bIns="0" rtlCol="0" anchor="b">
            <a:normAutofit/>
          </a:bodyPr>
          <a:lstStyle>
            <a:lvl1pPr>
              <a:defRPr lang="en-US" i="0" dirty="0">
                <a:solidFill>
                  <a:schemeClr val="bg1"/>
                </a:solidFill>
              </a:defRPr>
            </a:lvl1pPr>
          </a:lstStyle>
          <a:p>
            <a:pPr lvl="0"/>
            <a:r>
              <a:rPr lang="en-US"/>
              <a:t>Section Slide 2a</a:t>
            </a:r>
          </a:p>
        </p:txBody>
      </p:sp>
      <p:sp>
        <p:nvSpPr>
          <p:cNvPr id="9" name="Text Placeholder 4">
            <a:extLst>
              <a:ext uri="{FF2B5EF4-FFF2-40B4-BE49-F238E27FC236}">
                <a16:creationId xmlns:a16="http://schemas.microsoft.com/office/drawing/2014/main" id="{FBE0AAE5-F49B-4283-B6B0-133F31EDF4C4}"/>
              </a:ext>
            </a:extLst>
          </p:cNvPr>
          <p:cNvSpPr>
            <a:spLocks noGrp="1"/>
          </p:cNvSpPr>
          <p:nvPr>
            <p:ph type="body" sz="quarter" idx="28" hasCustomPrompt="1"/>
          </p:nvPr>
        </p:nvSpPr>
        <p:spPr>
          <a:xfrm>
            <a:off x="3298655" y="3567944"/>
            <a:ext cx="8053929" cy="725152"/>
          </a:xfrm>
          <a:prstGeom prst="rect">
            <a:avLst/>
          </a:prstGeom>
        </p:spPr>
        <p:txBody>
          <a:bodyPr lIns="0" tIns="0" rIns="0" bIns="0" anchor="t"/>
          <a:lstStyle>
            <a:lvl1pPr marL="0" algn="l">
              <a:spcBef>
                <a:spcPts val="0"/>
              </a:spcBef>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Subhead</a:t>
            </a:r>
          </a:p>
        </p:txBody>
      </p:sp>
    </p:spTree>
    <p:extLst>
      <p:ext uri="{BB962C8B-B14F-4D97-AF65-F5344CB8AC3E}">
        <p14:creationId xmlns:p14="http://schemas.microsoft.com/office/powerpoint/2010/main" val="31497382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_Slide_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79AFF-1FF9-4265-8A6A-8151944435E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id="{CFC113A7-EC21-4902-BAD2-686F5AE8129E}"/>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2460810"/>
            <a:ext cx="12192001" cy="1936377"/>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369" y="6460935"/>
            <a:ext cx="902777" cy="273392"/>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2" name="Title 1">
            <a:extLst>
              <a:ext uri="{FF2B5EF4-FFF2-40B4-BE49-F238E27FC236}">
                <a16:creationId xmlns:a16="http://schemas.microsoft.com/office/drawing/2014/main" id="{53EE0106-1393-4CCC-BAB6-C085FC990C3C}"/>
              </a:ext>
            </a:extLst>
          </p:cNvPr>
          <p:cNvSpPr>
            <a:spLocks noGrp="1"/>
          </p:cNvSpPr>
          <p:nvPr>
            <p:ph type="title" hasCustomPrompt="1"/>
          </p:nvPr>
        </p:nvSpPr>
        <p:spPr>
          <a:xfrm>
            <a:off x="2121768" y="2470336"/>
            <a:ext cx="8012832" cy="1008409"/>
          </a:xfrm>
        </p:spPr>
        <p:txBody>
          <a:bodyPr vert="horz" lIns="0" tIns="0" rIns="0" bIns="0" rtlCol="0" anchor="b">
            <a:normAutofit/>
          </a:bodyPr>
          <a:lstStyle>
            <a:lvl1pPr>
              <a:defRPr lang="en-US" i="0" dirty="0">
                <a:solidFill>
                  <a:schemeClr val="tx2">
                    <a:lumMod val="75000"/>
                  </a:schemeClr>
                </a:solidFill>
              </a:defRPr>
            </a:lvl1pPr>
          </a:lstStyle>
          <a:p>
            <a:pPr lvl="0" indent="0" defTabSz="457200">
              <a:spcBef>
                <a:spcPts val="0"/>
              </a:spcBef>
              <a:buClr>
                <a:schemeClr val="tx2"/>
              </a:buClr>
              <a:buFont typeface="Arial" panose="020B0604020202020204" pitchFamily="34" charset="0"/>
            </a:pPr>
            <a:r>
              <a:rPr lang="en-US"/>
              <a:t>Section Slide 3</a:t>
            </a:r>
          </a:p>
        </p:txBody>
      </p:sp>
      <p:sp>
        <p:nvSpPr>
          <p:cNvPr id="28" name="Text Placeholder 4">
            <a:extLst>
              <a:ext uri="{FF2B5EF4-FFF2-40B4-BE49-F238E27FC236}">
                <a16:creationId xmlns:a16="http://schemas.microsoft.com/office/drawing/2014/main" id="{96064424-20D7-447E-B763-642F6D6C6A83}"/>
              </a:ext>
            </a:extLst>
          </p:cNvPr>
          <p:cNvSpPr>
            <a:spLocks noGrp="1"/>
          </p:cNvSpPr>
          <p:nvPr>
            <p:ph type="body" sz="quarter" idx="28" hasCustomPrompt="1"/>
          </p:nvPr>
        </p:nvSpPr>
        <p:spPr>
          <a:xfrm>
            <a:off x="2121768" y="3551289"/>
            <a:ext cx="8012832" cy="826848"/>
          </a:xfrm>
          <a:prstGeom prst="rect">
            <a:avLst/>
          </a:prstGeom>
        </p:spPr>
        <p:txBody>
          <a:bodyPr lIns="0" tIns="0" rIns="0" bIns="0" anchor="t"/>
          <a:lstStyle>
            <a:lvl1pPr marL="0" algn="l">
              <a:spcBef>
                <a:spcPts val="0"/>
              </a:spcBef>
              <a:defRPr sz="16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rgbClr val="1B335F"/>
                </a:solidFill>
              </a:defRPr>
            </a:lvl2pPr>
            <a:lvl3pPr marL="376650" indent="0">
              <a:buNone/>
              <a:defRPr>
                <a:solidFill>
                  <a:schemeClr val="tx2">
                    <a:lumMod val="50000"/>
                  </a:schemeClr>
                </a:solidFill>
              </a:defRPr>
            </a:lvl3pPr>
            <a:lvl4pPr marL="646525" indent="0">
              <a:buNone/>
              <a:defRPr>
                <a:solidFill>
                  <a:srgbClr val="1B335F"/>
                </a:solidFill>
              </a:defRPr>
            </a:lvl4pPr>
            <a:lvl5pPr marL="935450" indent="0">
              <a:buNone/>
              <a:defRPr>
                <a:solidFill>
                  <a:srgbClr val="1B335F"/>
                </a:solidFill>
              </a:defRPr>
            </a:lvl5pPr>
            <a:lvl6pPr marL="131400" indent="0">
              <a:buNone/>
              <a:defRPr>
                <a:solidFill>
                  <a:srgbClr val="1B335F"/>
                </a:solidFill>
              </a:defRPr>
            </a:lvl6pPr>
            <a:lvl7pPr marL="2743200" indent="0">
              <a:buNone/>
              <a:defRPr>
                <a:solidFill>
                  <a:srgbClr val="1B335F"/>
                </a:solidFill>
              </a:defRPr>
            </a:lvl7pPr>
            <a:lvl8pPr marL="3200400" indent="0">
              <a:buNone/>
              <a:defRPr>
                <a:solidFill>
                  <a:srgbClr val="1B335F"/>
                </a:solidFill>
              </a:defRPr>
            </a:lvl8pPr>
            <a:lvl9pPr marL="106775" indent="0">
              <a:buNone/>
              <a:defRPr>
                <a:solidFill>
                  <a:srgbClr val="1B335F"/>
                </a:solidFill>
              </a:defRPr>
            </a:lvl9pPr>
          </a:lstStyle>
          <a:p>
            <a:pPr lvl="0"/>
            <a:r>
              <a:rPr lang="en-US"/>
              <a:t>Subhead</a:t>
            </a:r>
          </a:p>
        </p:txBody>
      </p:sp>
    </p:spTree>
    <p:extLst>
      <p:ext uri="{BB962C8B-B14F-4D97-AF65-F5344CB8AC3E}">
        <p14:creationId xmlns:p14="http://schemas.microsoft.com/office/powerpoint/2010/main" val="2809717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_Slide_3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79AFF-1FF9-4265-8A6A-8151944435E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id="{CFC113A7-EC21-4902-BAD2-686F5AE8129E}"/>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2460810"/>
            <a:ext cx="12192001" cy="1936377"/>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07369" y="6460935"/>
            <a:ext cx="902777" cy="273392"/>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2" name="Title 1">
            <a:extLst>
              <a:ext uri="{FF2B5EF4-FFF2-40B4-BE49-F238E27FC236}">
                <a16:creationId xmlns:a16="http://schemas.microsoft.com/office/drawing/2014/main" id="{B90150FE-AE95-4456-BACA-5C22BA22B136}"/>
              </a:ext>
            </a:extLst>
          </p:cNvPr>
          <p:cNvSpPr>
            <a:spLocks noGrp="1"/>
          </p:cNvSpPr>
          <p:nvPr>
            <p:ph type="title" hasCustomPrompt="1"/>
          </p:nvPr>
        </p:nvSpPr>
        <p:spPr>
          <a:xfrm>
            <a:off x="2121768" y="2470336"/>
            <a:ext cx="8012832" cy="1008409"/>
          </a:xfrm>
        </p:spPr>
        <p:txBody>
          <a:bodyPr vert="horz" lIns="0" tIns="0" rIns="0" bIns="0" rtlCol="0" anchor="b">
            <a:normAutofit/>
          </a:bodyPr>
          <a:lstStyle>
            <a:lvl1pPr>
              <a:defRPr lang="en-US" i="0" dirty="0">
                <a:solidFill>
                  <a:schemeClr val="tx2">
                    <a:lumMod val="75000"/>
                  </a:schemeClr>
                </a:solidFill>
              </a:defRPr>
            </a:lvl1pPr>
          </a:lstStyle>
          <a:p>
            <a:pPr lvl="0" indent="0" defTabSz="457200">
              <a:spcBef>
                <a:spcPts val="0"/>
              </a:spcBef>
              <a:buClr>
                <a:schemeClr val="tx2"/>
              </a:buClr>
              <a:buFont typeface="Arial" panose="020B0604020202020204" pitchFamily="34" charset="0"/>
            </a:pPr>
            <a:r>
              <a:rPr lang="en-US"/>
              <a:t>Section Slide 3a</a:t>
            </a:r>
          </a:p>
        </p:txBody>
      </p:sp>
      <p:sp>
        <p:nvSpPr>
          <p:cNvPr id="9" name="Text Placeholder 4">
            <a:extLst>
              <a:ext uri="{FF2B5EF4-FFF2-40B4-BE49-F238E27FC236}">
                <a16:creationId xmlns:a16="http://schemas.microsoft.com/office/drawing/2014/main" id="{407DAC39-8E9D-4192-86C9-6E5EDB3D8CCB}"/>
              </a:ext>
            </a:extLst>
          </p:cNvPr>
          <p:cNvSpPr>
            <a:spLocks noGrp="1"/>
          </p:cNvSpPr>
          <p:nvPr>
            <p:ph type="body" sz="quarter" idx="28" hasCustomPrompt="1"/>
          </p:nvPr>
        </p:nvSpPr>
        <p:spPr>
          <a:xfrm>
            <a:off x="2121768" y="3551289"/>
            <a:ext cx="8012832" cy="826848"/>
          </a:xfrm>
          <a:prstGeom prst="rect">
            <a:avLst/>
          </a:prstGeom>
        </p:spPr>
        <p:txBody>
          <a:bodyPr lIns="0" tIns="0" rIns="0" bIns="0" anchor="t"/>
          <a:lstStyle>
            <a:lvl1pPr marL="0" algn="l">
              <a:spcBef>
                <a:spcPts val="0"/>
              </a:spcBef>
              <a:defRPr sz="16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rgbClr val="1B335F"/>
                </a:solidFill>
              </a:defRPr>
            </a:lvl2pPr>
            <a:lvl3pPr marL="376650" indent="0">
              <a:buNone/>
              <a:defRPr>
                <a:solidFill>
                  <a:schemeClr val="tx2">
                    <a:lumMod val="50000"/>
                  </a:schemeClr>
                </a:solidFill>
              </a:defRPr>
            </a:lvl3pPr>
            <a:lvl4pPr marL="646525" indent="0">
              <a:buNone/>
              <a:defRPr>
                <a:solidFill>
                  <a:srgbClr val="1B335F"/>
                </a:solidFill>
              </a:defRPr>
            </a:lvl4pPr>
            <a:lvl5pPr marL="935450" indent="0">
              <a:buNone/>
              <a:defRPr>
                <a:solidFill>
                  <a:srgbClr val="1B335F"/>
                </a:solidFill>
              </a:defRPr>
            </a:lvl5pPr>
            <a:lvl6pPr marL="131400" indent="0">
              <a:buNone/>
              <a:defRPr>
                <a:solidFill>
                  <a:srgbClr val="1B335F"/>
                </a:solidFill>
              </a:defRPr>
            </a:lvl6pPr>
            <a:lvl7pPr marL="2743200" indent="0">
              <a:buNone/>
              <a:defRPr>
                <a:solidFill>
                  <a:srgbClr val="1B335F"/>
                </a:solidFill>
              </a:defRPr>
            </a:lvl7pPr>
            <a:lvl8pPr marL="3200400" indent="0">
              <a:buNone/>
              <a:defRPr>
                <a:solidFill>
                  <a:srgbClr val="1B335F"/>
                </a:solidFill>
              </a:defRPr>
            </a:lvl8pPr>
            <a:lvl9pPr marL="106775" indent="0">
              <a:buNone/>
              <a:defRPr>
                <a:solidFill>
                  <a:srgbClr val="1B335F"/>
                </a:solidFill>
              </a:defRPr>
            </a:lvl9pPr>
          </a:lstStyle>
          <a:p>
            <a:pPr lvl="0"/>
            <a:r>
              <a:rPr lang="en-US"/>
              <a:t>Subhead</a:t>
            </a:r>
          </a:p>
        </p:txBody>
      </p:sp>
    </p:spTree>
    <p:extLst>
      <p:ext uri="{BB962C8B-B14F-4D97-AF65-F5344CB8AC3E}">
        <p14:creationId xmlns:p14="http://schemas.microsoft.com/office/powerpoint/2010/main" val="1700217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_Slide_CE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79AFF-1FF9-4265-8A6A-8151944435E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id="{CFC113A7-EC21-4902-BAD2-686F5AE8129E}"/>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 y="2460810"/>
            <a:ext cx="12192001" cy="1936377"/>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369" y="6460935"/>
            <a:ext cx="902777" cy="273392"/>
          </a:xfrm>
          <a:prstGeom prst="rect">
            <a:avLst/>
          </a:prstGeom>
        </p:spPr>
      </p:pic>
      <p:pic>
        <p:nvPicPr>
          <p:cNvPr id="9" name="Graphic 8">
            <a:extLst>
              <a:ext uri="{FF2B5EF4-FFF2-40B4-BE49-F238E27FC236}">
                <a16:creationId xmlns:a16="http://schemas.microsoft.com/office/drawing/2014/main" id="{CB3A5D97-BF2E-4AE7-AA3E-C8A243F88A0A}"/>
              </a:ext>
              <a:ext uri="{C183D7F6-B498-43B3-948B-1728B52AA6E4}">
                <adec:decorative xmlns:adec="http://schemas.microsoft.com/office/drawing/2017/decorative" val="1"/>
              </a:ext>
            </a:extLst>
          </p:cNvPr>
          <p:cNvPicPr>
            <a:picLocks noChangeAspect="1"/>
          </p:cNvPicPr>
          <p:nvPr userDrawn="1">
            <p:custDataLst>
              <p:tags r:id="rId1"/>
            </p:custDataLst>
          </p:nvPr>
        </p:nvPicPr>
        <p:blipFill>
          <a:blip r:embed="rId9">
            <a:extLst>
              <a:ext uri="{96DAC541-7B7A-43D3-8B79-37D633B846F1}">
                <asvg:svgBlip xmlns:asvg="http://schemas.microsoft.com/office/drawing/2016/SVG/main" r:embed="rId10"/>
              </a:ext>
            </a:extLst>
          </a:blip>
          <a:stretch>
            <a:fillRect/>
          </a:stretch>
        </p:blipFill>
        <p:spPr>
          <a:xfrm>
            <a:off x="6618148" y="149988"/>
            <a:ext cx="2891996" cy="478016"/>
          </a:xfrm>
          <a:prstGeom prst="rect">
            <a:avLst/>
          </a:prstGeom>
        </p:spPr>
      </p:pic>
      <p:pic>
        <p:nvPicPr>
          <p:cNvPr id="12" name="Graphic 4">
            <a:extLst>
              <a:ext uri="{FF2B5EF4-FFF2-40B4-BE49-F238E27FC236}">
                <a16:creationId xmlns:a16="http://schemas.microsoft.com/office/drawing/2014/main" id="{48A2E312-0B20-4D53-BE2E-A3B002FA8AFB}"/>
              </a:ext>
              <a:ext uri="{C183D7F6-B498-43B3-948B-1728B52AA6E4}">
                <adec:decorative xmlns:adec="http://schemas.microsoft.com/office/drawing/2017/decorative" val="1"/>
              </a:ext>
            </a:extLst>
          </p:cNvPr>
          <p:cNvPicPr>
            <a:picLocks noChangeAspect="1"/>
          </p:cNvPicPr>
          <p:nvPr userDrawn="1">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a:off x="9723304" y="242987"/>
            <a:ext cx="2173996" cy="274045"/>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2" name="Title 1">
            <a:extLst>
              <a:ext uri="{FF2B5EF4-FFF2-40B4-BE49-F238E27FC236}">
                <a16:creationId xmlns:a16="http://schemas.microsoft.com/office/drawing/2014/main" id="{53EE0106-1393-4CCC-BAB6-C085FC990C3C}"/>
              </a:ext>
            </a:extLst>
          </p:cNvPr>
          <p:cNvSpPr>
            <a:spLocks noGrp="1"/>
          </p:cNvSpPr>
          <p:nvPr>
            <p:ph type="title" hasCustomPrompt="1"/>
          </p:nvPr>
        </p:nvSpPr>
        <p:spPr>
          <a:xfrm>
            <a:off x="2121768" y="2470336"/>
            <a:ext cx="8012832" cy="1008409"/>
          </a:xfrm>
        </p:spPr>
        <p:txBody>
          <a:bodyPr vert="horz" lIns="0" tIns="0" rIns="0" bIns="0" rtlCol="0" anchor="b">
            <a:normAutofit/>
          </a:bodyPr>
          <a:lstStyle>
            <a:lvl1pPr>
              <a:defRPr lang="en-US" i="0" dirty="0">
                <a:solidFill>
                  <a:schemeClr val="tx2">
                    <a:lumMod val="75000"/>
                  </a:schemeClr>
                </a:solidFill>
              </a:defRPr>
            </a:lvl1pPr>
          </a:lstStyle>
          <a:p>
            <a:pPr lvl="0"/>
            <a:r>
              <a:rPr lang="en-US"/>
              <a:t>CEC Section Slide</a:t>
            </a:r>
          </a:p>
        </p:txBody>
      </p:sp>
      <p:sp>
        <p:nvSpPr>
          <p:cNvPr id="28" name="Text Placeholder 4">
            <a:extLst>
              <a:ext uri="{FF2B5EF4-FFF2-40B4-BE49-F238E27FC236}">
                <a16:creationId xmlns:a16="http://schemas.microsoft.com/office/drawing/2014/main" id="{96064424-20D7-447E-B763-642F6D6C6A83}"/>
              </a:ext>
            </a:extLst>
          </p:cNvPr>
          <p:cNvSpPr>
            <a:spLocks noGrp="1"/>
          </p:cNvSpPr>
          <p:nvPr>
            <p:ph type="body" sz="quarter" idx="28" hasCustomPrompt="1"/>
          </p:nvPr>
        </p:nvSpPr>
        <p:spPr>
          <a:xfrm>
            <a:off x="2121768" y="3551289"/>
            <a:ext cx="8012832" cy="826848"/>
          </a:xfrm>
          <a:prstGeom prst="rect">
            <a:avLst/>
          </a:prstGeom>
        </p:spPr>
        <p:txBody>
          <a:bodyPr lIns="0" tIns="0" rIns="0" bIns="0" anchor="t"/>
          <a:lstStyle>
            <a:lvl1pPr marL="0" algn="l">
              <a:spcBef>
                <a:spcPts val="0"/>
              </a:spcBef>
              <a:defRPr sz="16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rgbClr val="1B335F"/>
                </a:solidFill>
              </a:defRPr>
            </a:lvl2pPr>
            <a:lvl3pPr marL="376650" indent="0">
              <a:buNone/>
              <a:defRPr>
                <a:solidFill>
                  <a:schemeClr val="tx2">
                    <a:lumMod val="50000"/>
                  </a:schemeClr>
                </a:solidFill>
              </a:defRPr>
            </a:lvl3pPr>
            <a:lvl4pPr marL="646525" indent="0">
              <a:buNone/>
              <a:defRPr>
                <a:solidFill>
                  <a:srgbClr val="1B335F"/>
                </a:solidFill>
              </a:defRPr>
            </a:lvl4pPr>
            <a:lvl5pPr marL="935450" indent="0">
              <a:buNone/>
              <a:defRPr>
                <a:solidFill>
                  <a:srgbClr val="1B335F"/>
                </a:solidFill>
              </a:defRPr>
            </a:lvl5pPr>
            <a:lvl6pPr marL="131400" indent="0">
              <a:buNone/>
              <a:defRPr>
                <a:solidFill>
                  <a:srgbClr val="1B335F"/>
                </a:solidFill>
              </a:defRPr>
            </a:lvl6pPr>
            <a:lvl7pPr marL="2743200" indent="0">
              <a:buNone/>
              <a:defRPr>
                <a:solidFill>
                  <a:srgbClr val="1B335F"/>
                </a:solidFill>
              </a:defRPr>
            </a:lvl7pPr>
            <a:lvl8pPr marL="3200400" indent="0">
              <a:buNone/>
              <a:defRPr>
                <a:solidFill>
                  <a:srgbClr val="1B335F"/>
                </a:solidFill>
              </a:defRPr>
            </a:lvl8pPr>
            <a:lvl9pPr marL="106775" indent="0">
              <a:buNone/>
              <a:defRPr>
                <a:solidFill>
                  <a:srgbClr val="1B335F"/>
                </a:solidFill>
              </a:defRPr>
            </a:lvl9pPr>
          </a:lstStyle>
          <a:p>
            <a:pPr lvl="0"/>
            <a:r>
              <a:rPr lang="en-US"/>
              <a:t>Subhead</a:t>
            </a:r>
          </a:p>
        </p:txBody>
      </p:sp>
    </p:spTree>
    <p:extLst>
      <p:ext uri="{BB962C8B-B14F-4D97-AF65-F5344CB8AC3E}">
        <p14:creationId xmlns:p14="http://schemas.microsoft.com/office/powerpoint/2010/main" val="19479805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ght_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50CF4B-25C5-4EEF-8C46-8287F75039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3429000" cy="6858000"/>
          </a:xfrm>
          <a:prstGeom prst="rect">
            <a:avLst/>
          </a:prstGeom>
        </p:spPr>
      </p:pic>
      <p:pic>
        <p:nvPicPr>
          <p:cNvPr id="17" name="Graphic 16">
            <a:extLst>
              <a:ext uri="{FF2B5EF4-FFF2-40B4-BE49-F238E27FC236}">
                <a16:creationId xmlns:a16="http://schemas.microsoft.com/office/drawing/2014/main" id="{6C1914F3-6061-4DF1-9937-3D20235AFC8A}"/>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644192" y="6460935"/>
            <a:ext cx="902777" cy="273392"/>
          </a:xfrm>
          <a:prstGeom prst="rect">
            <a:avLst/>
          </a:prstGeom>
        </p:spPr>
      </p:pic>
      <p:sp>
        <p:nvSpPr>
          <p:cNvPr id="20" name="Graphic 15">
            <a:extLst>
              <a:ext uri="{FF2B5EF4-FFF2-40B4-BE49-F238E27FC236}">
                <a16:creationId xmlns:a16="http://schemas.microsoft.com/office/drawing/2014/main" id="{0121778B-8E34-4A81-B7F3-59E8B8E8BC39}"/>
              </a:ext>
              <a:ext uri="{C183D7F6-B498-43B3-948B-1728B52AA6E4}">
                <adec:decorative xmlns:adec="http://schemas.microsoft.com/office/drawing/2017/decorative" val="1"/>
              </a:ext>
            </a:extLst>
          </p:cNvPr>
          <p:cNvSpPr/>
          <p:nvPr userDrawn="1"/>
        </p:nvSpPr>
        <p:spPr>
          <a:xfrm>
            <a:off x="3585210" y="6347243"/>
            <a:ext cx="8157469" cy="226415"/>
          </a:xfrm>
          <a:custGeom>
            <a:avLst/>
            <a:gdLst>
              <a:gd name="connsiteX0" fmla="*/ 0 w 11296743"/>
              <a:gd name="connsiteY0" fmla="*/ 0 h 226415"/>
              <a:gd name="connsiteX1" fmla="*/ 885948 w 11296743"/>
              <a:gd name="connsiteY1" fmla="*/ 0 h 226415"/>
              <a:gd name="connsiteX2" fmla="*/ 889927 w 11296743"/>
              <a:gd name="connsiteY2" fmla="*/ 139 h 226415"/>
              <a:gd name="connsiteX3" fmla="*/ 895169 w 11296743"/>
              <a:gd name="connsiteY3" fmla="*/ 0 h 226415"/>
              <a:gd name="connsiteX4" fmla="*/ 1100206 w 11296743"/>
              <a:gd name="connsiteY4" fmla="*/ 130240 h 226415"/>
              <a:gd name="connsiteX5" fmla="*/ 1254965 w 11296743"/>
              <a:gd name="connsiteY5" fmla="*/ 226410 h 226415"/>
              <a:gd name="connsiteX6" fmla="*/ 11296744 w 11296743"/>
              <a:gd name="connsiteY6" fmla="*/ 226410 h 226415"/>
              <a:gd name="connsiteX0" fmla="*/ 0 w 11296744"/>
              <a:gd name="connsiteY0" fmla="*/ 0 h 226415"/>
              <a:gd name="connsiteX1" fmla="*/ 885948 w 11296744"/>
              <a:gd name="connsiteY1" fmla="*/ 0 h 226415"/>
              <a:gd name="connsiteX2" fmla="*/ 889927 w 11296744"/>
              <a:gd name="connsiteY2" fmla="*/ 139 h 226415"/>
              <a:gd name="connsiteX3" fmla="*/ 895169 w 11296744"/>
              <a:gd name="connsiteY3" fmla="*/ 0 h 226415"/>
              <a:gd name="connsiteX4" fmla="*/ 1100206 w 11296744"/>
              <a:gd name="connsiteY4" fmla="*/ 130240 h 226415"/>
              <a:gd name="connsiteX5" fmla="*/ 1254965 w 11296744"/>
              <a:gd name="connsiteY5" fmla="*/ 226410 h 226415"/>
              <a:gd name="connsiteX6" fmla="*/ 8666104 w 11296744"/>
              <a:gd name="connsiteY6" fmla="*/ 225007 h 226415"/>
              <a:gd name="connsiteX7" fmla="*/ 11296744 w 11296744"/>
              <a:gd name="connsiteY7" fmla="*/ 226410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7494529"/>
              <a:gd name="connsiteY0" fmla="*/ 0 h 226415"/>
              <a:gd name="connsiteX1" fmla="*/ 885948 w 7494529"/>
              <a:gd name="connsiteY1" fmla="*/ 0 h 226415"/>
              <a:gd name="connsiteX2" fmla="*/ 889927 w 7494529"/>
              <a:gd name="connsiteY2" fmla="*/ 139 h 226415"/>
              <a:gd name="connsiteX3" fmla="*/ 895169 w 7494529"/>
              <a:gd name="connsiteY3" fmla="*/ 0 h 226415"/>
              <a:gd name="connsiteX4" fmla="*/ 1100206 w 7494529"/>
              <a:gd name="connsiteY4" fmla="*/ 130240 h 226415"/>
              <a:gd name="connsiteX5" fmla="*/ 1254965 w 7494529"/>
              <a:gd name="connsiteY5" fmla="*/ 226410 h 226415"/>
              <a:gd name="connsiteX6" fmla="*/ 7494529 w 7494529"/>
              <a:gd name="connsiteY6" fmla="*/ 225007 h 226415"/>
              <a:gd name="connsiteX0" fmla="*/ 0 w 8157469"/>
              <a:gd name="connsiteY0" fmla="*/ 0 h 226415"/>
              <a:gd name="connsiteX1" fmla="*/ 885948 w 8157469"/>
              <a:gd name="connsiteY1" fmla="*/ 0 h 226415"/>
              <a:gd name="connsiteX2" fmla="*/ 889927 w 8157469"/>
              <a:gd name="connsiteY2" fmla="*/ 139 h 226415"/>
              <a:gd name="connsiteX3" fmla="*/ 895169 w 8157469"/>
              <a:gd name="connsiteY3" fmla="*/ 0 h 226415"/>
              <a:gd name="connsiteX4" fmla="*/ 1100206 w 8157469"/>
              <a:gd name="connsiteY4" fmla="*/ 130240 h 226415"/>
              <a:gd name="connsiteX5" fmla="*/ 1254965 w 8157469"/>
              <a:gd name="connsiteY5" fmla="*/ 226410 h 226415"/>
              <a:gd name="connsiteX6" fmla="*/ 8157469 w 8157469"/>
              <a:gd name="connsiteY6" fmla="*/ 225007 h 22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7469" h="226415">
                <a:moveTo>
                  <a:pt x="0" y="0"/>
                </a:moveTo>
                <a:lnTo>
                  <a:pt x="885948" y="0"/>
                </a:lnTo>
                <a:cubicBezTo>
                  <a:pt x="887438" y="0"/>
                  <a:pt x="888739" y="0"/>
                  <a:pt x="889927" y="139"/>
                </a:cubicBezTo>
                <a:cubicBezTo>
                  <a:pt x="891670" y="139"/>
                  <a:pt x="893413" y="0"/>
                  <a:pt x="895169" y="0"/>
                </a:cubicBezTo>
                <a:cubicBezTo>
                  <a:pt x="982987" y="-16"/>
                  <a:pt x="1062896" y="50742"/>
                  <a:pt x="1100206" y="130240"/>
                </a:cubicBezTo>
                <a:cubicBezTo>
                  <a:pt x="1128872" y="189510"/>
                  <a:pt x="1189129" y="226954"/>
                  <a:pt x="1254965" y="226410"/>
                </a:cubicBezTo>
                <a:lnTo>
                  <a:pt x="8157469" y="225007"/>
                </a:lnTo>
              </a:path>
            </a:pathLst>
          </a:custGeom>
          <a:noFill/>
          <a:ln w="12625" cap="flat">
            <a:solidFill>
              <a:srgbClr val="D9D9D9"/>
            </a:solidFill>
            <a:prstDash val="solid"/>
            <a:miter/>
          </a:ln>
        </p:spPr>
        <p:txBody>
          <a:bodyPr rtlCol="0" anchor="ctr"/>
          <a:lstStyle/>
          <a:p>
            <a:endParaRPr lang="en-US"/>
          </a:p>
        </p:txBody>
      </p:sp>
      <p:sp>
        <p:nvSpPr>
          <p:cNvPr id="18" name="TextBox 17">
            <a:extLst>
              <a:ext uri="{FF2B5EF4-FFF2-40B4-BE49-F238E27FC236}">
                <a16:creationId xmlns:a16="http://schemas.microsoft.com/office/drawing/2014/main" id="{DA419188-05B8-43EC-B234-82A75A81C98B}"/>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9" name="TextBox 18">
            <a:extLst>
              <a:ext uri="{FF2B5EF4-FFF2-40B4-BE49-F238E27FC236}">
                <a16:creationId xmlns:a16="http://schemas.microsoft.com/office/drawing/2014/main" id="{49DE7957-D8A1-4589-9492-1BC59A15A83D}"/>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1">
            <a:extLst>
              <a:ext uri="{FF2B5EF4-FFF2-40B4-BE49-F238E27FC236}">
                <a16:creationId xmlns:a16="http://schemas.microsoft.com/office/drawing/2014/main" id="{4F67A104-23F3-4191-84AC-C2906154898C}"/>
              </a:ext>
            </a:extLst>
          </p:cNvPr>
          <p:cNvSpPr>
            <a:spLocks noGrp="1"/>
          </p:cNvSpPr>
          <p:nvPr>
            <p:ph type="title" hasCustomPrompt="1"/>
          </p:nvPr>
        </p:nvSpPr>
        <p:spPr>
          <a:xfrm>
            <a:off x="3567094" y="304801"/>
            <a:ext cx="8175585" cy="849289"/>
          </a:xfrm>
        </p:spPr>
        <p:txBody>
          <a:bodyPr>
            <a:normAutofit/>
          </a:bodyPr>
          <a:lstStyle>
            <a:lvl1pPr>
              <a:defRPr sz="2800">
                <a:solidFill>
                  <a:srgbClr val="4F4F4F"/>
                </a:solidFill>
              </a:defRPr>
            </a:lvl1pPr>
          </a:lstStyle>
          <a:p>
            <a:pPr lvl="0"/>
            <a:r>
              <a:rPr lang="en-US"/>
              <a:t>Agenda/Table of Contents</a:t>
            </a:r>
          </a:p>
        </p:txBody>
      </p:sp>
      <p:sp>
        <p:nvSpPr>
          <p:cNvPr id="9" name="Text Placeholder 6">
            <a:extLst>
              <a:ext uri="{FF2B5EF4-FFF2-40B4-BE49-F238E27FC236}">
                <a16:creationId xmlns:a16="http://schemas.microsoft.com/office/drawing/2014/main" id="{5E7A51F2-4709-47F1-8544-D8EF549DF7EB}"/>
              </a:ext>
            </a:extLst>
          </p:cNvPr>
          <p:cNvSpPr>
            <a:spLocks noGrp="1"/>
          </p:cNvSpPr>
          <p:nvPr>
            <p:ph idx="42" hasCustomPrompt="1"/>
          </p:nvPr>
        </p:nvSpPr>
        <p:spPr>
          <a:xfrm>
            <a:off x="3567094" y="1267315"/>
            <a:ext cx="8175585" cy="4986836"/>
          </a:xfrm>
          <a:prstGeom prst="rect">
            <a:avLst/>
          </a:prstGeom>
        </p:spPr>
        <p:txBody>
          <a:bodyPr vert="horz" lIns="0" tIns="0" rIns="0" bIns="0" rtlCol="0">
            <a:noAutofit/>
          </a:bodyPr>
          <a:lstStyle>
            <a:lvl1pPr>
              <a:defRPr sz="1800">
                <a:solidFill>
                  <a:srgbClr val="4F4F4F"/>
                </a:solidFill>
              </a:defRPr>
            </a:lvl1pPr>
            <a:lvl3pPr>
              <a:defRPr sz="1400">
                <a:solidFill>
                  <a:srgbClr val="4F4F4F"/>
                </a:solidFill>
              </a:defRPr>
            </a:lvl3pPr>
            <a:lvl4pPr>
              <a:defRPr sz="1200">
                <a:solidFill>
                  <a:srgbClr val="4F4F4F"/>
                </a:solidFill>
              </a:defRPr>
            </a:lvl4pPr>
            <a:lvl5pPr>
              <a:defRPr sz="1100">
                <a:solidFill>
                  <a:srgbClr val="4F4F4F"/>
                </a:solidFill>
              </a:defRPr>
            </a:lvl5pPr>
            <a:lvl9pPr>
              <a:spcBef>
                <a:spcPts val="600"/>
              </a:spcBef>
              <a:defRPr sz="16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853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eft_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50CF4B-25C5-4EEF-8C46-8287F75039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763000" y="0"/>
            <a:ext cx="3429000" cy="6858000"/>
          </a:xfrm>
          <a:prstGeom prst="rect">
            <a:avLst/>
          </a:prstGeom>
        </p:spPr>
      </p:pic>
      <p:pic>
        <p:nvPicPr>
          <p:cNvPr id="17" name="Graphic 16">
            <a:extLst>
              <a:ext uri="{FF2B5EF4-FFF2-40B4-BE49-F238E27FC236}">
                <a16:creationId xmlns:a16="http://schemas.microsoft.com/office/drawing/2014/main" id="{6C1914F3-6061-4DF1-9937-3D20235AFC8A}"/>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7369" y="6460935"/>
            <a:ext cx="902777" cy="273392"/>
          </a:xfrm>
          <a:prstGeom prst="rect">
            <a:avLst/>
          </a:prstGeom>
        </p:spPr>
      </p:pic>
      <p:sp>
        <p:nvSpPr>
          <p:cNvPr id="16" name="Graphic 15">
            <a:extLst>
              <a:ext uri="{FF2B5EF4-FFF2-40B4-BE49-F238E27FC236}">
                <a16:creationId xmlns:a16="http://schemas.microsoft.com/office/drawing/2014/main" id="{96AE912C-E49A-46AA-BFE2-978447249C17}"/>
              </a:ext>
              <a:ext uri="{C183D7F6-B498-43B3-948B-1728B52AA6E4}">
                <adec:decorative xmlns:adec="http://schemas.microsoft.com/office/drawing/2017/decorative" val="1"/>
              </a:ext>
            </a:extLst>
          </p:cNvPr>
          <p:cNvSpPr/>
          <p:nvPr userDrawn="1"/>
        </p:nvSpPr>
        <p:spPr>
          <a:xfrm>
            <a:off x="449321" y="6347243"/>
            <a:ext cx="8157469" cy="226415"/>
          </a:xfrm>
          <a:custGeom>
            <a:avLst/>
            <a:gdLst>
              <a:gd name="connsiteX0" fmla="*/ 0 w 11296743"/>
              <a:gd name="connsiteY0" fmla="*/ 0 h 226415"/>
              <a:gd name="connsiteX1" fmla="*/ 885948 w 11296743"/>
              <a:gd name="connsiteY1" fmla="*/ 0 h 226415"/>
              <a:gd name="connsiteX2" fmla="*/ 889927 w 11296743"/>
              <a:gd name="connsiteY2" fmla="*/ 139 h 226415"/>
              <a:gd name="connsiteX3" fmla="*/ 895169 w 11296743"/>
              <a:gd name="connsiteY3" fmla="*/ 0 h 226415"/>
              <a:gd name="connsiteX4" fmla="*/ 1100206 w 11296743"/>
              <a:gd name="connsiteY4" fmla="*/ 130240 h 226415"/>
              <a:gd name="connsiteX5" fmla="*/ 1254965 w 11296743"/>
              <a:gd name="connsiteY5" fmla="*/ 226410 h 226415"/>
              <a:gd name="connsiteX6" fmla="*/ 11296744 w 11296743"/>
              <a:gd name="connsiteY6" fmla="*/ 226410 h 226415"/>
              <a:gd name="connsiteX0" fmla="*/ 0 w 11296744"/>
              <a:gd name="connsiteY0" fmla="*/ 0 h 226415"/>
              <a:gd name="connsiteX1" fmla="*/ 885948 w 11296744"/>
              <a:gd name="connsiteY1" fmla="*/ 0 h 226415"/>
              <a:gd name="connsiteX2" fmla="*/ 889927 w 11296744"/>
              <a:gd name="connsiteY2" fmla="*/ 139 h 226415"/>
              <a:gd name="connsiteX3" fmla="*/ 895169 w 11296744"/>
              <a:gd name="connsiteY3" fmla="*/ 0 h 226415"/>
              <a:gd name="connsiteX4" fmla="*/ 1100206 w 11296744"/>
              <a:gd name="connsiteY4" fmla="*/ 130240 h 226415"/>
              <a:gd name="connsiteX5" fmla="*/ 1254965 w 11296744"/>
              <a:gd name="connsiteY5" fmla="*/ 226410 h 226415"/>
              <a:gd name="connsiteX6" fmla="*/ 8666104 w 11296744"/>
              <a:gd name="connsiteY6" fmla="*/ 225007 h 226415"/>
              <a:gd name="connsiteX7" fmla="*/ 11296744 w 11296744"/>
              <a:gd name="connsiteY7" fmla="*/ 226410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7494529"/>
              <a:gd name="connsiteY0" fmla="*/ 0 h 226415"/>
              <a:gd name="connsiteX1" fmla="*/ 885948 w 7494529"/>
              <a:gd name="connsiteY1" fmla="*/ 0 h 226415"/>
              <a:gd name="connsiteX2" fmla="*/ 889927 w 7494529"/>
              <a:gd name="connsiteY2" fmla="*/ 139 h 226415"/>
              <a:gd name="connsiteX3" fmla="*/ 895169 w 7494529"/>
              <a:gd name="connsiteY3" fmla="*/ 0 h 226415"/>
              <a:gd name="connsiteX4" fmla="*/ 1100206 w 7494529"/>
              <a:gd name="connsiteY4" fmla="*/ 130240 h 226415"/>
              <a:gd name="connsiteX5" fmla="*/ 1254965 w 7494529"/>
              <a:gd name="connsiteY5" fmla="*/ 226410 h 226415"/>
              <a:gd name="connsiteX6" fmla="*/ 7494529 w 7494529"/>
              <a:gd name="connsiteY6" fmla="*/ 225007 h 226415"/>
              <a:gd name="connsiteX0" fmla="*/ 0 w 8157469"/>
              <a:gd name="connsiteY0" fmla="*/ 0 h 226415"/>
              <a:gd name="connsiteX1" fmla="*/ 885948 w 8157469"/>
              <a:gd name="connsiteY1" fmla="*/ 0 h 226415"/>
              <a:gd name="connsiteX2" fmla="*/ 889927 w 8157469"/>
              <a:gd name="connsiteY2" fmla="*/ 139 h 226415"/>
              <a:gd name="connsiteX3" fmla="*/ 895169 w 8157469"/>
              <a:gd name="connsiteY3" fmla="*/ 0 h 226415"/>
              <a:gd name="connsiteX4" fmla="*/ 1100206 w 8157469"/>
              <a:gd name="connsiteY4" fmla="*/ 130240 h 226415"/>
              <a:gd name="connsiteX5" fmla="*/ 1254965 w 8157469"/>
              <a:gd name="connsiteY5" fmla="*/ 226410 h 226415"/>
              <a:gd name="connsiteX6" fmla="*/ 8157469 w 8157469"/>
              <a:gd name="connsiteY6" fmla="*/ 225007 h 22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7469" h="226415">
                <a:moveTo>
                  <a:pt x="0" y="0"/>
                </a:moveTo>
                <a:lnTo>
                  <a:pt x="885948" y="0"/>
                </a:lnTo>
                <a:cubicBezTo>
                  <a:pt x="887438" y="0"/>
                  <a:pt x="888739" y="0"/>
                  <a:pt x="889927" y="139"/>
                </a:cubicBezTo>
                <a:cubicBezTo>
                  <a:pt x="891670" y="139"/>
                  <a:pt x="893413" y="0"/>
                  <a:pt x="895169" y="0"/>
                </a:cubicBezTo>
                <a:cubicBezTo>
                  <a:pt x="982987" y="-16"/>
                  <a:pt x="1062896" y="50742"/>
                  <a:pt x="1100206" y="130240"/>
                </a:cubicBezTo>
                <a:cubicBezTo>
                  <a:pt x="1128872" y="189510"/>
                  <a:pt x="1189129" y="226954"/>
                  <a:pt x="1254965" y="226410"/>
                </a:cubicBezTo>
                <a:lnTo>
                  <a:pt x="8157469" y="225007"/>
                </a:lnTo>
              </a:path>
            </a:pathLst>
          </a:custGeom>
          <a:noFill/>
          <a:ln w="12625" cap="flat">
            <a:solidFill>
              <a:srgbClr val="D9D9D9"/>
            </a:solid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5FC33B24-FFC4-430E-B816-CAE2BE77204D}"/>
              </a:ext>
              <a:ext uri="{C183D7F6-B498-43B3-948B-1728B52AA6E4}">
                <adec:decorative xmlns:adec="http://schemas.microsoft.com/office/drawing/2017/decorative" val="1"/>
              </a:ext>
            </a:extLst>
          </p:cNvPr>
          <p:cNvSpPr txBox="1"/>
          <p:nvPr userDrawn="1"/>
        </p:nvSpPr>
        <p:spPr>
          <a:xfrm>
            <a:off x="8250501"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1" name="TextBox 10">
            <a:extLst>
              <a:ext uri="{FF2B5EF4-FFF2-40B4-BE49-F238E27FC236}">
                <a16:creationId xmlns:a16="http://schemas.microsoft.com/office/drawing/2014/main" id="{79D17731-32F1-4BFD-9063-9C8631C53931}"/>
              </a:ext>
              <a:ext uri="{C183D7F6-B498-43B3-948B-1728B52AA6E4}">
                <adec:decorative xmlns:adec="http://schemas.microsoft.com/office/drawing/2017/decorative" val="1"/>
              </a:ext>
            </a:extLst>
          </p:cNvPr>
          <p:cNvSpPr txBox="1"/>
          <p:nvPr userDrawn="1"/>
        </p:nvSpPr>
        <p:spPr>
          <a:xfrm>
            <a:off x="7816223"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1">
            <a:extLst>
              <a:ext uri="{FF2B5EF4-FFF2-40B4-BE49-F238E27FC236}">
                <a16:creationId xmlns:a16="http://schemas.microsoft.com/office/drawing/2014/main" id="{4F67A104-23F3-4191-84AC-C2906154898C}"/>
              </a:ext>
            </a:extLst>
          </p:cNvPr>
          <p:cNvSpPr>
            <a:spLocks noGrp="1"/>
          </p:cNvSpPr>
          <p:nvPr>
            <p:ph type="title" hasCustomPrompt="1"/>
          </p:nvPr>
        </p:nvSpPr>
        <p:spPr>
          <a:xfrm>
            <a:off x="440695" y="319065"/>
            <a:ext cx="8175585" cy="849289"/>
          </a:xfrm>
        </p:spPr>
        <p:txBody>
          <a:bodyPr vert="horz" lIns="0" tIns="0" rIns="0" bIns="0" rtlCol="0" anchor="ctr">
            <a:normAutofit/>
          </a:bodyPr>
          <a:lstStyle>
            <a:lvl1pPr>
              <a:defRPr lang="en-US" sz="2800" dirty="0"/>
            </a:lvl1pPr>
          </a:lstStyle>
          <a:p>
            <a:pPr lvl="0"/>
            <a:r>
              <a:rPr lang="en-US"/>
              <a:t>Agenda/Table of Contents</a:t>
            </a:r>
          </a:p>
        </p:txBody>
      </p:sp>
      <p:sp>
        <p:nvSpPr>
          <p:cNvPr id="9" name="Text Placeholder 6">
            <a:extLst>
              <a:ext uri="{FF2B5EF4-FFF2-40B4-BE49-F238E27FC236}">
                <a16:creationId xmlns:a16="http://schemas.microsoft.com/office/drawing/2014/main" id="{5E7A51F2-4709-47F1-8544-D8EF549DF7EB}"/>
              </a:ext>
            </a:extLst>
          </p:cNvPr>
          <p:cNvSpPr>
            <a:spLocks noGrp="1"/>
          </p:cNvSpPr>
          <p:nvPr>
            <p:ph idx="42" hasCustomPrompt="1"/>
          </p:nvPr>
        </p:nvSpPr>
        <p:spPr>
          <a:xfrm>
            <a:off x="439315" y="1267315"/>
            <a:ext cx="8175585" cy="4986836"/>
          </a:xfrm>
          <a:prstGeom prst="rect">
            <a:avLst/>
          </a:prstGeom>
        </p:spPr>
        <p:txBody>
          <a:bodyPr vert="horz" lIns="0" tIns="0" rIns="0" bIns="0" rtlCol="0">
            <a:noAutofit/>
          </a:bodyPr>
          <a:lstStyle>
            <a:lvl1pPr>
              <a:defRPr sz="1800">
                <a:solidFill>
                  <a:srgbClr val="4F4F4F"/>
                </a:solidFill>
              </a:defRPr>
            </a:lvl1pPr>
            <a:lvl3pPr>
              <a:defRPr sz="1400">
                <a:solidFill>
                  <a:srgbClr val="4F4F4F"/>
                </a:solidFill>
              </a:defRPr>
            </a:lvl3pPr>
            <a:lvl4pPr>
              <a:defRPr sz="1200">
                <a:solidFill>
                  <a:srgbClr val="4F4F4F"/>
                </a:solidFill>
              </a:defRPr>
            </a:lvl4pPr>
            <a:lvl5pPr>
              <a:defRPr sz="1100">
                <a:solidFill>
                  <a:srgbClr val="4F4F4F"/>
                </a:solidFill>
              </a:defRPr>
            </a:lvl5pPr>
            <a:lvl9pPr>
              <a:spcBef>
                <a:spcPts val="600"/>
              </a:spcBef>
              <a:defRPr sz="16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228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D04627-271B-4124-8DA3-7DEADAE83C65}"/>
              </a:ext>
            </a:extLst>
          </p:cNvPr>
          <p:cNvSpPr>
            <a:spLocks noGrp="1"/>
          </p:cNvSpPr>
          <p:nvPr>
            <p:ph type="title" hasCustomPrompt="1"/>
          </p:nvPr>
        </p:nvSpPr>
        <p:spPr/>
        <p:txBody>
          <a:bodyPr/>
          <a:lstStyle>
            <a:lvl1pPr>
              <a:defRPr/>
            </a:lvl1pPr>
          </a:lstStyle>
          <a:p>
            <a:pPr lvl="0"/>
            <a:r>
              <a:rPr lang="en-US"/>
              <a:t>Click to add title</a:t>
            </a:r>
          </a:p>
        </p:txBody>
      </p:sp>
    </p:spTree>
    <p:extLst>
      <p:ext uri="{BB962C8B-B14F-4D97-AF65-F5344CB8AC3E}">
        <p14:creationId xmlns:p14="http://schemas.microsoft.com/office/powerpoint/2010/main" val="650258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0AF77-8881-4D64-84B4-202EE8549859}"/>
              </a:ext>
            </a:extLst>
          </p:cNvPr>
          <p:cNvSpPr>
            <a:spLocks noGrp="1"/>
          </p:cNvSpPr>
          <p:nvPr>
            <p:ph type="title" hasCustomPrompt="1"/>
          </p:nvPr>
        </p:nvSpPr>
        <p:spPr/>
        <p:txBody>
          <a:bodyPr/>
          <a:lstStyle/>
          <a:p>
            <a:pPr lvl="0"/>
            <a:r>
              <a:rPr lang="en-US"/>
              <a:t>Click to add title</a:t>
            </a:r>
          </a:p>
        </p:txBody>
      </p:sp>
      <p:sp>
        <p:nvSpPr>
          <p:cNvPr id="4" name="Text Placeholder 6">
            <a:extLst>
              <a:ext uri="{FF2B5EF4-FFF2-40B4-BE49-F238E27FC236}">
                <a16:creationId xmlns:a16="http://schemas.microsoft.com/office/drawing/2014/main" id="{FB4DB0EE-31DD-4CF2-8D16-0CB719CAACE5}"/>
              </a:ext>
            </a:extLst>
          </p:cNvPr>
          <p:cNvSpPr>
            <a:spLocks noGrp="1"/>
          </p:cNvSpPr>
          <p:nvPr>
            <p:ph idx="1" hasCustomPrompt="1"/>
          </p:nvPr>
        </p:nvSpPr>
        <p:spPr>
          <a:xfrm>
            <a:off x="440695" y="1267316"/>
            <a:ext cx="11301984" cy="4986836"/>
          </a:xfrm>
          <a:prstGeom prst="rect">
            <a:avLst/>
          </a:prstGeom>
        </p:spPr>
        <p:txBody>
          <a:bodyPr vert="horz" lIns="0" tIns="0" rIns="0" bIns="0" rtlCol="0">
            <a:noAutofit/>
          </a:bodyPr>
          <a:lstStyle>
            <a:lvl1pPr>
              <a:defRPr>
                <a:solidFill>
                  <a:srgbClr val="4F4F4F"/>
                </a:solidFill>
              </a:defRPr>
            </a:lvl1pPr>
            <a:lvl3pPr>
              <a:defRPr>
                <a:solidFill>
                  <a:srgbClr val="4F4F4F"/>
                </a:solidFill>
              </a:defRPr>
            </a:lvl3pPr>
            <a:lvl4pPr>
              <a:defRPr>
                <a:solidFill>
                  <a:srgbClr val="4F4F4F"/>
                </a:solidFill>
              </a:defRPr>
            </a:lvl4pPr>
            <a:lvl5pPr>
              <a:defRPr>
                <a:solidFill>
                  <a:srgbClr val="4F4F4F"/>
                </a:solidFill>
              </a:defRPr>
            </a:lvl5pPr>
            <a:lvl9pPr>
              <a:spcBef>
                <a:spcPts val="600"/>
              </a:spcBef>
              <a:defRPr>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299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D444FE-B3AF-4C9D-BB1F-6C5C34B8936A}"/>
              </a:ext>
            </a:extLst>
          </p:cNvPr>
          <p:cNvSpPr>
            <a:spLocks noGrp="1"/>
          </p:cNvSpPr>
          <p:nvPr>
            <p:ph type="title" hasCustomPrompt="1"/>
          </p:nvPr>
        </p:nvSpPr>
        <p:spPr/>
        <p:txBody>
          <a:bodyPr/>
          <a:lstStyle/>
          <a:p>
            <a:r>
              <a:rPr lang="en-US"/>
              <a:t>Click to add title</a:t>
            </a:r>
          </a:p>
        </p:txBody>
      </p:sp>
      <p:sp>
        <p:nvSpPr>
          <p:cNvPr id="7" name="Text Placeholder 6">
            <a:extLst>
              <a:ext uri="{FF2B5EF4-FFF2-40B4-BE49-F238E27FC236}">
                <a16:creationId xmlns:a16="http://schemas.microsoft.com/office/drawing/2014/main" id="{3C2B59ED-0CF2-44C1-89C5-0FE3AE61D5AC}"/>
              </a:ext>
            </a:extLst>
          </p:cNvPr>
          <p:cNvSpPr>
            <a:spLocks noGrp="1"/>
          </p:cNvSpPr>
          <p:nvPr>
            <p:ph idx="1" hasCustomPrompt="1"/>
          </p:nvPr>
        </p:nvSpPr>
        <p:spPr>
          <a:xfrm>
            <a:off x="440695" y="1267316"/>
            <a:ext cx="5605272" cy="4986836"/>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3F8E530-D75A-46F4-B90C-E5D224A3AF67}"/>
              </a:ext>
            </a:extLst>
          </p:cNvPr>
          <p:cNvSpPr>
            <a:spLocks noGrp="1"/>
          </p:cNvSpPr>
          <p:nvPr>
            <p:ph idx="31" hasCustomPrompt="1"/>
          </p:nvPr>
        </p:nvSpPr>
        <p:spPr>
          <a:xfrm>
            <a:off x="6137407" y="1267316"/>
            <a:ext cx="5605272" cy="4986836"/>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2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rpor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7DA3-ACC5-21AA-EE7D-8A897888B62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person holding a globe with icons around them&#10;&#10;Description automatically generated">
            <a:extLst>
              <a:ext uri="{FF2B5EF4-FFF2-40B4-BE49-F238E27FC236}">
                <a16:creationId xmlns:a16="http://schemas.microsoft.com/office/drawing/2014/main" id="{EB4F07A1-8D39-4FB9-200F-F6F1D1125D58}"/>
              </a:ext>
            </a:extLst>
          </p:cNvPr>
          <p:cNvPicPr>
            <a:picLocks noChangeAspect="1"/>
          </p:cNvPicPr>
          <p:nvPr userDrawn="1"/>
        </p:nvPicPr>
        <p:blipFill rotWithShape="1">
          <a:blip r:embed="rId4" cstate="print">
            <a:alphaModFix amt="70000"/>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6" name="Rectangle 5">
            <a:extLst>
              <a:ext uri="{FF2B5EF4-FFF2-40B4-BE49-F238E27FC236}">
                <a16:creationId xmlns:a16="http://schemas.microsoft.com/office/drawing/2014/main" id="{84102772-EB0C-BAA9-3A58-0C5353AF59AF}"/>
              </a:ext>
            </a:extLst>
          </p:cNvPr>
          <p:cNvSpPr/>
          <p:nvPr userDrawn="1"/>
        </p:nvSpPr>
        <p:spPr>
          <a:xfrm>
            <a:off x="6012873" y="0"/>
            <a:ext cx="6179127" cy="6858000"/>
          </a:xfrm>
          <a:prstGeom prst="rect">
            <a:avLst/>
          </a:prstGeom>
          <a:gradFill flip="none" rotWithShape="1">
            <a:gsLst>
              <a:gs pos="29000">
                <a:srgbClr val="000000">
                  <a:alpha val="55000"/>
                </a:srgbClr>
              </a:gs>
              <a:gs pos="100000">
                <a:srgbClr val="000000">
                  <a:alpha val="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5">
            <a:alphaModFix amt="1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298824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63E73-F388-4A84-A626-D9B5BE614637}"/>
              </a:ext>
            </a:extLst>
          </p:cNvPr>
          <p:cNvSpPr>
            <a:spLocks noGrp="1"/>
          </p:cNvSpPr>
          <p:nvPr>
            <p:ph type="title" hasCustomPrompt="1"/>
          </p:nvPr>
        </p:nvSpPr>
        <p:spPr/>
        <p:txBody>
          <a:bodyPr/>
          <a:lstStyle/>
          <a:p>
            <a:r>
              <a:rPr lang="en-US"/>
              <a:t>Click to add title</a:t>
            </a:r>
          </a:p>
        </p:txBody>
      </p:sp>
      <p:sp>
        <p:nvSpPr>
          <p:cNvPr id="6" name="Text Placeholder 6">
            <a:extLst>
              <a:ext uri="{FF2B5EF4-FFF2-40B4-BE49-F238E27FC236}">
                <a16:creationId xmlns:a16="http://schemas.microsoft.com/office/drawing/2014/main" id="{21BFEF45-0095-44CB-AA3B-D648DBF55D98}"/>
              </a:ext>
            </a:extLst>
          </p:cNvPr>
          <p:cNvSpPr>
            <a:spLocks noGrp="1"/>
          </p:cNvSpPr>
          <p:nvPr>
            <p:ph idx="33" hasCustomPrompt="1"/>
          </p:nvPr>
        </p:nvSpPr>
        <p:spPr>
          <a:xfrm>
            <a:off x="440695" y="1267316"/>
            <a:ext cx="3662876" cy="4986836"/>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2FDBF343-5C75-40F3-B587-66FF9388795B}"/>
              </a:ext>
            </a:extLst>
          </p:cNvPr>
          <p:cNvSpPr>
            <a:spLocks noGrp="1"/>
          </p:cNvSpPr>
          <p:nvPr>
            <p:ph idx="34" hasCustomPrompt="1"/>
          </p:nvPr>
        </p:nvSpPr>
        <p:spPr>
          <a:xfrm>
            <a:off x="4268501" y="1267316"/>
            <a:ext cx="3662876" cy="4986836"/>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C2CEBC36-76BD-4E28-9823-0C6DF0045E6F}"/>
              </a:ext>
            </a:extLst>
          </p:cNvPr>
          <p:cNvSpPr>
            <a:spLocks noGrp="1"/>
          </p:cNvSpPr>
          <p:nvPr>
            <p:ph idx="35" hasCustomPrompt="1"/>
          </p:nvPr>
        </p:nvSpPr>
        <p:spPr>
          <a:xfrm>
            <a:off x="8096308" y="1267316"/>
            <a:ext cx="3662876" cy="4986836"/>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4412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DEAA3B-B7C0-4CA0-8088-660BDFD6EECB}"/>
              </a:ext>
            </a:extLst>
          </p:cNvPr>
          <p:cNvSpPr>
            <a:spLocks noGrp="1"/>
          </p:cNvSpPr>
          <p:nvPr>
            <p:ph type="title" hasCustomPrompt="1"/>
          </p:nvPr>
        </p:nvSpPr>
        <p:spPr/>
        <p:txBody>
          <a:bodyPr/>
          <a:lstStyle/>
          <a:p>
            <a:r>
              <a:rPr lang="en-US"/>
              <a:t>Click to add title</a:t>
            </a:r>
          </a:p>
        </p:txBody>
      </p:sp>
      <p:sp>
        <p:nvSpPr>
          <p:cNvPr id="10" name="Text Placeholder 6">
            <a:extLst>
              <a:ext uri="{FF2B5EF4-FFF2-40B4-BE49-F238E27FC236}">
                <a16:creationId xmlns:a16="http://schemas.microsoft.com/office/drawing/2014/main" id="{636909EF-FDF1-42D6-9315-99EA7821E96C}"/>
              </a:ext>
            </a:extLst>
          </p:cNvPr>
          <p:cNvSpPr>
            <a:spLocks noGrp="1"/>
          </p:cNvSpPr>
          <p:nvPr>
            <p:ph idx="35" hasCustomPrompt="1"/>
          </p:nvPr>
        </p:nvSpPr>
        <p:spPr>
          <a:xfrm>
            <a:off x="440693" y="1271379"/>
            <a:ext cx="5605272"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BD24A2B3-9564-42BF-9AC5-93108EBD6211}"/>
              </a:ext>
            </a:extLst>
          </p:cNvPr>
          <p:cNvSpPr>
            <a:spLocks noGrp="1"/>
          </p:cNvSpPr>
          <p:nvPr>
            <p:ph idx="36" hasCustomPrompt="1"/>
          </p:nvPr>
        </p:nvSpPr>
        <p:spPr>
          <a:xfrm>
            <a:off x="6137407" y="1271376"/>
            <a:ext cx="5605272"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D56F4DB1-2C52-4809-B2C3-5E600287816B}"/>
              </a:ext>
            </a:extLst>
          </p:cNvPr>
          <p:cNvSpPr>
            <a:spLocks noGrp="1"/>
          </p:cNvSpPr>
          <p:nvPr>
            <p:ph idx="37" hasCustomPrompt="1"/>
          </p:nvPr>
        </p:nvSpPr>
        <p:spPr>
          <a:xfrm>
            <a:off x="440693" y="3803329"/>
            <a:ext cx="5605272"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458DB134-8100-40AF-8393-3ECB225340B4}"/>
              </a:ext>
            </a:extLst>
          </p:cNvPr>
          <p:cNvSpPr>
            <a:spLocks noGrp="1"/>
          </p:cNvSpPr>
          <p:nvPr>
            <p:ph idx="38" hasCustomPrompt="1"/>
          </p:nvPr>
        </p:nvSpPr>
        <p:spPr>
          <a:xfrm>
            <a:off x="6137407" y="3803329"/>
            <a:ext cx="5605272"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0730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16E83-9059-4930-A7EA-E985C4607E39}"/>
              </a:ext>
            </a:extLst>
          </p:cNvPr>
          <p:cNvSpPr>
            <a:spLocks noGrp="1"/>
          </p:cNvSpPr>
          <p:nvPr>
            <p:ph type="title" hasCustomPrompt="1"/>
          </p:nvPr>
        </p:nvSpPr>
        <p:spPr/>
        <p:txBody>
          <a:bodyPr/>
          <a:lstStyle/>
          <a:p>
            <a:r>
              <a:rPr lang="en-US"/>
              <a:t>Click to add title</a:t>
            </a:r>
          </a:p>
        </p:txBody>
      </p:sp>
      <p:sp>
        <p:nvSpPr>
          <p:cNvPr id="10" name="Text Placeholder 6">
            <a:extLst>
              <a:ext uri="{FF2B5EF4-FFF2-40B4-BE49-F238E27FC236}">
                <a16:creationId xmlns:a16="http://schemas.microsoft.com/office/drawing/2014/main" id="{E2F7EE4E-5299-4844-AE48-C6BBD9D9ED78}"/>
              </a:ext>
            </a:extLst>
          </p:cNvPr>
          <p:cNvSpPr>
            <a:spLocks noGrp="1"/>
          </p:cNvSpPr>
          <p:nvPr>
            <p:ph idx="40" hasCustomPrompt="1"/>
          </p:nvPr>
        </p:nvSpPr>
        <p:spPr>
          <a:xfrm>
            <a:off x="440693" y="1271378"/>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5EA4789F-FFE0-4610-A1EA-654FD74D8C82}"/>
              </a:ext>
            </a:extLst>
          </p:cNvPr>
          <p:cNvSpPr>
            <a:spLocks noGrp="1"/>
          </p:cNvSpPr>
          <p:nvPr>
            <p:ph idx="41" hasCustomPrompt="1"/>
          </p:nvPr>
        </p:nvSpPr>
        <p:spPr>
          <a:xfrm>
            <a:off x="4268501" y="1271379"/>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9BCCAF88-8031-446E-AE35-544177926B7A}"/>
              </a:ext>
            </a:extLst>
          </p:cNvPr>
          <p:cNvSpPr>
            <a:spLocks noGrp="1"/>
          </p:cNvSpPr>
          <p:nvPr>
            <p:ph idx="42" hasCustomPrompt="1"/>
          </p:nvPr>
        </p:nvSpPr>
        <p:spPr>
          <a:xfrm>
            <a:off x="8096308" y="1271378"/>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B4DEA867-CE8F-4DA9-AF1C-1DAF8DEA08B4}"/>
              </a:ext>
            </a:extLst>
          </p:cNvPr>
          <p:cNvSpPr>
            <a:spLocks noGrp="1"/>
          </p:cNvSpPr>
          <p:nvPr>
            <p:ph idx="43" hasCustomPrompt="1"/>
          </p:nvPr>
        </p:nvSpPr>
        <p:spPr>
          <a:xfrm>
            <a:off x="440693" y="3803329"/>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F575AC6E-61A4-478B-AF8C-14E32906E86B}"/>
              </a:ext>
            </a:extLst>
          </p:cNvPr>
          <p:cNvSpPr>
            <a:spLocks noGrp="1"/>
          </p:cNvSpPr>
          <p:nvPr>
            <p:ph idx="45" hasCustomPrompt="1"/>
          </p:nvPr>
        </p:nvSpPr>
        <p:spPr>
          <a:xfrm>
            <a:off x="4268501" y="3803329"/>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158C1D90-54C2-4D2E-9ECC-DF90378F9264}"/>
              </a:ext>
            </a:extLst>
          </p:cNvPr>
          <p:cNvSpPr>
            <a:spLocks noGrp="1"/>
          </p:cNvSpPr>
          <p:nvPr>
            <p:ph idx="44" hasCustomPrompt="1"/>
          </p:nvPr>
        </p:nvSpPr>
        <p:spPr>
          <a:xfrm>
            <a:off x="8096308" y="3803329"/>
            <a:ext cx="3662876" cy="2450823"/>
          </a:xfrm>
          <a:prstGeom prst="rect">
            <a:avLst/>
          </a:prstGeom>
        </p:spPr>
        <p:txBody>
          <a:bodyPr vert="horz" lIns="0" tIns="0" rIns="0" bIns="0" rtlCol="0">
            <a:noAutofit/>
          </a:bodyPr>
          <a:lstStyle>
            <a:lvl1pPr>
              <a:defRPr lang="en-US" dirty="0"/>
            </a:lvl1pPr>
            <a:lvl3pPr>
              <a:defRPr lang="en-US" dirty="0"/>
            </a:lvl3pPr>
            <a:lvl4pPr>
              <a:defRPr lang="en-US" dirty="0"/>
            </a:lvl4pPr>
            <a:lvl5pPr>
              <a:defRPr lang="en-US" dirty="0"/>
            </a:lvl5pPr>
            <a:lvl9pPr>
              <a:defRPr lang="en-US" dirty="0"/>
            </a:lvl9pPr>
          </a:lstStyle>
          <a:p>
            <a:pPr lvl="0"/>
            <a:r>
              <a:rPr lang="en-US"/>
              <a:t>Click to add text</a:t>
            </a:r>
          </a:p>
          <a:p>
            <a:pPr lvl="1">
              <a:spcBef>
                <a:spcPts val="600"/>
              </a:spcBef>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7407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Right Box">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9F60C9E4-2590-4479-B30F-BD583920E914}"/>
              </a:ext>
              <a:ext uri="{C183D7F6-B498-43B3-948B-1728B52AA6E4}">
                <adec:decorative xmlns:adec="http://schemas.microsoft.com/office/drawing/2017/decorative" val="1"/>
              </a:ext>
            </a:extLst>
          </p:cNvPr>
          <p:cNvSpPr/>
          <p:nvPr userDrawn="1"/>
        </p:nvSpPr>
        <p:spPr>
          <a:xfrm>
            <a:off x="8642845" y="1594037"/>
            <a:ext cx="3099834" cy="4649724"/>
          </a:xfrm>
          <a:custGeom>
            <a:avLst/>
            <a:gdLst/>
            <a:ahLst/>
            <a:cxnLst/>
            <a:rect l="l" t="t" r="r" b="b"/>
            <a:pathLst>
              <a:path w="1572879" h="2063082">
                <a:moveTo>
                  <a:pt x="0" y="0"/>
                </a:moveTo>
                <a:lnTo>
                  <a:pt x="1572879" y="0"/>
                </a:lnTo>
                <a:lnTo>
                  <a:pt x="1572879" y="2063082"/>
                </a:lnTo>
                <a:lnTo>
                  <a:pt x="0" y="2063082"/>
                </a:lnTo>
                <a:close/>
              </a:path>
            </a:pathLst>
          </a:custGeom>
          <a:solidFill>
            <a:srgbClr val="1167A6"/>
          </a:solidFill>
        </p:spPr>
        <p:txBody>
          <a:bodyPr/>
          <a:lstStyle/>
          <a:p>
            <a:endParaRPr lang="en-US"/>
          </a:p>
        </p:txBody>
      </p:sp>
      <p:sp>
        <p:nvSpPr>
          <p:cNvPr id="3" name="Title 2">
            <a:extLst>
              <a:ext uri="{FF2B5EF4-FFF2-40B4-BE49-F238E27FC236}">
                <a16:creationId xmlns:a16="http://schemas.microsoft.com/office/drawing/2014/main" id="{5B53241C-FB51-42BA-8CDD-57404021631D}"/>
              </a:ext>
              <a:ext uri="{C183D7F6-B498-43B3-948B-1728B52AA6E4}">
                <adec:decorative xmlns:adec="http://schemas.microsoft.com/office/drawing/2017/decorative" val="0"/>
              </a:ext>
            </a:extLst>
          </p:cNvPr>
          <p:cNvSpPr>
            <a:spLocks noGrp="1"/>
          </p:cNvSpPr>
          <p:nvPr>
            <p:ph type="title" hasCustomPrompt="1"/>
          </p:nvPr>
        </p:nvSpPr>
        <p:spPr/>
        <p:txBody>
          <a:bodyPr/>
          <a:lstStyle>
            <a:lvl1pPr algn="l">
              <a:defRPr/>
            </a:lvl1pPr>
          </a:lstStyle>
          <a:p>
            <a:r>
              <a:rPr lang="en-US"/>
              <a:t>Click to add title</a:t>
            </a:r>
          </a:p>
        </p:txBody>
      </p:sp>
      <p:sp>
        <p:nvSpPr>
          <p:cNvPr id="9" name="Text Placeholder 3">
            <a:extLst>
              <a:ext uri="{FF2B5EF4-FFF2-40B4-BE49-F238E27FC236}">
                <a16:creationId xmlns:a16="http://schemas.microsoft.com/office/drawing/2014/main" id="{5B6B6983-1FC6-42E7-80AB-52D879C8A318}"/>
              </a:ext>
            </a:extLst>
          </p:cNvPr>
          <p:cNvSpPr>
            <a:spLocks noGrp="1"/>
          </p:cNvSpPr>
          <p:nvPr>
            <p:ph type="body" sz="quarter" idx="27" hasCustomPrompt="1"/>
          </p:nvPr>
        </p:nvSpPr>
        <p:spPr>
          <a:xfrm>
            <a:off x="440695" y="1259016"/>
            <a:ext cx="11301984" cy="238720"/>
          </a:xfrm>
        </p:spPr>
        <p:txBody>
          <a:bodyPr vert="horz" lIns="0" tIns="0" rIns="0" bIns="0" rtlCol="0">
            <a:noAutofit/>
          </a:bodyPr>
          <a:lstStyle>
            <a:lvl1pPr>
              <a:spcBef>
                <a:spcPts val="0"/>
              </a:spcBef>
              <a:defRPr lang="en-IN" sz="1600" b="1" dirty="0">
                <a:solidFill>
                  <a:srgbClr val="4F4F4F"/>
                </a:solidFill>
                <a:latin typeface="+mn-lt"/>
                <a:ea typeface="Open Sans Semibold" panose="020B0706030804020204" pitchFamily="34" charset="0"/>
                <a:cs typeface="Open Sans Semibold" panose="020B0706030804020204" pitchFamily="34" charset="0"/>
              </a:defRPr>
            </a:lvl1pPr>
          </a:lstStyle>
          <a:p>
            <a:pPr lvl="0"/>
            <a:r>
              <a:rPr lang="en-US"/>
              <a:t>Click to add subtitle</a:t>
            </a:r>
            <a:endParaRPr lang="en-IN"/>
          </a:p>
        </p:txBody>
      </p:sp>
      <p:sp>
        <p:nvSpPr>
          <p:cNvPr id="7" name="Text Placeholder 6">
            <a:extLst>
              <a:ext uri="{FF2B5EF4-FFF2-40B4-BE49-F238E27FC236}">
                <a16:creationId xmlns:a16="http://schemas.microsoft.com/office/drawing/2014/main" id="{9FC302A6-0E8F-4F7F-8F1C-54B0D0D33C69}"/>
              </a:ext>
            </a:extLst>
          </p:cNvPr>
          <p:cNvSpPr>
            <a:spLocks noGrp="1"/>
          </p:cNvSpPr>
          <p:nvPr>
            <p:ph idx="1" hasCustomPrompt="1"/>
          </p:nvPr>
        </p:nvSpPr>
        <p:spPr>
          <a:xfrm>
            <a:off x="440694" y="1594037"/>
            <a:ext cx="807273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606EC5C-34AD-4131-B379-33C0F0FAD8FA}"/>
              </a:ext>
            </a:extLst>
          </p:cNvPr>
          <p:cNvSpPr>
            <a:spLocks noGrp="1"/>
          </p:cNvSpPr>
          <p:nvPr>
            <p:ph idx="29" hasCustomPrompt="1"/>
          </p:nvPr>
        </p:nvSpPr>
        <p:spPr>
          <a:xfrm>
            <a:off x="8772266" y="1731189"/>
            <a:ext cx="2840995" cy="4375420"/>
          </a:xfrm>
          <a:prstGeom prst="rect">
            <a:avLst/>
          </a:prstGeom>
        </p:spPr>
        <p:txBody>
          <a:bodyPr vert="horz" lIns="0" tIns="0" rIns="0" bIns="0" rtlCol="0">
            <a:noAutofit/>
          </a:bodyPr>
          <a:lstStyle>
            <a:lvl1pP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050">
                <a:solidFill>
                  <a:schemeClr val="bg1"/>
                </a:solidFill>
              </a:defRPr>
            </a:lvl5pPr>
            <a:lvl9pPr>
              <a:spcBef>
                <a:spcPts val="600"/>
              </a:spcBef>
              <a:buClr>
                <a:schemeClr val="bg1"/>
              </a:buClr>
              <a:defRPr sz="14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3936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Left Box">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9F60C9E4-2590-4479-B30F-BD583920E914}"/>
              </a:ext>
              <a:ext uri="{C183D7F6-B498-43B3-948B-1728B52AA6E4}">
                <adec:decorative xmlns:adec="http://schemas.microsoft.com/office/drawing/2017/decorative" val="1"/>
              </a:ext>
            </a:extLst>
          </p:cNvPr>
          <p:cNvSpPr/>
          <p:nvPr userDrawn="1"/>
        </p:nvSpPr>
        <p:spPr>
          <a:xfrm>
            <a:off x="440694" y="1603665"/>
            <a:ext cx="3099834" cy="4649724"/>
          </a:xfrm>
          <a:custGeom>
            <a:avLst/>
            <a:gdLst/>
            <a:ahLst/>
            <a:cxnLst/>
            <a:rect l="l" t="t" r="r" b="b"/>
            <a:pathLst>
              <a:path w="1572879" h="2063082">
                <a:moveTo>
                  <a:pt x="0" y="0"/>
                </a:moveTo>
                <a:lnTo>
                  <a:pt x="1572879" y="0"/>
                </a:lnTo>
                <a:lnTo>
                  <a:pt x="1572879" y="2063082"/>
                </a:lnTo>
                <a:lnTo>
                  <a:pt x="0" y="2063082"/>
                </a:lnTo>
                <a:close/>
              </a:path>
            </a:pathLst>
          </a:custGeom>
          <a:solidFill>
            <a:srgbClr val="1167A6"/>
          </a:solidFill>
        </p:spPr>
        <p:txBody>
          <a:bodyPr/>
          <a:lstStyle/>
          <a:p>
            <a:endParaRPr lang="en-US"/>
          </a:p>
        </p:txBody>
      </p:sp>
      <p:sp>
        <p:nvSpPr>
          <p:cNvPr id="3" name="Title 2">
            <a:extLst>
              <a:ext uri="{FF2B5EF4-FFF2-40B4-BE49-F238E27FC236}">
                <a16:creationId xmlns:a16="http://schemas.microsoft.com/office/drawing/2014/main" id="{1FCB1E5F-8274-493D-AD0B-C66C310ED2C5}"/>
              </a:ext>
            </a:extLst>
          </p:cNvPr>
          <p:cNvSpPr>
            <a:spLocks noGrp="1"/>
          </p:cNvSpPr>
          <p:nvPr>
            <p:ph type="title" hasCustomPrompt="1"/>
          </p:nvPr>
        </p:nvSpPr>
        <p:spPr/>
        <p:txBody>
          <a:bodyPr/>
          <a:lstStyle/>
          <a:p>
            <a:r>
              <a:rPr lang="en-US"/>
              <a:t>Click to add title</a:t>
            </a:r>
          </a:p>
        </p:txBody>
      </p:sp>
      <p:sp>
        <p:nvSpPr>
          <p:cNvPr id="9" name="Text Placeholder 3">
            <a:extLst>
              <a:ext uri="{FF2B5EF4-FFF2-40B4-BE49-F238E27FC236}">
                <a16:creationId xmlns:a16="http://schemas.microsoft.com/office/drawing/2014/main" id="{5B6B6983-1FC6-42E7-80AB-52D879C8A318}"/>
              </a:ext>
            </a:extLst>
          </p:cNvPr>
          <p:cNvSpPr>
            <a:spLocks noGrp="1"/>
          </p:cNvSpPr>
          <p:nvPr>
            <p:ph type="body" sz="quarter" idx="27"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0" name="Text Placeholder 6">
            <a:extLst>
              <a:ext uri="{FF2B5EF4-FFF2-40B4-BE49-F238E27FC236}">
                <a16:creationId xmlns:a16="http://schemas.microsoft.com/office/drawing/2014/main" id="{05B722A5-BB7B-40A8-9677-0713A3ABC906}"/>
              </a:ext>
            </a:extLst>
          </p:cNvPr>
          <p:cNvSpPr>
            <a:spLocks noGrp="1"/>
          </p:cNvSpPr>
          <p:nvPr>
            <p:ph idx="30" hasCustomPrompt="1"/>
          </p:nvPr>
        </p:nvSpPr>
        <p:spPr>
          <a:xfrm>
            <a:off x="570114" y="1733954"/>
            <a:ext cx="2840995" cy="4375420"/>
          </a:xfrm>
          <a:prstGeom prst="rect">
            <a:avLst/>
          </a:prstGeom>
        </p:spPr>
        <p:txBody>
          <a:bodyPr vert="horz" lIns="0" tIns="0" rIns="0" bIns="0" rtlCol="0">
            <a:noAutofit/>
          </a:bodyPr>
          <a:lstStyle>
            <a:lvl1pP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050">
                <a:solidFill>
                  <a:schemeClr val="bg1"/>
                </a:solidFill>
              </a:defRPr>
            </a:lvl5pPr>
            <a:lvl9pPr>
              <a:spcBef>
                <a:spcPts val="600"/>
              </a:spcBef>
              <a:buClr>
                <a:schemeClr val="bg1"/>
              </a:buClr>
              <a:defRPr sz="1400">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60428391-5356-408E-BF4F-18FDA2FF0CE0}"/>
              </a:ext>
            </a:extLst>
          </p:cNvPr>
          <p:cNvSpPr>
            <a:spLocks noGrp="1"/>
          </p:cNvSpPr>
          <p:nvPr>
            <p:ph idx="31" hasCustomPrompt="1"/>
          </p:nvPr>
        </p:nvSpPr>
        <p:spPr>
          <a:xfrm>
            <a:off x="3669947" y="1603665"/>
            <a:ext cx="807273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7194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14F69-5DE5-4EB2-B5F8-E592B0E5A047}"/>
              </a:ext>
            </a:extLst>
          </p:cNvPr>
          <p:cNvSpPr>
            <a:spLocks noGrp="1"/>
          </p:cNvSpPr>
          <p:nvPr>
            <p:ph type="title" hasCustomPrompt="1"/>
          </p:nvPr>
        </p:nvSpPr>
        <p:spPr/>
        <p:txBody>
          <a:bodyPr/>
          <a:lstStyle/>
          <a:p>
            <a:r>
              <a:rPr lang="en-US"/>
              <a:t>Click to add title</a:t>
            </a:r>
          </a:p>
        </p:txBody>
      </p:sp>
      <p:sp>
        <p:nvSpPr>
          <p:cNvPr id="4" name="Text Placeholder 3">
            <a:extLst>
              <a:ext uri="{FF2B5EF4-FFF2-40B4-BE49-F238E27FC236}">
                <a16:creationId xmlns:a16="http://schemas.microsoft.com/office/drawing/2014/main" id="{96250005-B4DA-41D7-8A44-DD06BAC65075}"/>
              </a:ext>
            </a:extLst>
          </p:cNvPr>
          <p:cNvSpPr>
            <a:spLocks noGrp="1"/>
          </p:cNvSpPr>
          <p:nvPr>
            <p:ph type="body" sz="quarter" idx="26"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5" name="Text Placeholder 6">
            <a:extLst>
              <a:ext uri="{FF2B5EF4-FFF2-40B4-BE49-F238E27FC236}">
                <a16:creationId xmlns:a16="http://schemas.microsoft.com/office/drawing/2014/main" id="{EDD95DA8-B725-44CC-9A61-F7C757F6E9D4}"/>
              </a:ext>
            </a:extLst>
          </p:cNvPr>
          <p:cNvSpPr>
            <a:spLocks noGrp="1"/>
          </p:cNvSpPr>
          <p:nvPr>
            <p:ph idx="1" hasCustomPrompt="1"/>
          </p:nvPr>
        </p:nvSpPr>
        <p:spPr>
          <a:xfrm>
            <a:off x="440695" y="1603666"/>
            <a:ext cx="11301984"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4857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75BBC-DD4F-477A-8705-FBF539A8E423}"/>
              </a:ext>
            </a:extLst>
          </p:cNvPr>
          <p:cNvSpPr>
            <a:spLocks noGrp="1"/>
          </p:cNvSpPr>
          <p:nvPr>
            <p:ph type="title" hasCustomPrompt="1"/>
          </p:nvPr>
        </p:nvSpPr>
        <p:spPr/>
        <p:txBody>
          <a:bodyPr/>
          <a:lstStyle/>
          <a:p>
            <a:r>
              <a:rPr lang="en-US"/>
              <a:t>Click to add title</a:t>
            </a:r>
          </a:p>
        </p:txBody>
      </p:sp>
      <p:sp>
        <p:nvSpPr>
          <p:cNvPr id="9" name="Text Placeholder 3">
            <a:extLst>
              <a:ext uri="{FF2B5EF4-FFF2-40B4-BE49-F238E27FC236}">
                <a16:creationId xmlns:a16="http://schemas.microsoft.com/office/drawing/2014/main" id="{5B6B6983-1FC6-42E7-80AB-52D879C8A318}"/>
              </a:ext>
            </a:extLst>
          </p:cNvPr>
          <p:cNvSpPr>
            <a:spLocks noGrp="1"/>
          </p:cNvSpPr>
          <p:nvPr>
            <p:ph type="body" sz="quarter" idx="27"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6" name="Text Placeholder 6">
            <a:extLst>
              <a:ext uri="{FF2B5EF4-FFF2-40B4-BE49-F238E27FC236}">
                <a16:creationId xmlns:a16="http://schemas.microsoft.com/office/drawing/2014/main" id="{1ED89774-1ECC-47F1-806F-4A8EB7191E08}"/>
              </a:ext>
            </a:extLst>
          </p:cNvPr>
          <p:cNvSpPr>
            <a:spLocks noGrp="1"/>
          </p:cNvSpPr>
          <p:nvPr>
            <p:ph idx="1" hasCustomPrompt="1"/>
          </p:nvPr>
        </p:nvSpPr>
        <p:spPr>
          <a:xfrm>
            <a:off x="440693" y="1601838"/>
            <a:ext cx="560527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DD9B32F1-EE30-4D8D-B4D6-EBE513AFCFBF}"/>
              </a:ext>
            </a:extLst>
          </p:cNvPr>
          <p:cNvSpPr>
            <a:spLocks noGrp="1"/>
          </p:cNvSpPr>
          <p:nvPr>
            <p:ph idx="32" hasCustomPrompt="1"/>
          </p:nvPr>
        </p:nvSpPr>
        <p:spPr>
          <a:xfrm>
            <a:off x="6137407" y="1601838"/>
            <a:ext cx="560527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7099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A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8A99F-D4A7-4094-83CA-23C16BFF103C}"/>
              </a:ext>
            </a:extLst>
          </p:cNvPr>
          <p:cNvSpPr>
            <a:spLocks noGrp="1"/>
          </p:cNvSpPr>
          <p:nvPr>
            <p:ph type="title" hasCustomPrompt="1"/>
          </p:nvPr>
        </p:nvSpPr>
        <p:spPr/>
        <p:txBody>
          <a:bodyPr/>
          <a:lstStyle/>
          <a:p>
            <a:r>
              <a:rPr lang="en-US"/>
              <a:t>Click to add title</a:t>
            </a:r>
          </a:p>
        </p:txBody>
      </p:sp>
      <p:sp>
        <p:nvSpPr>
          <p:cNvPr id="9" name="Text Placeholder 3">
            <a:extLst>
              <a:ext uri="{FF2B5EF4-FFF2-40B4-BE49-F238E27FC236}">
                <a16:creationId xmlns:a16="http://schemas.microsoft.com/office/drawing/2014/main" id="{5B6B6983-1FC6-42E7-80AB-52D879C8A318}"/>
              </a:ext>
            </a:extLst>
          </p:cNvPr>
          <p:cNvSpPr>
            <a:spLocks noGrp="1"/>
          </p:cNvSpPr>
          <p:nvPr>
            <p:ph type="body" sz="quarter" idx="27"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6" name="Text Placeholder 6">
            <a:extLst>
              <a:ext uri="{FF2B5EF4-FFF2-40B4-BE49-F238E27FC236}">
                <a16:creationId xmlns:a16="http://schemas.microsoft.com/office/drawing/2014/main" id="{1C38BF28-CEAE-4181-899A-F641270E75EE}"/>
              </a:ext>
            </a:extLst>
          </p:cNvPr>
          <p:cNvSpPr>
            <a:spLocks noGrp="1"/>
          </p:cNvSpPr>
          <p:nvPr>
            <p:ph idx="32" hasCustomPrompt="1"/>
          </p:nvPr>
        </p:nvSpPr>
        <p:spPr>
          <a:xfrm>
            <a:off x="440695" y="1601839"/>
            <a:ext cx="8311010"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8ED792C9-B75F-4A4E-9C5D-F95548DFE796}"/>
              </a:ext>
            </a:extLst>
          </p:cNvPr>
          <p:cNvSpPr>
            <a:spLocks noGrp="1"/>
          </p:cNvSpPr>
          <p:nvPr>
            <p:ph idx="33" hasCustomPrompt="1"/>
          </p:nvPr>
        </p:nvSpPr>
        <p:spPr>
          <a:xfrm>
            <a:off x="8865137" y="1601839"/>
            <a:ext cx="287754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374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B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071256-DF53-49C0-9717-63EA32CC6EA7}"/>
              </a:ext>
            </a:extLst>
          </p:cNvPr>
          <p:cNvSpPr>
            <a:spLocks noGrp="1"/>
          </p:cNvSpPr>
          <p:nvPr>
            <p:ph type="title" hasCustomPrompt="1"/>
          </p:nvPr>
        </p:nvSpPr>
        <p:spPr/>
        <p:txBody>
          <a:bodyPr/>
          <a:lstStyle/>
          <a:p>
            <a:r>
              <a:rPr lang="en-US"/>
              <a:t>Click to add title</a:t>
            </a:r>
          </a:p>
        </p:txBody>
      </p:sp>
      <p:sp>
        <p:nvSpPr>
          <p:cNvPr id="9" name="Text Placeholder 3">
            <a:extLst>
              <a:ext uri="{FF2B5EF4-FFF2-40B4-BE49-F238E27FC236}">
                <a16:creationId xmlns:a16="http://schemas.microsoft.com/office/drawing/2014/main" id="{5B6B6983-1FC6-42E7-80AB-52D879C8A318}"/>
              </a:ext>
            </a:extLst>
          </p:cNvPr>
          <p:cNvSpPr>
            <a:spLocks noGrp="1"/>
          </p:cNvSpPr>
          <p:nvPr>
            <p:ph type="body" sz="quarter" idx="27"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6" name="Text Placeholder 6">
            <a:extLst>
              <a:ext uri="{FF2B5EF4-FFF2-40B4-BE49-F238E27FC236}">
                <a16:creationId xmlns:a16="http://schemas.microsoft.com/office/drawing/2014/main" id="{8E0CCC1A-EB40-4D51-821D-CCD610D80D19}"/>
              </a:ext>
            </a:extLst>
          </p:cNvPr>
          <p:cNvSpPr>
            <a:spLocks noGrp="1"/>
          </p:cNvSpPr>
          <p:nvPr>
            <p:ph idx="33" hasCustomPrompt="1"/>
          </p:nvPr>
        </p:nvSpPr>
        <p:spPr>
          <a:xfrm>
            <a:off x="440693" y="1601838"/>
            <a:ext cx="2877542"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41C450F-05DE-4232-993B-38B46B0FDDEC}"/>
              </a:ext>
            </a:extLst>
          </p:cNvPr>
          <p:cNvSpPr>
            <a:spLocks noGrp="1"/>
          </p:cNvSpPr>
          <p:nvPr>
            <p:ph idx="34" hasCustomPrompt="1"/>
          </p:nvPr>
        </p:nvSpPr>
        <p:spPr>
          <a:xfrm>
            <a:off x="3431669" y="1601838"/>
            <a:ext cx="8311010" cy="4649724"/>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8415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F28EE-C83D-4D73-BE7A-5A22541FACEA}"/>
              </a:ext>
            </a:extLst>
          </p:cNvPr>
          <p:cNvSpPr>
            <a:spLocks noGrp="1"/>
          </p:cNvSpPr>
          <p:nvPr>
            <p:ph type="title" hasCustomPrompt="1"/>
          </p:nvPr>
        </p:nvSpPr>
        <p:spPr/>
        <p:txBody>
          <a:bodyPr/>
          <a:lstStyle/>
          <a:p>
            <a:r>
              <a:rPr lang="en-US"/>
              <a:t>Click to add title</a:t>
            </a:r>
          </a:p>
        </p:txBody>
      </p:sp>
      <p:sp>
        <p:nvSpPr>
          <p:cNvPr id="16" name="Text Placeholder 3">
            <a:extLst>
              <a:ext uri="{FF2B5EF4-FFF2-40B4-BE49-F238E27FC236}">
                <a16:creationId xmlns:a16="http://schemas.microsoft.com/office/drawing/2014/main" id="{D64EDDAA-E704-48FD-8BEB-BE2B39EF9412}"/>
              </a:ext>
            </a:extLst>
          </p:cNvPr>
          <p:cNvSpPr>
            <a:spLocks noGrp="1"/>
          </p:cNvSpPr>
          <p:nvPr>
            <p:ph type="body" sz="quarter" idx="30"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7" name="Text Placeholder 6">
            <a:extLst>
              <a:ext uri="{FF2B5EF4-FFF2-40B4-BE49-F238E27FC236}">
                <a16:creationId xmlns:a16="http://schemas.microsoft.com/office/drawing/2014/main" id="{425D4083-5615-4257-B121-1B7235C1DB15}"/>
              </a:ext>
            </a:extLst>
          </p:cNvPr>
          <p:cNvSpPr>
            <a:spLocks noGrp="1"/>
          </p:cNvSpPr>
          <p:nvPr>
            <p:ph idx="32" hasCustomPrompt="1"/>
          </p:nvPr>
        </p:nvSpPr>
        <p:spPr>
          <a:xfrm>
            <a:off x="440695" y="1601838"/>
            <a:ext cx="3662876" cy="4649726"/>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16B7350B-7BFD-4D9A-AB4D-A1B81124F463}"/>
              </a:ext>
            </a:extLst>
          </p:cNvPr>
          <p:cNvSpPr>
            <a:spLocks noGrp="1"/>
          </p:cNvSpPr>
          <p:nvPr>
            <p:ph idx="36" hasCustomPrompt="1"/>
          </p:nvPr>
        </p:nvSpPr>
        <p:spPr>
          <a:xfrm>
            <a:off x="4260249" y="1601838"/>
            <a:ext cx="3662876" cy="4649726"/>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FBFF7156-9380-4452-BB05-C4400BA60BE9}"/>
              </a:ext>
            </a:extLst>
          </p:cNvPr>
          <p:cNvSpPr>
            <a:spLocks noGrp="1"/>
          </p:cNvSpPr>
          <p:nvPr>
            <p:ph idx="37" hasCustomPrompt="1"/>
          </p:nvPr>
        </p:nvSpPr>
        <p:spPr>
          <a:xfrm>
            <a:off x="8079803" y="1601838"/>
            <a:ext cx="3662876" cy="4649726"/>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993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rpor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7DA3-ACC5-21AA-EE7D-8A897888B62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hand holding a globe with icons around it&#10;&#10;Description automatically generated">
            <a:extLst>
              <a:ext uri="{FF2B5EF4-FFF2-40B4-BE49-F238E27FC236}">
                <a16:creationId xmlns:a16="http://schemas.microsoft.com/office/drawing/2014/main" id="{8933B20F-1BDA-4AF5-F25A-9F96925AE728}"/>
              </a:ext>
            </a:extLst>
          </p:cNvPr>
          <p:cNvPicPr>
            <a:picLocks noChangeAspect="1"/>
          </p:cNvPicPr>
          <p:nvPr userDrawn="1"/>
        </p:nvPicPr>
        <p:blipFill rotWithShape="1">
          <a:blip r:embed="rId4" cstate="print">
            <a:alphaModFix amt="7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57D58C61-F33E-E2E5-DEC9-98CA91701925}"/>
              </a:ext>
            </a:extLst>
          </p:cNvPr>
          <p:cNvSpPr/>
          <p:nvPr userDrawn="1"/>
        </p:nvSpPr>
        <p:spPr>
          <a:xfrm>
            <a:off x="6012873" y="0"/>
            <a:ext cx="6179127" cy="6858000"/>
          </a:xfrm>
          <a:prstGeom prst="rect">
            <a:avLst/>
          </a:prstGeom>
          <a:gradFill flip="none" rotWithShape="1">
            <a:gsLst>
              <a:gs pos="29000">
                <a:srgbClr val="000000">
                  <a:alpha val="55000"/>
                </a:srgbClr>
              </a:gs>
              <a:gs pos="100000">
                <a:srgbClr val="000000">
                  <a:alpha val="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5">
            <a:alphaModFix amt="1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38373503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9AB7E-F074-464F-AE4D-4E1E3A319B0A}"/>
              </a:ext>
            </a:extLst>
          </p:cNvPr>
          <p:cNvSpPr>
            <a:spLocks noGrp="1"/>
          </p:cNvSpPr>
          <p:nvPr>
            <p:ph type="title" hasCustomPrompt="1"/>
          </p:nvPr>
        </p:nvSpPr>
        <p:spPr/>
        <p:txBody>
          <a:bodyPr/>
          <a:lstStyle/>
          <a:p>
            <a:r>
              <a:rPr lang="en-US"/>
              <a:t>Click to add title</a:t>
            </a:r>
          </a:p>
        </p:txBody>
      </p:sp>
      <p:sp>
        <p:nvSpPr>
          <p:cNvPr id="16" name="Text Placeholder 3">
            <a:extLst>
              <a:ext uri="{FF2B5EF4-FFF2-40B4-BE49-F238E27FC236}">
                <a16:creationId xmlns:a16="http://schemas.microsoft.com/office/drawing/2014/main" id="{D64EDDAA-E704-48FD-8BEB-BE2B39EF9412}"/>
              </a:ext>
            </a:extLst>
          </p:cNvPr>
          <p:cNvSpPr>
            <a:spLocks noGrp="1"/>
          </p:cNvSpPr>
          <p:nvPr>
            <p:ph type="body" sz="quarter" idx="30" hasCustomPrompt="1"/>
          </p:nvPr>
        </p:nvSpPr>
        <p:spPr>
          <a:xfrm>
            <a:off x="440695" y="1259016"/>
            <a:ext cx="11301984" cy="238720"/>
          </a:xfr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8" name="Text Placeholder 6">
            <a:extLst>
              <a:ext uri="{FF2B5EF4-FFF2-40B4-BE49-F238E27FC236}">
                <a16:creationId xmlns:a16="http://schemas.microsoft.com/office/drawing/2014/main" id="{3B18FD1B-2794-46F6-8F4D-FF8B073860D0}"/>
              </a:ext>
            </a:extLst>
          </p:cNvPr>
          <p:cNvSpPr>
            <a:spLocks noGrp="1"/>
          </p:cNvSpPr>
          <p:nvPr>
            <p:ph idx="39" hasCustomPrompt="1"/>
          </p:nvPr>
        </p:nvSpPr>
        <p:spPr>
          <a:xfrm>
            <a:off x="440695" y="1601838"/>
            <a:ext cx="5583031"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77566E65-9501-49ED-8066-4F7D6AA00AD3}"/>
              </a:ext>
            </a:extLst>
          </p:cNvPr>
          <p:cNvSpPr>
            <a:spLocks noGrp="1"/>
          </p:cNvSpPr>
          <p:nvPr>
            <p:ph idx="40" hasCustomPrompt="1"/>
          </p:nvPr>
        </p:nvSpPr>
        <p:spPr>
          <a:xfrm>
            <a:off x="6159648" y="1601838"/>
            <a:ext cx="5583031"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D7B258EE-6D40-4690-9CA5-54EB1650101B}"/>
              </a:ext>
            </a:extLst>
          </p:cNvPr>
          <p:cNvSpPr>
            <a:spLocks noGrp="1"/>
          </p:cNvSpPr>
          <p:nvPr>
            <p:ph idx="41" hasCustomPrompt="1"/>
          </p:nvPr>
        </p:nvSpPr>
        <p:spPr>
          <a:xfrm>
            <a:off x="440695" y="3995738"/>
            <a:ext cx="5583031"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95E383AF-7C02-484C-9866-A0C9C6CFD122}"/>
              </a:ext>
            </a:extLst>
          </p:cNvPr>
          <p:cNvSpPr>
            <a:spLocks noGrp="1"/>
          </p:cNvSpPr>
          <p:nvPr>
            <p:ph idx="42" hasCustomPrompt="1"/>
          </p:nvPr>
        </p:nvSpPr>
        <p:spPr>
          <a:xfrm>
            <a:off x="6159648" y="3995738"/>
            <a:ext cx="5583031"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483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C3DB5-71B7-45DC-A784-AB906120A69B}"/>
              </a:ext>
            </a:extLst>
          </p:cNvPr>
          <p:cNvSpPr>
            <a:spLocks noGrp="1"/>
          </p:cNvSpPr>
          <p:nvPr>
            <p:ph type="title" hasCustomPrompt="1"/>
          </p:nvPr>
        </p:nvSpPr>
        <p:spPr/>
        <p:txBody>
          <a:bodyPr/>
          <a:lstStyle/>
          <a:p>
            <a:r>
              <a:rPr lang="en-US"/>
              <a:t>Click to add title</a:t>
            </a:r>
          </a:p>
        </p:txBody>
      </p:sp>
      <p:sp>
        <p:nvSpPr>
          <p:cNvPr id="16" name="Text Placeholder 3">
            <a:extLst>
              <a:ext uri="{FF2B5EF4-FFF2-40B4-BE49-F238E27FC236}">
                <a16:creationId xmlns:a16="http://schemas.microsoft.com/office/drawing/2014/main" id="{D64EDDAA-E704-48FD-8BEB-BE2B39EF9412}"/>
              </a:ext>
            </a:extLst>
          </p:cNvPr>
          <p:cNvSpPr>
            <a:spLocks noGrp="1"/>
          </p:cNvSpPr>
          <p:nvPr>
            <p:ph type="body" sz="quarter" idx="30" hasCustomPrompt="1"/>
          </p:nvPr>
        </p:nvSpPr>
        <p:spPr>
          <a:xfrm>
            <a:off x="440695" y="1259016"/>
            <a:ext cx="11301984" cy="238720"/>
          </a:xfrm>
        </p:spPr>
        <p:txBody>
          <a:bodyPr vert="horz" lIns="0" tIns="0" rIns="0" bIns="0" rtlCol="0" anchor="t">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0" name="Text Placeholder 6">
            <a:extLst>
              <a:ext uri="{FF2B5EF4-FFF2-40B4-BE49-F238E27FC236}">
                <a16:creationId xmlns:a16="http://schemas.microsoft.com/office/drawing/2014/main" id="{6D8F29E6-1C45-4F79-90AE-35E82BA24AA5}"/>
              </a:ext>
            </a:extLst>
          </p:cNvPr>
          <p:cNvSpPr>
            <a:spLocks noGrp="1"/>
          </p:cNvSpPr>
          <p:nvPr>
            <p:ph idx="40" hasCustomPrompt="1"/>
          </p:nvPr>
        </p:nvSpPr>
        <p:spPr>
          <a:xfrm>
            <a:off x="440695" y="16018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ADCFB3DE-B902-4B98-A5B1-DCBBD55BEAD0}"/>
              </a:ext>
            </a:extLst>
          </p:cNvPr>
          <p:cNvSpPr>
            <a:spLocks noGrp="1"/>
          </p:cNvSpPr>
          <p:nvPr>
            <p:ph idx="47" hasCustomPrompt="1"/>
          </p:nvPr>
        </p:nvSpPr>
        <p:spPr>
          <a:xfrm>
            <a:off x="4260249" y="16018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BF693784-1A32-4DCD-AA7F-CB390DA10D45}"/>
              </a:ext>
            </a:extLst>
          </p:cNvPr>
          <p:cNvSpPr>
            <a:spLocks noGrp="1"/>
          </p:cNvSpPr>
          <p:nvPr>
            <p:ph idx="48" hasCustomPrompt="1"/>
          </p:nvPr>
        </p:nvSpPr>
        <p:spPr>
          <a:xfrm>
            <a:off x="8079803" y="16018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CF2BC5C2-171C-4AAE-AEA5-54B47D1CF7C8}"/>
              </a:ext>
            </a:extLst>
          </p:cNvPr>
          <p:cNvSpPr>
            <a:spLocks noGrp="1"/>
          </p:cNvSpPr>
          <p:nvPr>
            <p:ph idx="49" hasCustomPrompt="1"/>
          </p:nvPr>
        </p:nvSpPr>
        <p:spPr>
          <a:xfrm>
            <a:off x="440695" y="39957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3E144E68-B79E-4249-AED1-FCC19308BDFE}"/>
              </a:ext>
            </a:extLst>
          </p:cNvPr>
          <p:cNvSpPr>
            <a:spLocks noGrp="1"/>
          </p:cNvSpPr>
          <p:nvPr>
            <p:ph idx="51" hasCustomPrompt="1"/>
          </p:nvPr>
        </p:nvSpPr>
        <p:spPr>
          <a:xfrm>
            <a:off x="4260249" y="39957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8DD10C5A-1848-4FB9-82B2-DBED4380F06C}"/>
              </a:ext>
            </a:extLst>
          </p:cNvPr>
          <p:cNvSpPr>
            <a:spLocks noGrp="1"/>
          </p:cNvSpPr>
          <p:nvPr>
            <p:ph idx="50" hasCustomPrompt="1"/>
          </p:nvPr>
        </p:nvSpPr>
        <p:spPr>
          <a:xfrm>
            <a:off x="8079803" y="3995738"/>
            <a:ext cx="3662876" cy="2258568"/>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7067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with Blue Header">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E5F15AD-3BCE-4FC2-A92B-BB2A3DBBCFD7}"/>
              </a:ext>
              <a:ext uri="{C183D7F6-B498-43B3-948B-1728B52AA6E4}">
                <adec:decorative xmlns:adec="http://schemas.microsoft.com/office/drawing/2017/decorative" val="1"/>
              </a:ext>
            </a:extLst>
          </p:cNvPr>
          <p:cNvSpPr/>
          <p:nvPr userDrawn="1"/>
        </p:nvSpPr>
        <p:spPr>
          <a:xfrm>
            <a:off x="423443" y="1228872"/>
            <a:ext cx="11351255"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endParaRPr lang="en-US"/>
          </a:p>
        </p:txBody>
      </p:sp>
      <p:sp>
        <p:nvSpPr>
          <p:cNvPr id="3" name="Title 2">
            <a:extLst>
              <a:ext uri="{FF2B5EF4-FFF2-40B4-BE49-F238E27FC236}">
                <a16:creationId xmlns:a16="http://schemas.microsoft.com/office/drawing/2014/main" id="{F4F82C9D-2375-4405-8F12-124E53A0B50F}"/>
              </a:ext>
            </a:extLst>
          </p:cNvPr>
          <p:cNvSpPr>
            <a:spLocks noGrp="1"/>
          </p:cNvSpPr>
          <p:nvPr>
            <p:ph type="title" hasCustomPrompt="1"/>
          </p:nvPr>
        </p:nvSpPr>
        <p:spPr/>
        <p:txBody>
          <a:bodyPr/>
          <a:lstStyle/>
          <a:p>
            <a:r>
              <a:rPr lang="en-US"/>
              <a:t>Click to add title</a:t>
            </a:r>
          </a:p>
        </p:txBody>
      </p:sp>
      <p:sp>
        <p:nvSpPr>
          <p:cNvPr id="12" name="Text Placeholder 3">
            <a:extLst>
              <a:ext uri="{FF2B5EF4-FFF2-40B4-BE49-F238E27FC236}">
                <a16:creationId xmlns:a16="http://schemas.microsoft.com/office/drawing/2014/main" id="{5EE1AC75-84F3-4086-AC45-61D99D10DE38}"/>
              </a:ext>
            </a:extLst>
          </p:cNvPr>
          <p:cNvSpPr>
            <a:spLocks noGrp="1"/>
          </p:cNvSpPr>
          <p:nvPr>
            <p:ph type="body" sz="quarter" idx="26" hasCustomPrompt="1"/>
          </p:nvPr>
        </p:nvSpPr>
        <p:spPr>
          <a:xfrm>
            <a:off x="498370" y="1394963"/>
            <a:ext cx="11201400" cy="233205"/>
          </a:xfrm>
        </p:spPr>
        <p:txBody>
          <a:bodyPr vert="horz" lIns="0" tIns="0" rIns="0" bIns="0" rtlCol="0" anchor="ctr">
            <a:noAutofit/>
          </a:bodyPr>
          <a:lstStyle>
            <a:lvl1pPr>
              <a:defRPr lang="en-IN" sz="1600" b="1" dirty="0">
                <a:solidFill>
                  <a:schemeClr val="bg1"/>
                </a:solidFill>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6" name="Text Placeholder 6">
            <a:extLst>
              <a:ext uri="{FF2B5EF4-FFF2-40B4-BE49-F238E27FC236}">
                <a16:creationId xmlns:a16="http://schemas.microsoft.com/office/drawing/2014/main" id="{32C0A4DC-C811-49C0-B1EA-009AE3F9350B}"/>
              </a:ext>
            </a:extLst>
          </p:cNvPr>
          <p:cNvSpPr>
            <a:spLocks noGrp="1"/>
          </p:cNvSpPr>
          <p:nvPr>
            <p:ph idx="40" hasCustomPrompt="1"/>
          </p:nvPr>
        </p:nvSpPr>
        <p:spPr>
          <a:xfrm>
            <a:off x="440692" y="1862138"/>
            <a:ext cx="11301984"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6025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Blue Header">
    <p:spTree>
      <p:nvGrpSpPr>
        <p:cNvPr id="1" name=""/>
        <p:cNvGrpSpPr/>
        <p:nvPr/>
      </p:nvGrpSpPr>
      <p:grpSpPr>
        <a:xfrm>
          <a:off x="0" y="0"/>
          <a:ext cx="0" cy="0"/>
          <a:chOff x="0" y="0"/>
          <a:chExt cx="0" cy="0"/>
        </a:xfrm>
      </p:grpSpPr>
      <p:sp>
        <p:nvSpPr>
          <p:cNvPr id="10" name="Freeform 4">
            <a:extLst>
              <a:ext uri="{FF2B5EF4-FFF2-40B4-BE49-F238E27FC236}">
                <a16:creationId xmlns:a16="http://schemas.microsoft.com/office/drawing/2014/main" id="{0E45ADF8-7E97-411D-9315-8BDDF41425BD}"/>
              </a:ext>
              <a:ext uri="{C183D7F6-B498-43B3-948B-1728B52AA6E4}">
                <adec:decorative xmlns:adec="http://schemas.microsoft.com/office/drawing/2017/decorative" val="1"/>
              </a:ext>
            </a:extLst>
          </p:cNvPr>
          <p:cNvSpPr/>
          <p:nvPr userDrawn="1"/>
        </p:nvSpPr>
        <p:spPr>
          <a:xfrm>
            <a:off x="423443" y="1228872"/>
            <a:ext cx="11351255"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pPr lvl="0"/>
            <a:endParaRPr lang="en-US"/>
          </a:p>
        </p:txBody>
      </p:sp>
      <p:sp>
        <p:nvSpPr>
          <p:cNvPr id="3" name="Title 2">
            <a:extLst>
              <a:ext uri="{FF2B5EF4-FFF2-40B4-BE49-F238E27FC236}">
                <a16:creationId xmlns:a16="http://schemas.microsoft.com/office/drawing/2014/main" id="{FBC2EAD4-9F41-41E4-9476-144DADEA29A8}"/>
              </a:ext>
            </a:extLst>
          </p:cNvPr>
          <p:cNvSpPr>
            <a:spLocks noGrp="1"/>
          </p:cNvSpPr>
          <p:nvPr>
            <p:ph type="title" hasCustomPrompt="1"/>
          </p:nvPr>
        </p:nvSpPr>
        <p:spPr/>
        <p:txBody>
          <a:bodyPr/>
          <a:lstStyle/>
          <a:p>
            <a:r>
              <a:rPr lang="en-US"/>
              <a:t>Click to add title</a:t>
            </a:r>
          </a:p>
        </p:txBody>
      </p:sp>
      <p:sp>
        <p:nvSpPr>
          <p:cNvPr id="14" name="Text Placeholder 3">
            <a:extLst>
              <a:ext uri="{FF2B5EF4-FFF2-40B4-BE49-F238E27FC236}">
                <a16:creationId xmlns:a16="http://schemas.microsoft.com/office/drawing/2014/main" id="{63FC2F9A-52A6-4BA3-87B5-2346738EEC10}"/>
              </a:ext>
            </a:extLst>
          </p:cNvPr>
          <p:cNvSpPr>
            <a:spLocks noGrp="1"/>
          </p:cNvSpPr>
          <p:nvPr>
            <p:ph type="body" sz="quarter" idx="26" hasCustomPrompt="1"/>
          </p:nvPr>
        </p:nvSpPr>
        <p:spPr>
          <a:xfrm>
            <a:off x="498370" y="1394963"/>
            <a:ext cx="11201400" cy="233205"/>
          </a:xfrm>
        </p:spPr>
        <p:txBody>
          <a:bodyPr vert="horz" lIns="0" tIns="0" rIns="0" bIns="0" rtlCol="0" anchor="ctr">
            <a:noAutofit/>
          </a:bodyPr>
          <a:lstStyle>
            <a:lvl1pPr>
              <a:defRPr lang="en-IN" sz="1600" b="1" dirty="0">
                <a:solidFill>
                  <a:schemeClr val="bg1"/>
                </a:solidFill>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7" name="Text Placeholder 6">
            <a:extLst>
              <a:ext uri="{FF2B5EF4-FFF2-40B4-BE49-F238E27FC236}">
                <a16:creationId xmlns:a16="http://schemas.microsoft.com/office/drawing/2014/main" id="{0F533E50-C569-48E3-8429-6B9B60DACB11}"/>
              </a:ext>
            </a:extLst>
          </p:cNvPr>
          <p:cNvSpPr>
            <a:spLocks noGrp="1"/>
          </p:cNvSpPr>
          <p:nvPr>
            <p:ph idx="40" hasCustomPrompt="1"/>
          </p:nvPr>
        </p:nvSpPr>
        <p:spPr>
          <a:xfrm>
            <a:off x="440693" y="1862138"/>
            <a:ext cx="5563625"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ED4EF7CD-18BB-4EAD-835B-41257B4989E3}"/>
              </a:ext>
            </a:extLst>
          </p:cNvPr>
          <p:cNvSpPr>
            <a:spLocks noGrp="1"/>
          </p:cNvSpPr>
          <p:nvPr>
            <p:ph idx="43" hasCustomPrompt="1"/>
          </p:nvPr>
        </p:nvSpPr>
        <p:spPr>
          <a:xfrm>
            <a:off x="6179055" y="1862138"/>
            <a:ext cx="5563625"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524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Blue header">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76562BE3-A0CC-42DF-B9ED-80FE81E9A629}"/>
              </a:ext>
              <a:ext uri="{C183D7F6-B498-43B3-948B-1728B52AA6E4}">
                <adec:decorative xmlns:adec="http://schemas.microsoft.com/office/drawing/2017/decorative" val="1"/>
              </a:ext>
            </a:extLst>
          </p:cNvPr>
          <p:cNvSpPr/>
          <p:nvPr/>
        </p:nvSpPr>
        <p:spPr>
          <a:xfrm>
            <a:off x="423443" y="1228872"/>
            <a:ext cx="11351255"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pPr lvl="0"/>
            <a:endParaRPr lang="en-US"/>
          </a:p>
        </p:txBody>
      </p:sp>
      <p:sp>
        <p:nvSpPr>
          <p:cNvPr id="3" name="Title 2">
            <a:extLst>
              <a:ext uri="{FF2B5EF4-FFF2-40B4-BE49-F238E27FC236}">
                <a16:creationId xmlns:a16="http://schemas.microsoft.com/office/drawing/2014/main" id="{E082F2DF-BBE8-42EE-A9A4-EB8A4E948E73}"/>
              </a:ext>
            </a:extLst>
          </p:cNvPr>
          <p:cNvSpPr>
            <a:spLocks noGrp="1"/>
          </p:cNvSpPr>
          <p:nvPr>
            <p:ph type="title" hasCustomPrompt="1"/>
          </p:nvPr>
        </p:nvSpPr>
        <p:spPr/>
        <p:txBody>
          <a:bodyPr/>
          <a:lstStyle/>
          <a:p>
            <a:r>
              <a:rPr lang="en-US"/>
              <a:t>Click to add title</a:t>
            </a:r>
          </a:p>
        </p:txBody>
      </p:sp>
      <p:sp>
        <p:nvSpPr>
          <p:cNvPr id="16" name="Text Placeholder 3">
            <a:extLst>
              <a:ext uri="{FF2B5EF4-FFF2-40B4-BE49-F238E27FC236}">
                <a16:creationId xmlns:a16="http://schemas.microsoft.com/office/drawing/2014/main" id="{816265C6-4C0F-497C-80DD-75D97F87DAC5}"/>
              </a:ext>
            </a:extLst>
          </p:cNvPr>
          <p:cNvSpPr>
            <a:spLocks noGrp="1"/>
          </p:cNvSpPr>
          <p:nvPr>
            <p:ph type="body" sz="quarter" idx="26" hasCustomPrompt="1"/>
          </p:nvPr>
        </p:nvSpPr>
        <p:spPr>
          <a:xfrm>
            <a:off x="498370" y="1394963"/>
            <a:ext cx="11201400" cy="233205"/>
          </a:xfrm>
        </p:spPr>
        <p:txBody>
          <a:bodyPr vert="horz" lIns="0" tIns="0" rIns="0" bIns="0" rtlCol="0" anchor="ctr">
            <a:noAutofit/>
          </a:bodyPr>
          <a:lstStyle>
            <a:lvl1pPr>
              <a:defRPr lang="en-IN" sz="1600" b="1" dirty="0">
                <a:solidFill>
                  <a:schemeClr val="bg1"/>
                </a:solidFill>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0" name="Text Placeholder 6">
            <a:extLst>
              <a:ext uri="{FF2B5EF4-FFF2-40B4-BE49-F238E27FC236}">
                <a16:creationId xmlns:a16="http://schemas.microsoft.com/office/drawing/2014/main" id="{A2C0B06A-29C1-4BC2-A3EF-A985F4ED3227}"/>
              </a:ext>
            </a:extLst>
          </p:cNvPr>
          <p:cNvSpPr>
            <a:spLocks noGrp="1"/>
          </p:cNvSpPr>
          <p:nvPr>
            <p:ph idx="40" hasCustomPrompt="1"/>
          </p:nvPr>
        </p:nvSpPr>
        <p:spPr>
          <a:xfrm>
            <a:off x="440693" y="1862138"/>
            <a:ext cx="3671554"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17853CB8-E7FF-4D13-946B-F16C9462442B}"/>
              </a:ext>
            </a:extLst>
          </p:cNvPr>
          <p:cNvSpPr>
            <a:spLocks noGrp="1"/>
          </p:cNvSpPr>
          <p:nvPr>
            <p:ph idx="45" hasCustomPrompt="1"/>
          </p:nvPr>
        </p:nvSpPr>
        <p:spPr>
          <a:xfrm>
            <a:off x="4255910" y="1862138"/>
            <a:ext cx="3671554"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3DAEE555-E78B-4EEB-94B3-8A89DE4D38D6}"/>
              </a:ext>
            </a:extLst>
          </p:cNvPr>
          <p:cNvSpPr>
            <a:spLocks noGrp="1"/>
          </p:cNvSpPr>
          <p:nvPr>
            <p:ph idx="46" hasCustomPrompt="1"/>
          </p:nvPr>
        </p:nvSpPr>
        <p:spPr>
          <a:xfrm>
            <a:off x="8071125" y="1862138"/>
            <a:ext cx="3671554" cy="4390250"/>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6548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Blue Header">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76562BE3-A0CC-42DF-B9ED-80FE81E9A629}"/>
              </a:ext>
              <a:ext uri="{C183D7F6-B498-43B3-948B-1728B52AA6E4}">
                <adec:decorative xmlns:adec="http://schemas.microsoft.com/office/drawing/2017/decorative" val="1"/>
              </a:ext>
            </a:extLst>
          </p:cNvPr>
          <p:cNvSpPr/>
          <p:nvPr/>
        </p:nvSpPr>
        <p:spPr>
          <a:xfrm>
            <a:off x="423443" y="1228872"/>
            <a:ext cx="11351255"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pPr lvl="0"/>
            <a:endParaRPr lang="en-US"/>
          </a:p>
        </p:txBody>
      </p:sp>
      <p:sp>
        <p:nvSpPr>
          <p:cNvPr id="3" name="Title 2">
            <a:extLst>
              <a:ext uri="{FF2B5EF4-FFF2-40B4-BE49-F238E27FC236}">
                <a16:creationId xmlns:a16="http://schemas.microsoft.com/office/drawing/2014/main" id="{AB54877C-D291-431F-9A01-3DF9886ADEAC}"/>
              </a:ext>
            </a:extLst>
          </p:cNvPr>
          <p:cNvSpPr>
            <a:spLocks noGrp="1"/>
          </p:cNvSpPr>
          <p:nvPr>
            <p:ph type="title" hasCustomPrompt="1"/>
          </p:nvPr>
        </p:nvSpPr>
        <p:spPr/>
        <p:txBody>
          <a:bodyPr/>
          <a:lstStyle/>
          <a:p>
            <a:r>
              <a:rPr lang="en-US"/>
              <a:t>Click to add title</a:t>
            </a:r>
          </a:p>
        </p:txBody>
      </p:sp>
      <p:sp>
        <p:nvSpPr>
          <p:cNvPr id="13" name="Text Placeholder 3">
            <a:extLst>
              <a:ext uri="{FF2B5EF4-FFF2-40B4-BE49-F238E27FC236}">
                <a16:creationId xmlns:a16="http://schemas.microsoft.com/office/drawing/2014/main" id="{80E7B4D4-88FF-4416-8960-557E60BE08C9}"/>
              </a:ext>
            </a:extLst>
          </p:cNvPr>
          <p:cNvSpPr>
            <a:spLocks noGrp="1"/>
          </p:cNvSpPr>
          <p:nvPr>
            <p:ph type="body" sz="quarter" idx="26" hasCustomPrompt="1"/>
          </p:nvPr>
        </p:nvSpPr>
        <p:spPr>
          <a:xfrm>
            <a:off x="498370" y="1394963"/>
            <a:ext cx="11201400" cy="233205"/>
          </a:xfrm>
        </p:spPr>
        <p:txBody>
          <a:bodyPr vert="horz" lIns="0" tIns="0" rIns="0" bIns="0" rtlCol="0" anchor="ctr">
            <a:noAutofit/>
          </a:bodyPr>
          <a:lstStyle>
            <a:lvl1pPr>
              <a:defRPr lang="en-IN" sz="1600" b="1" dirty="0">
                <a:solidFill>
                  <a:schemeClr val="bg1"/>
                </a:solidFill>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1" name="Text Placeholder 6">
            <a:extLst>
              <a:ext uri="{FF2B5EF4-FFF2-40B4-BE49-F238E27FC236}">
                <a16:creationId xmlns:a16="http://schemas.microsoft.com/office/drawing/2014/main" id="{9180E786-C9DC-4136-8F71-DE5CB9E9D8C9}"/>
              </a:ext>
            </a:extLst>
          </p:cNvPr>
          <p:cNvSpPr>
            <a:spLocks noGrp="1"/>
          </p:cNvSpPr>
          <p:nvPr>
            <p:ph idx="49" hasCustomPrompt="1"/>
          </p:nvPr>
        </p:nvSpPr>
        <p:spPr>
          <a:xfrm>
            <a:off x="440695" y="1852594"/>
            <a:ext cx="5577840"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E3C5BD90-E0BF-4AFC-9144-C696EE7EBCD9}"/>
              </a:ext>
            </a:extLst>
          </p:cNvPr>
          <p:cNvSpPr>
            <a:spLocks noGrp="1"/>
          </p:cNvSpPr>
          <p:nvPr>
            <p:ph idx="50" hasCustomPrompt="1"/>
          </p:nvPr>
        </p:nvSpPr>
        <p:spPr>
          <a:xfrm>
            <a:off x="6164839" y="1852594"/>
            <a:ext cx="5577840"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6668371B-862D-4810-9FF4-FFAE8B2DBEBA}"/>
              </a:ext>
            </a:extLst>
          </p:cNvPr>
          <p:cNvSpPr>
            <a:spLocks noGrp="1"/>
          </p:cNvSpPr>
          <p:nvPr>
            <p:ph idx="51" hasCustomPrompt="1"/>
          </p:nvPr>
        </p:nvSpPr>
        <p:spPr>
          <a:xfrm>
            <a:off x="440695" y="4091337"/>
            <a:ext cx="5577840"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6">
            <a:extLst>
              <a:ext uri="{FF2B5EF4-FFF2-40B4-BE49-F238E27FC236}">
                <a16:creationId xmlns:a16="http://schemas.microsoft.com/office/drawing/2014/main" id="{959406AB-934C-4902-98A9-FEF8AA5365B1}"/>
              </a:ext>
            </a:extLst>
          </p:cNvPr>
          <p:cNvSpPr>
            <a:spLocks noGrp="1"/>
          </p:cNvSpPr>
          <p:nvPr>
            <p:ph idx="52" hasCustomPrompt="1"/>
          </p:nvPr>
        </p:nvSpPr>
        <p:spPr>
          <a:xfrm>
            <a:off x="6164839" y="4091337"/>
            <a:ext cx="5577840"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690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itle and Blue Header">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76562BE3-A0CC-42DF-B9ED-80FE81E9A629}"/>
              </a:ext>
              <a:ext uri="{C183D7F6-B498-43B3-948B-1728B52AA6E4}">
                <adec:decorative xmlns:adec="http://schemas.microsoft.com/office/drawing/2017/decorative" val="1"/>
              </a:ext>
            </a:extLst>
          </p:cNvPr>
          <p:cNvSpPr/>
          <p:nvPr/>
        </p:nvSpPr>
        <p:spPr>
          <a:xfrm>
            <a:off x="423443" y="1228872"/>
            <a:ext cx="11351255"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pPr lvl="0"/>
            <a:endParaRPr lang="en-US"/>
          </a:p>
        </p:txBody>
      </p:sp>
      <p:sp>
        <p:nvSpPr>
          <p:cNvPr id="3" name="Title 2">
            <a:extLst>
              <a:ext uri="{FF2B5EF4-FFF2-40B4-BE49-F238E27FC236}">
                <a16:creationId xmlns:a16="http://schemas.microsoft.com/office/drawing/2014/main" id="{6249B44A-0067-4759-BD08-B01E01620578}"/>
              </a:ext>
            </a:extLst>
          </p:cNvPr>
          <p:cNvSpPr>
            <a:spLocks noGrp="1"/>
          </p:cNvSpPr>
          <p:nvPr>
            <p:ph type="title" hasCustomPrompt="1"/>
          </p:nvPr>
        </p:nvSpPr>
        <p:spPr/>
        <p:txBody>
          <a:bodyPr/>
          <a:lstStyle/>
          <a:p>
            <a:r>
              <a:rPr lang="en-US"/>
              <a:t>Click to add title</a:t>
            </a:r>
          </a:p>
        </p:txBody>
      </p:sp>
      <p:sp>
        <p:nvSpPr>
          <p:cNvPr id="15" name="Text Placeholder 3">
            <a:extLst>
              <a:ext uri="{FF2B5EF4-FFF2-40B4-BE49-F238E27FC236}">
                <a16:creationId xmlns:a16="http://schemas.microsoft.com/office/drawing/2014/main" id="{A0F471EF-2B1F-4A95-8634-55EE0C7FF788}"/>
              </a:ext>
            </a:extLst>
          </p:cNvPr>
          <p:cNvSpPr>
            <a:spLocks noGrp="1"/>
          </p:cNvSpPr>
          <p:nvPr>
            <p:ph type="body" sz="quarter" idx="26" hasCustomPrompt="1"/>
          </p:nvPr>
        </p:nvSpPr>
        <p:spPr>
          <a:xfrm>
            <a:off x="498370" y="1394963"/>
            <a:ext cx="11201400" cy="233205"/>
          </a:xfrm>
        </p:spPr>
        <p:txBody>
          <a:bodyPr vert="horz" lIns="0" tIns="0" rIns="0" bIns="0" rtlCol="0" anchor="ctr">
            <a:noAutofit/>
          </a:bodyPr>
          <a:lstStyle>
            <a:lvl1pPr>
              <a:defRPr lang="en-IN" sz="1600" b="1" dirty="0">
                <a:solidFill>
                  <a:schemeClr val="bg1"/>
                </a:solidFill>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6" name="Text Placeholder 6">
            <a:extLst>
              <a:ext uri="{FF2B5EF4-FFF2-40B4-BE49-F238E27FC236}">
                <a16:creationId xmlns:a16="http://schemas.microsoft.com/office/drawing/2014/main" id="{70CA4BFA-E095-477F-86B9-B92CFC434C92}"/>
              </a:ext>
            </a:extLst>
          </p:cNvPr>
          <p:cNvSpPr>
            <a:spLocks noGrp="1"/>
          </p:cNvSpPr>
          <p:nvPr>
            <p:ph idx="40" hasCustomPrompt="1"/>
          </p:nvPr>
        </p:nvSpPr>
        <p:spPr>
          <a:xfrm>
            <a:off x="440695" y="1857258"/>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18A619EC-E969-489E-9569-EF4069ACEF71}"/>
              </a:ext>
            </a:extLst>
          </p:cNvPr>
          <p:cNvSpPr>
            <a:spLocks noGrp="1"/>
          </p:cNvSpPr>
          <p:nvPr>
            <p:ph idx="48" hasCustomPrompt="1"/>
          </p:nvPr>
        </p:nvSpPr>
        <p:spPr>
          <a:xfrm>
            <a:off x="4260249" y="1857261"/>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D0D9E192-49BA-4081-B3E2-8F298F661CF0}"/>
              </a:ext>
            </a:extLst>
          </p:cNvPr>
          <p:cNvSpPr>
            <a:spLocks noGrp="1"/>
          </p:cNvSpPr>
          <p:nvPr>
            <p:ph idx="49" hasCustomPrompt="1"/>
          </p:nvPr>
        </p:nvSpPr>
        <p:spPr>
          <a:xfrm>
            <a:off x="8079803" y="1857261"/>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940E8D30-B9CE-43F5-8BBD-1B9FFD053155}"/>
              </a:ext>
            </a:extLst>
          </p:cNvPr>
          <p:cNvSpPr>
            <a:spLocks noGrp="1"/>
          </p:cNvSpPr>
          <p:nvPr>
            <p:ph idx="50" hasCustomPrompt="1"/>
          </p:nvPr>
        </p:nvSpPr>
        <p:spPr>
          <a:xfrm>
            <a:off x="440695" y="4091337"/>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86A02C29-F203-439E-BB7C-8595471D1FD4}"/>
              </a:ext>
            </a:extLst>
          </p:cNvPr>
          <p:cNvSpPr>
            <a:spLocks noGrp="1"/>
          </p:cNvSpPr>
          <p:nvPr>
            <p:ph idx="52" hasCustomPrompt="1"/>
          </p:nvPr>
        </p:nvSpPr>
        <p:spPr>
          <a:xfrm>
            <a:off x="4260249" y="4091337"/>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1" name="Text Placeholder 6">
            <a:extLst>
              <a:ext uri="{FF2B5EF4-FFF2-40B4-BE49-F238E27FC236}">
                <a16:creationId xmlns:a16="http://schemas.microsoft.com/office/drawing/2014/main" id="{72905FD2-F023-49DE-9D26-5573C8330918}"/>
              </a:ext>
            </a:extLst>
          </p:cNvPr>
          <p:cNvSpPr>
            <a:spLocks noGrp="1"/>
          </p:cNvSpPr>
          <p:nvPr>
            <p:ph idx="51" hasCustomPrompt="1"/>
          </p:nvPr>
        </p:nvSpPr>
        <p:spPr>
          <a:xfrm>
            <a:off x="8079803" y="4091337"/>
            <a:ext cx="3662876" cy="2161051"/>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899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Left_Picture">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1B63225E-DDC2-40C3-9ED8-C4BC9A11E270}"/>
              </a:ext>
              <a:ext uri="{C183D7F6-B498-43B3-948B-1728B52AA6E4}">
                <adec:decorative xmlns:adec="http://schemas.microsoft.com/office/drawing/2017/decorative" val="1"/>
              </a:ext>
            </a:extLst>
          </p:cNvPr>
          <p:cNvSpPr/>
          <p:nvPr userDrawn="1">
            <p:custDataLst>
              <p:tags r:id="rId1"/>
            </p:custDataLst>
          </p:nvPr>
        </p:nvSpPr>
        <p:spPr>
          <a:xfrm>
            <a:off x="1055" y="0"/>
            <a:ext cx="2819400" cy="6858000"/>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endParaRPr lang="en-US"/>
          </a:p>
        </p:txBody>
      </p:sp>
      <p:pic>
        <p:nvPicPr>
          <p:cNvPr id="13" name="Graphic 12">
            <a:extLst>
              <a:ext uri="{FF2B5EF4-FFF2-40B4-BE49-F238E27FC236}">
                <a16:creationId xmlns:a16="http://schemas.microsoft.com/office/drawing/2014/main" id="{979DD086-6FC9-4A14-9E84-1E66111CE8CF}"/>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7369" y="6460935"/>
            <a:ext cx="902777" cy="273392"/>
          </a:xfrm>
          <a:prstGeom prst="rect">
            <a:avLst/>
          </a:prstGeom>
        </p:spPr>
      </p:pic>
      <p:pic>
        <p:nvPicPr>
          <p:cNvPr id="17" name="Graphic 16">
            <a:extLst>
              <a:ext uri="{FF2B5EF4-FFF2-40B4-BE49-F238E27FC236}">
                <a16:creationId xmlns:a16="http://schemas.microsoft.com/office/drawing/2014/main" id="{F66DC523-BE4C-45D4-9A81-43EEF447AA8A}"/>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49321" y="6340927"/>
            <a:ext cx="11293358" cy="240015"/>
          </a:xfrm>
          <a:prstGeom prst="rect">
            <a:avLst/>
          </a:prstGeom>
        </p:spPr>
      </p:pic>
      <p:sp>
        <p:nvSpPr>
          <p:cNvPr id="18" name="TextBox 17">
            <a:extLst>
              <a:ext uri="{FF2B5EF4-FFF2-40B4-BE49-F238E27FC236}">
                <a16:creationId xmlns:a16="http://schemas.microsoft.com/office/drawing/2014/main" id="{AC2202EE-69F7-4E96-BA1C-499C362BD33D}"/>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21" name="TextBox 20">
            <a:extLst>
              <a:ext uri="{FF2B5EF4-FFF2-40B4-BE49-F238E27FC236}">
                <a16:creationId xmlns:a16="http://schemas.microsoft.com/office/drawing/2014/main" id="{CD50F623-62D4-400E-8A9E-E553DDCD2D8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0" name="Picture Placeholder 6">
            <a:extLst>
              <a:ext uri="{FF2B5EF4-FFF2-40B4-BE49-F238E27FC236}">
                <a16:creationId xmlns:a16="http://schemas.microsoft.com/office/drawing/2014/main" id="{95FF0BFF-DA9A-45C3-8FF6-B646B3A7918A}"/>
              </a:ext>
              <a:ext uri="{C183D7F6-B498-43B3-948B-1728B52AA6E4}">
                <adec:decorative xmlns:adec="http://schemas.microsoft.com/office/drawing/2017/decorative" val="1"/>
              </a:ext>
            </a:extLst>
          </p:cNvPr>
          <p:cNvSpPr>
            <a:spLocks noGrp="1"/>
          </p:cNvSpPr>
          <p:nvPr>
            <p:ph type="pic" sz="quarter" idx="13" hasCustomPrompt="1"/>
          </p:nvPr>
        </p:nvSpPr>
        <p:spPr>
          <a:xfrm>
            <a:off x="449323" y="579748"/>
            <a:ext cx="4038600" cy="5621027"/>
          </a:xfrm>
          <a:prstGeom prst="rect">
            <a:avLst/>
          </a:prstGeom>
          <a:solidFill>
            <a:schemeClr val="bg1"/>
          </a:solidFill>
        </p:spPr>
        <p:txBody>
          <a:bodyPr lIns="0" tIns="0" rIns="0" bIns="0" anchor="ctr">
            <a:noAutofit/>
          </a:bodyPr>
          <a:lstStyle>
            <a:lvl1pPr marL="0" indent="0" algn="ctr">
              <a:buFont typeface="Arial" panose="020B0604020202020204" pitchFamily="34" charset="0"/>
              <a:buNone/>
              <a:defRPr/>
            </a:lvl1pPr>
          </a:lstStyle>
          <a:p>
            <a:r>
              <a:rPr lang="en-US"/>
              <a:t>Click to add Picture</a:t>
            </a:r>
          </a:p>
        </p:txBody>
      </p:sp>
      <p:sp>
        <p:nvSpPr>
          <p:cNvPr id="3" name="Title 2">
            <a:extLst>
              <a:ext uri="{FF2B5EF4-FFF2-40B4-BE49-F238E27FC236}">
                <a16:creationId xmlns:a16="http://schemas.microsoft.com/office/drawing/2014/main" id="{90781208-2495-4F8B-94DA-0BE2419EA410}"/>
              </a:ext>
            </a:extLst>
          </p:cNvPr>
          <p:cNvSpPr>
            <a:spLocks noGrp="1"/>
          </p:cNvSpPr>
          <p:nvPr>
            <p:ph type="title" hasCustomPrompt="1"/>
          </p:nvPr>
        </p:nvSpPr>
        <p:spPr>
          <a:xfrm>
            <a:off x="4803128" y="579749"/>
            <a:ext cx="6939550" cy="849289"/>
          </a:xfrm>
        </p:spPr>
        <p:txBody>
          <a:bodyPr/>
          <a:lstStyle/>
          <a:p>
            <a:r>
              <a:rPr lang="en-US"/>
              <a:t>Click to add title</a:t>
            </a:r>
          </a:p>
        </p:txBody>
      </p:sp>
      <p:sp>
        <p:nvSpPr>
          <p:cNvPr id="14" name="Text Placeholder 3">
            <a:extLst>
              <a:ext uri="{FF2B5EF4-FFF2-40B4-BE49-F238E27FC236}">
                <a16:creationId xmlns:a16="http://schemas.microsoft.com/office/drawing/2014/main" id="{7052426A-398C-48F5-B3F2-0481DD19DFAC}"/>
              </a:ext>
            </a:extLst>
          </p:cNvPr>
          <p:cNvSpPr>
            <a:spLocks noGrp="1"/>
          </p:cNvSpPr>
          <p:nvPr>
            <p:ph type="body" sz="quarter" idx="26" hasCustomPrompt="1"/>
          </p:nvPr>
        </p:nvSpPr>
        <p:spPr>
          <a:xfrm>
            <a:off x="4803128" y="1483289"/>
            <a:ext cx="6939550" cy="238720"/>
          </a:xfrm>
          <a:prstGeom prst="rect">
            <a:avLst/>
          </a:prstGeo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1" name="Text Placeholder 6">
            <a:extLst>
              <a:ext uri="{FF2B5EF4-FFF2-40B4-BE49-F238E27FC236}">
                <a16:creationId xmlns:a16="http://schemas.microsoft.com/office/drawing/2014/main" id="{67630C49-4B8E-4C74-82B6-3527E2A1F0D1}"/>
              </a:ext>
            </a:extLst>
          </p:cNvPr>
          <p:cNvSpPr>
            <a:spLocks noGrp="1"/>
          </p:cNvSpPr>
          <p:nvPr>
            <p:ph idx="51" hasCustomPrompt="1"/>
          </p:nvPr>
        </p:nvSpPr>
        <p:spPr>
          <a:xfrm>
            <a:off x="4801748" y="1776262"/>
            <a:ext cx="6940931" cy="4424513"/>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3962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eft_Large_Picture">
    <p:spTree>
      <p:nvGrpSpPr>
        <p:cNvPr id="1" name=""/>
        <p:cNvGrpSpPr/>
        <p:nvPr/>
      </p:nvGrpSpPr>
      <p:grpSpPr>
        <a:xfrm>
          <a:off x="0" y="0"/>
          <a:ext cx="0" cy="0"/>
          <a:chOff x="0" y="0"/>
          <a:chExt cx="0" cy="0"/>
        </a:xfrm>
      </p:grpSpPr>
      <p:sp>
        <p:nvSpPr>
          <p:cNvPr id="12" name="Freeform 4">
            <a:extLst>
              <a:ext uri="{FF2B5EF4-FFF2-40B4-BE49-F238E27FC236}">
                <a16:creationId xmlns:a16="http://schemas.microsoft.com/office/drawing/2014/main" id="{1B63225E-DDC2-40C3-9ED8-C4BC9A11E270}"/>
              </a:ext>
              <a:ext uri="{C183D7F6-B498-43B3-948B-1728B52AA6E4}">
                <adec:decorative xmlns:adec="http://schemas.microsoft.com/office/drawing/2017/decorative" val="1"/>
              </a:ext>
            </a:extLst>
          </p:cNvPr>
          <p:cNvSpPr/>
          <p:nvPr userDrawn="1">
            <p:custDataLst>
              <p:tags r:id="rId1"/>
            </p:custDataLst>
          </p:nvPr>
        </p:nvSpPr>
        <p:spPr>
          <a:xfrm>
            <a:off x="1055" y="0"/>
            <a:ext cx="2819400" cy="6858000"/>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endParaRPr lang="en-US"/>
          </a:p>
        </p:txBody>
      </p:sp>
      <p:pic>
        <p:nvPicPr>
          <p:cNvPr id="20" name="Graphic 19">
            <a:extLst>
              <a:ext uri="{FF2B5EF4-FFF2-40B4-BE49-F238E27FC236}">
                <a16:creationId xmlns:a16="http://schemas.microsoft.com/office/drawing/2014/main" id="{4857BD17-46AE-41CD-AB6E-0F11758E72B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7369" y="6460935"/>
            <a:ext cx="902777" cy="273392"/>
          </a:xfrm>
          <a:prstGeom prst="rect">
            <a:avLst/>
          </a:prstGeom>
        </p:spPr>
      </p:pic>
      <p:pic>
        <p:nvPicPr>
          <p:cNvPr id="21" name="Graphic 20">
            <a:extLst>
              <a:ext uri="{FF2B5EF4-FFF2-40B4-BE49-F238E27FC236}">
                <a16:creationId xmlns:a16="http://schemas.microsoft.com/office/drawing/2014/main" id="{52626C68-DA14-4DDA-83C7-DFB696800CBC}"/>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449321" y="6340927"/>
            <a:ext cx="11293358" cy="240015"/>
          </a:xfrm>
          <a:prstGeom prst="rect">
            <a:avLst/>
          </a:prstGeom>
        </p:spPr>
      </p:pic>
      <p:sp>
        <p:nvSpPr>
          <p:cNvPr id="23" name="TextBox 22">
            <a:extLst>
              <a:ext uri="{FF2B5EF4-FFF2-40B4-BE49-F238E27FC236}">
                <a16:creationId xmlns:a16="http://schemas.microsoft.com/office/drawing/2014/main" id="{4884B6F8-4857-4ABC-ABAB-CB3DA3152809}"/>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25" name="TextBox 24">
            <a:extLst>
              <a:ext uri="{FF2B5EF4-FFF2-40B4-BE49-F238E27FC236}">
                <a16:creationId xmlns:a16="http://schemas.microsoft.com/office/drawing/2014/main" id="{ACCCE039-7950-4377-8224-CDF1EBB91F6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2" name="Picture Placeholder 6">
            <a:extLst>
              <a:ext uri="{FF2B5EF4-FFF2-40B4-BE49-F238E27FC236}">
                <a16:creationId xmlns:a16="http://schemas.microsoft.com/office/drawing/2014/main" id="{F7DA63DA-756E-4E53-9C00-EC44ADE7DAC2}"/>
              </a:ext>
              <a:ext uri="{C183D7F6-B498-43B3-948B-1728B52AA6E4}">
                <adec:decorative xmlns:adec="http://schemas.microsoft.com/office/drawing/2017/decorative" val="1"/>
              </a:ext>
            </a:extLst>
          </p:cNvPr>
          <p:cNvSpPr>
            <a:spLocks noGrp="1"/>
          </p:cNvSpPr>
          <p:nvPr>
            <p:ph type="pic" sz="quarter" idx="13" hasCustomPrompt="1"/>
          </p:nvPr>
        </p:nvSpPr>
        <p:spPr>
          <a:xfrm>
            <a:off x="449323" y="579748"/>
            <a:ext cx="5646678" cy="5621027"/>
          </a:xfrm>
          <a:prstGeom prst="rect">
            <a:avLst/>
          </a:prstGeom>
          <a:solidFill>
            <a:schemeClr val="bg1"/>
          </a:solidFill>
        </p:spPr>
        <p:txBody>
          <a:bodyPr lIns="0" tIns="0" rIns="0" bIns="0" anchor="ctr">
            <a:noAutofit/>
          </a:bodyPr>
          <a:lstStyle>
            <a:lvl1pPr marL="0" indent="0" algn="ctr">
              <a:buFont typeface="Arial" panose="020B0604020202020204" pitchFamily="34" charset="0"/>
              <a:buNone/>
              <a:defRPr/>
            </a:lvl1pPr>
          </a:lstStyle>
          <a:p>
            <a:r>
              <a:rPr lang="en-US"/>
              <a:t>Click to add Picture</a:t>
            </a:r>
          </a:p>
        </p:txBody>
      </p:sp>
      <p:sp>
        <p:nvSpPr>
          <p:cNvPr id="3" name="Title 2">
            <a:extLst>
              <a:ext uri="{FF2B5EF4-FFF2-40B4-BE49-F238E27FC236}">
                <a16:creationId xmlns:a16="http://schemas.microsoft.com/office/drawing/2014/main" id="{9FA16372-E09E-4FC0-A26B-67C05FDD789F}"/>
              </a:ext>
            </a:extLst>
          </p:cNvPr>
          <p:cNvSpPr>
            <a:spLocks noGrp="1"/>
          </p:cNvSpPr>
          <p:nvPr>
            <p:ph type="title" hasCustomPrompt="1"/>
          </p:nvPr>
        </p:nvSpPr>
        <p:spPr>
          <a:xfrm>
            <a:off x="6456040" y="582275"/>
            <a:ext cx="5286638" cy="849289"/>
          </a:xfrm>
        </p:spPr>
        <p:txBody>
          <a:bodyPr/>
          <a:lstStyle/>
          <a:p>
            <a:r>
              <a:rPr lang="en-US"/>
              <a:t>Click to add title</a:t>
            </a:r>
          </a:p>
        </p:txBody>
      </p:sp>
      <p:sp>
        <p:nvSpPr>
          <p:cNvPr id="14" name="Text Placeholder 3">
            <a:extLst>
              <a:ext uri="{FF2B5EF4-FFF2-40B4-BE49-F238E27FC236}">
                <a16:creationId xmlns:a16="http://schemas.microsoft.com/office/drawing/2014/main" id="{7052426A-398C-48F5-B3F2-0481DD19DFAC}"/>
              </a:ext>
            </a:extLst>
          </p:cNvPr>
          <p:cNvSpPr>
            <a:spLocks noGrp="1"/>
          </p:cNvSpPr>
          <p:nvPr>
            <p:ph type="body" sz="quarter" idx="26" hasCustomPrompt="1"/>
          </p:nvPr>
        </p:nvSpPr>
        <p:spPr>
          <a:xfrm>
            <a:off x="6456040" y="1484553"/>
            <a:ext cx="5286638" cy="238720"/>
          </a:xfrm>
          <a:prstGeom prst="rect">
            <a:avLst/>
          </a:prstGeo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1" name="Text Placeholder 6">
            <a:extLst>
              <a:ext uri="{FF2B5EF4-FFF2-40B4-BE49-F238E27FC236}">
                <a16:creationId xmlns:a16="http://schemas.microsoft.com/office/drawing/2014/main" id="{92FFEC13-219C-44F8-B513-35C35618DBB3}"/>
              </a:ext>
            </a:extLst>
          </p:cNvPr>
          <p:cNvSpPr>
            <a:spLocks noGrp="1"/>
          </p:cNvSpPr>
          <p:nvPr>
            <p:ph idx="51" hasCustomPrompt="1"/>
          </p:nvPr>
        </p:nvSpPr>
        <p:spPr>
          <a:xfrm>
            <a:off x="6456038" y="1776262"/>
            <a:ext cx="5286639" cy="4424513"/>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24356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Right_Picture">
    <p:spTree>
      <p:nvGrpSpPr>
        <p:cNvPr id="1" name=""/>
        <p:cNvGrpSpPr/>
        <p:nvPr/>
      </p:nvGrpSpPr>
      <p:grpSpPr>
        <a:xfrm>
          <a:off x="0" y="0"/>
          <a:ext cx="0" cy="0"/>
          <a:chOff x="0" y="0"/>
          <a:chExt cx="0" cy="0"/>
        </a:xfrm>
      </p:grpSpPr>
      <p:sp>
        <p:nvSpPr>
          <p:cNvPr id="16" name="Graphic 15">
            <a:extLst>
              <a:ext uri="{FF2B5EF4-FFF2-40B4-BE49-F238E27FC236}">
                <a16:creationId xmlns:a16="http://schemas.microsoft.com/office/drawing/2014/main" id="{96AE912C-E49A-46AA-BFE2-978447249C17}"/>
              </a:ext>
              <a:ext uri="{C183D7F6-B498-43B3-948B-1728B52AA6E4}">
                <adec:decorative xmlns:adec="http://schemas.microsoft.com/office/drawing/2017/decorative" val="1"/>
              </a:ext>
            </a:extLst>
          </p:cNvPr>
          <p:cNvSpPr/>
          <p:nvPr userDrawn="1"/>
        </p:nvSpPr>
        <p:spPr>
          <a:xfrm>
            <a:off x="449321" y="6347243"/>
            <a:ext cx="7494529" cy="226415"/>
          </a:xfrm>
          <a:custGeom>
            <a:avLst/>
            <a:gdLst>
              <a:gd name="connsiteX0" fmla="*/ 0 w 11296743"/>
              <a:gd name="connsiteY0" fmla="*/ 0 h 226415"/>
              <a:gd name="connsiteX1" fmla="*/ 885948 w 11296743"/>
              <a:gd name="connsiteY1" fmla="*/ 0 h 226415"/>
              <a:gd name="connsiteX2" fmla="*/ 889927 w 11296743"/>
              <a:gd name="connsiteY2" fmla="*/ 139 h 226415"/>
              <a:gd name="connsiteX3" fmla="*/ 895169 w 11296743"/>
              <a:gd name="connsiteY3" fmla="*/ 0 h 226415"/>
              <a:gd name="connsiteX4" fmla="*/ 1100206 w 11296743"/>
              <a:gd name="connsiteY4" fmla="*/ 130240 h 226415"/>
              <a:gd name="connsiteX5" fmla="*/ 1254965 w 11296743"/>
              <a:gd name="connsiteY5" fmla="*/ 226410 h 226415"/>
              <a:gd name="connsiteX6" fmla="*/ 11296744 w 11296743"/>
              <a:gd name="connsiteY6" fmla="*/ 226410 h 226415"/>
              <a:gd name="connsiteX0" fmla="*/ 0 w 11296744"/>
              <a:gd name="connsiteY0" fmla="*/ 0 h 226415"/>
              <a:gd name="connsiteX1" fmla="*/ 885948 w 11296744"/>
              <a:gd name="connsiteY1" fmla="*/ 0 h 226415"/>
              <a:gd name="connsiteX2" fmla="*/ 889927 w 11296744"/>
              <a:gd name="connsiteY2" fmla="*/ 139 h 226415"/>
              <a:gd name="connsiteX3" fmla="*/ 895169 w 11296744"/>
              <a:gd name="connsiteY3" fmla="*/ 0 h 226415"/>
              <a:gd name="connsiteX4" fmla="*/ 1100206 w 11296744"/>
              <a:gd name="connsiteY4" fmla="*/ 130240 h 226415"/>
              <a:gd name="connsiteX5" fmla="*/ 1254965 w 11296744"/>
              <a:gd name="connsiteY5" fmla="*/ 226410 h 226415"/>
              <a:gd name="connsiteX6" fmla="*/ 8666104 w 11296744"/>
              <a:gd name="connsiteY6" fmla="*/ 225007 h 226415"/>
              <a:gd name="connsiteX7" fmla="*/ 11296744 w 11296744"/>
              <a:gd name="connsiteY7" fmla="*/ 226410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 name="connsiteX0" fmla="*/ 0 w 7494529"/>
              <a:gd name="connsiteY0" fmla="*/ 0 h 226415"/>
              <a:gd name="connsiteX1" fmla="*/ 885948 w 7494529"/>
              <a:gd name="connsiteY1" fmla="*/ 0 h 226415"/>
              <a:gd name="connsiteX2" fmla="*/ 889927 w 7494529"/>
              <a:gd name="connsiteY2" fmla="*/ 139 h 226415"/>
              <a:gd name="connsiteX3" fmla="*/ 895169 w 7494529"/>
              <a:gd name="connsiteY3" fmla="*/ 0 h 226415"/>
              <a:gd name="connsiteX4" fmla="*/ 1100206 w 7494529"/>
              <a:gd name="connsiteY4" fmla="*/ 130240 h 226415"/>
              <a:gd name="connsiteX5" fmla="*/ 1254965 w 7494529"/>
              <a:gd name="connsiteY5" fmla="*/ 226410 h 226415"/>
              <a:gd name="connsiteX6" fmla="*/ 7494529 w 7494529"/>
              <a:gd name="connsiteY6" fmla="*/ 225007 h 22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4529" h="226415">
                <a:moveTo>
                  <a:pt x="0" y="0"/>
                </a:moveTo>
                <a:lnTo>
                  <a:pt x="885948" y="0"/>
                </a:lnTo>
                <a:cubicBezTo>
                  <a:pt x="887438" y="0"/>
                  <a:pt x="888739" y="0"/>
                  <a:pt x="889927" y="139"/>
                </a:cubicBezTo>
                <a:cubicBezTo>
                  <a:pt x="891670" y="139"/>
                  <a:pt x="893413" y="0"/>
                  <a:pt x="895169" y="0"/>
                </a:cubicBezTo>
                <a:cubicBezTo>
                  <a:pt x="982987" y="-16"/>
                  <a:pt x="1062896" y="50742"/>
                  <a:pt x="1100206" y="130240"/>
                </a:cubicBezTo>
                <a:cubicBezTo>
                  <a:pt x="1128872" y="189510"/>
                  <a:pt x="1189129" y="226954"/>
                  <a:pt x="1254965" y="226410"/>
                </a:cubicBezTo>
                <a:lnTo>
                  <a:pt x="7494529" y="225007"/>
                </a:lnTo>
              </a:path>
            </a:pathLst>
          </a:custGeom>
          <a:noFill/>
          <a:ln w="12625" cap="flat">
            <a:solidFill>
              <a:srgbClr val="D9D9D9"/>
            </a:solidFill>
            <a:prstDash val="solid"/>
            <a:miter/>
          </a:ln>
        </p:spPr>
        <p:txBody>
          <a:bodyPr rtlCol="0" anchor="ctr"/>
          <a:lstStyle/>
          <a:p>
            <a:endParaRPr lang="en-US"/>
          </a:p>
        </p:txBody>
      </p:sp>
      <p:pic>
        <p:nvPicPr>
          <p:cNvPr id="17" name="Graphic 16">
            <a:extLst>
              <a:ext uri="{FF2B5EF4-FFF2-40B4-BE49-F238E27FC236}">
                <a16:creationId xmlns:a16="http://schemas.microsoft.com/office/drawing/2014/main" id="{6C1914F3-6061-4DF1-9937-3D20235AFC8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7369" y="6460935"/>
            <a:ext cx="902777" cy="273392"/>
          </a:xfrm>
          <a:prstGeom prst="rect">
            <a:avLst/>
          </a:prstGeom>
        </p:spPr>
      </p:pic>
      <p:sp>
        <p:nvSpPr>
          <p:cNvPr id="10" name="TextBox 9">
            <a:extLst>
              <a:ext uri="{FF2B5EF4-FFF2-40B4-BE49-F238E27FC236}">
                <a16:creationId xmlns:a16="http://schemas.microsoft.com/office/drawing/2014/main" id="{5FC33B24-FFC4-430E-B816-CAE2BE77204D}"/>
              </a:ext>
              <a:ext uri="{C183D7F6-B498-43B3-948B-1728B52AA6E4}">
                <adec:decorative xmlns:adec="http://schemas.microsoft.com/office/drawing/2017/decorative" val="1"/>
              </a:ext>
            </a:extLst>
          </p:cNvPr>
          <p:cNvSpPr txBox="1"/>
          <p:nvPr userDrawn="1"/>
        </p:nvSpPr>
        <p:spPr>
          <a:xfrm>
            <a:off x="7568503"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1" name="TextBox 10">
            <a:extLst>
              <a:ext uri="{FF2B5EF4-FFF2-40B4-BE49-F238E27FC236}">
                <a16:creationId xmlns:a16="http://schemas.microsoft.com/office/drawing/2014/main" id="{79D17731-32F1-4BFD-9063-9C8631C53931}"/>
              </a:ext>
              <a:ext uri="{C183D7F6-B498-43B3-948B-1728B52AA6E4}">
                <adec:decorative xmlns:adec="http://schemas.microsoft.com/office/drawing/2017/decorative" val="1"/>
              </a:ext>
            </a:extLst>
          </p:cNvPr>
          <p:cNvSpPr txBox="1"/>
          <p:nvPr userDrawn="1"/>
        </p:nvSpPr>
        <p:spPr>
          <a:xfrm>
            <a:off x="7134225"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3" name="Title 2">
            <a:extLst>
              <a:ext uri="{FF2B5EF4-FFF2-40B4-BE49-F238E27FC236}">
                <a16:creationId xmlns:a16="http://schemas.microsoft.com/office/drawing/2014/main" id="{59AD7422-67B7-40AB-A6ED-AB8D48E2D7DB}"/>
              </a:ext>
              <a:ext uri="{C183D7F6-B498-43B3-948B-1728B52AA6E4}">
                <adec:decorative xmlns:adec="http://schemas.microsoft.com/office/drawing/2017/decorative" val="0"/>
              </a:ext>
            </a:extLst>
          </p:cNvPr>
          <p:cNvSpPr>
            <a:spLocks noGrp="1"/>
          </p:cNvSpPr>
          <p:nvPr>
            <p:ph type="title" hasCustomPrompt="1"/>
          </p:nvPr>
        </p:nvSpPr>
        <p:spPr>
          <a:xfrm>
            <a:off x="440695" y="306365"/>
            <a:ext cx="7486619" cy="849289"/>
          </a:xfrm>
        </p:spPr>
        <p:txBody>
          <a:bodyPr/>
          <a:lstStyle/>
          <a:p>
            <a:r>
              <a:rPr lang="en-US"/>
              <a:t>Click to add title</a:t>
            </a:r>
          </a:p>
        </p:txBody>
      </p:sp>
      <p:sp>
        <p:nvSpPr>
          <p:cNvPr id="14" name="Text Placeholder 3">
            <a:extLst>
              <a:ext uri="{FF2B5EF4-FFF2-40B4-BE49-F238E27FC236}">
                <a16:creationId xmlns:a16="http://schemas.microsoft.com/office/drawing/2014/main" id="{7052426A-398C-48F5-B3F2-0481DD19DFAC}"/>
              </a:ext>
            </a:extLst>
          </p:cNvPr>
          <p:cNvSpPr>
            <a:spLocks noGrp="1"/>
          </p:cNvSpPr>
          <p:nvPr>
            <p:ph type="body" sz="quarter" idx="26" hasCustomPrompt="1"/>
          </p:nvPr>
        </p:nvSpPr>
        <p:spPr>
          <a:xfrm>
            <a:off x="440695" y="1222606"/>
            <a:ext cx="7486619" cy="238720"/>
          </a:xfrm>
          <a:prstGeom prst="rect">
            <a:avLst/>
          </a:prstGeom>
        </p:spPr>
        <p:txBody>
          <a:bodyPr vert="horz" lIns="0" tIns="0" rIns="0" bIns="0" rtlCol="0">
            <a:noAutofit/>
          </a:bodyPr>
          <a:lstStyle>
            <a:lvl1pPr>
              <a:defRPr lang="en-IN" sz="1600" b="1" dirty="0">
                <a:latin typeface="+mn-lt"/>
                <a:ea typeface="Open Sans Semibold" panose="020B0706030804020204" pitchFamily="34" charset="0"/>
                <a:cs typeface="Open Sans Semibold" panose="020B0706030804020204" pitchFamily="34" charset="0"/>
              </a:defRPr>
            </a:lvl1pPr>
          </a:lstStyle>
          <a:p>
            <a:pPr lvl="0">
              <a:spcBef>
                <a:spcPts val="0"/>
              </a:spcBef>
            </a:pPr>
            <a:r>
              <a:rPr lang="en-US"/>
              <a:t>Click to add subtitle</a:t>
            </a:r>
            <a:endParaRPr lang="en-IN"/>
          </a:p>
        </p:txBody>
      </p:sp>
      <p:sp>
        <p:nvSpPr>
          <p:cNvPr id="12" name="Text Placeholder 6">
            <a:extLst>
              <a:ext uri="{FF2B5EF4-FFF2-40B4-BE49-F238E27FC236}">
                <a16:creationId xmlns:a16="http://schemas.microsoft.com/office/drawing/2014/main" id="{ECB3C5DF-73DC-4C03-ABDA-A42788648F49}"/>
              </a:ext>
            </a:extLst>
          </p:cNvPr>
          <p:cNvSpPr>
            <a:spLocks noGrp="1"/>
          </p:cNvSpPr>
          <p:nvPr>
            <p:ph idx="51" hasCustomPrompt="1"/>
          </p:nvPr>
        </p:nvSpPr>
        <p:spPr>
          <a:xfrm>
            <a:off x="439316" y="1515577"/>
            <a:ext cx="7488000" cy="4685197"/>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3" name="Picture Placeholder 6">
            <a:extLst>
              <a:ext uri="{FF2B5EF4-FFF2-40B4-BE49-F238E27FC236}">
                <a16:creationId xmlns:a16="http://schemas.microsoft.com/office/drawing/2014/main" id="{81EED8B9-D084-415B-AAE0-E1049377ABF0}"/>
              </a:ext>
              <a:ext uri="{C183D7F6-B498-43B3-948B-1728B52AA6E4}">
                <adec:decorative xmlns:adec="http://schemas.microsoft.com/office/drawing/2017/decorative" val="1"/>
              </a:ext>
            </a:extLst>
          </p:cNvPr>
          <p:cNvSpPr>
            <a:spLocks noGrp="1"/>
          </p:cNvSpPr>
          <p:nvPr>
            <p:ph type="pic" sz="quarter" idx="13" hasCustomPrompt="1"/>
          </p:nvPr>
        </p:nvSpPr>
        <p:spPr>
          <a:xfrm>
            <a:off x="8153400" y="-1"/>
            <a:ext cx="4038600" cy="6858000"/>
          </a:xfrm>
          <a:prstGeom prst="rect">
            <a:avLst/>
          </a:prstGeom>
          <a:solidFill>
            <a:schemeClr val="bg1"/>
          </a:solidFill>
        </p:spPr>
        <p:txBody>
          <a:bodyPr lIns="0" tIns="0" rIns="0" bIns="0" anchor="ctr">
            <a:noAutofit/>
          </a:bodyPr>
          <a:lstStyle>
            <a:lvl1pPr marL="0" indent="0" algn="ctr">
              <a:buFont typeface="Arial" panose="020B0604020202020204" pitchFamily="34" charset="0"/>
              <a:buNone/>
              <a:defRPr/>
            </a:lvl1pPr>
          </a:lstStyle>
          <a:p>
            <a:r>
              <a:rPr lang="en-US"/>
              <a:t>Click to add Picture</a:t>
            </a:r>
          </a:p>
        </p:txBody>
      </p:sp>
    </p:spTree>
    <p:extLst>
      <p:ext uri="{BB962C8B-B14F-4D97-AF65-F5344CB8AC3E}">
        <p14:creationId xmlns:p14="http://schemas.microsoft.com/office/powerpoint/2010/main" val="390036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Corpor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7DA3-ACC5-21AA-EE7D-8A897888B62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group of puzzle pieces&#10;&#10;Description automatically generated">
            <a:extLst>
              <a:ext uri="{FF2B5EF4-FFF2-40B4-BE49-F238E27FC236}">
                <a16:creationId xmlns:a16="http://schemas.microsoft.com/office/drawing/2014/main" id="{489B447A-540C-9CD6-7BEA-E81F6CE0F728}"/>
              </a:ext>
            </a:extLst>
          </p:cNvPr>
          <p:cNvPicPr>
            <a:picLocks noChangeAspect="1"/>
          </p:cNvPicPr>
          <p:nvPr userDrawn="1"/>
        </p:nvPicPr>
        <p:blipFill rotWithShape="1">
          <a:blip r:embed="rId4" cstate="print">
            <a:alphaModFix amt="7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4389CC2-5DBD-1DAA-C4C3-16933BADDD28}"/>
              </a:ext>
            </a:extLst>
          </p:cNvPr>
          <p:cNvSpPr/>
          <p:nvPr userDrawn="1"/>
        </p:nvSpPr>
        <p:spPr>
          <a:xfrm>
            <a:off x="6012873" y="0"/>
            <a:ext cx="6179127" cy="6858000"/>
          </a:xfrm>
          <a:prstGeom prst="rect">
            <a:avLst/>
          </a:prstGeom>
          <a:gradFill flip="none" rotWithShape="1">
            <a:gsLst>
              <a:gs pos="29000">
                <a:srgbClr val="000000">
                  <a:alpha val="55000"/>
                </a:srgbClr>
              </a:gs>
              <a:gs pos="100000">
                <a:srgbClr val="000000">
                  <a:alpha val="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5">
            <a:alphaModFix amt="1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42589423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Right_Slim_Picture">
    <p:spTree>
      <p:nvGrpSpPr>
        <p:cNvPr id="1" name=""/>
        <p:cNvGrpSpPr/>
        <p:nvPr/>
      </p:nvGrpSpPr>
      <p:grpSpPr>
        <a:xfrm>
          <a:off x="0" y="0"/>
          <a:ext cx="0" cy="0"/>
          <a:chOff x="0" y="0"/>
          <a:chExt cx="0" cy="0"/>
        </a:xfrm>
      </p:grpSpPr>
      <p:sp>
        <p:nvSpPr>
          <p:cNvPr id="11" name="Graphic 15">
            <a:extLst>
              <a:ext uri="{FF2B5EF4-FFF2-40B4-BE49-F238E27FC236}">
                <a16:creationId xmlns:a16="http://schemas.microsoft.com/office/drawing/2014/main" id="{A313B10E-991C-4E73-B535-4FC2F7A33E1C}"/>
              </a:ext>
              <a:ext uri="{C183D7F6-B498-43B3-948B-1728B52AA6E4}">
                <adec:decorative xmlns:adec="http://schemas.microsoft.com/office/drawing/2017/decorative" val="1"/>
              </a:ext>
            </a:extLst>
          </p:cNvPr>
          <p:cNvSpPr/>
          <p:nvPr userDrawn="1"/>
        </p:nvSpPr>
        <p:spPr>
          <a:xfrm>
            <a:off x="449322" y="6347243"/>
            <a:ext cx="8666104" cy="226415"/>
          </a:xfrm>
          <a:custGeom>
            <a:avLst/>
            <a:gdLst>
              <a:gd name="connsiteX0" fmla="*/ 0 w 11296743"/>
              <a:gd name="connsiteY0" fmla="*/ 0 h 226415"/>
              <a:gd name="connsiteX1" fmla="*/ 885948 w 11296743"/>
              <a:gd name="connsiteY1" fmla="*/ 0 h 226415"/>
              <a:gd name="connsiteX2" fmla="*/ 889927 w 11296743"/>
              <a:gd name="connsiteY2" fmla="*/ 139 h 226415"/>
              <a:gd name="connsiteX3" fmla="*/ 895169 w 11296743"/>
              <a:gd name="connsiteY3" fmla="*/ 0 h 226415"/>
              <a:gd name="connsiteX4" fmla="*/ 1100206 w 11296743"/>
              <a:gd name="connsiteY4" fmla="*/ 130240 h 226415"/>
              <a:gd name="connsiteX5" fmla="*/ 1254965 w 11296743"/>
              <a:gd name="connsiteY5" fmla="*/ 226410 h 226415"/>
              <a:gd name="connsiteX6" fmla="*/ 11296744 w 11296743"/>
              <a:gd name="connsiteY6" fmla="*/ 226410 h 226415"/>
              <a:gd name="connsiteX0" fmla="*/ 0 w 11296744"/>
              <a:gd name="connsiteY0" fmla="*/ 0 h 226415"/>
              <a:gd name="connsiteX1" fmla="*/ 885948 w 11296744"/>
              <a:gd name="connsiteY1" fmla="*/ 0 h 226415"/>
              <a:gd name="connsiteX2" fmla="*/ 889927 w 11296744"/>
              <a:gd name="connsiteY2" fmla="*/ 139 h 226415"/>
              <a:gd name="connsiteX3" fmla="*/ 895169 w 11296744"/>
              <a:gd name="connsiteY3" fmla="*/ 0 h 226415"/>
              <a:gd name="connsiteX4" fmla="*/ 1100206 w 11296744"/>
              <a:gd name="connsiteY4" fmla="*/ 130240 h 226415"/>
              <a:gd name="connsiteX5" fmla="*/ 1254965 w 11296744"/>
              <a:gd name="connsiteY5" fmla="*/ 226410 h 226415"/>
              <a:gd name="connsiteX6" fmla="*/ 8666104 w 11296744"/>
              <a:gd name="connsiteY6" fmla="*/ 225007 h 226415"/>
              <a:gd name="connsiteX7" fmla="*/ 11296744 w 11296744"/>
              <a:gd name="connsiteY7" fmla="*/ 226410 h 226415"/>
              <a:gd name="connsiteX0" fmla="*/ 0 w 8666104"/>
              <a:gd name="connsiteY0" fmla="*/ 0 h 226415"/>
              <a:gd name="connsiteX1" fmla="*/ 885948 w 8666104"/>
              <a:gd name="connsiteY1" fmla="*/ 0 h 226415"/>
              <a:gd name="connsiteX2" fmla="*/ 889927 w 8666104"/>
              <a:gd name="connsiteY2" fmla="*/ 139 h 226415"/>
              <a:gd name="connsiteX3" fmla="*/ 895169 w 8666104"/>
              <a:gd name="connsiteY3" fmla="*/ 0 h 226415"/>
              <a:gd name="connsiteX4" fmla="*/ 1100206 w 8666104"/>
              <a:gd name="connsiteY4" fmla="*/ 130240 h 226415"/>
              <a:gd name="connsiteX5" fmla="*/ 1254965 w 8666104"/>
              <a:gd name="connsiteY5" fmla="*/ 226410 h 226415"/>
              <a:gd name="connsiteX6" fmla="*/ 8666104 w 8666104"/>
              <a:gd name="connsiteY6" fmla="*/ 225007 h 22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6104" h="226415">
                <a:moveTo>
                  <a:pt x="0" y="0"/>
                </a:moveTo>
                <a:lnTo>
                  <a:pt x="885948" y="0"/>
                </a:lnTo>
                <a:cubicBezTo>
                  <a:pt x="887438" y="0"/>
                  <a:pt x="888739" y="0"/>
                  <a:pt x="889927" y="139"/>
                </a:cubicBezTo>
                <a:cubicBezTo>
                  <a:pt x="891670" y="139"/>
                  <a:pt x="893413" y="0"/>
                  <a:pt x="895169" y="0"/>
                </a:cubicBezTo>
                <a:cubicBezTo>
                  <a:pt x="982987" y="-16"/>
                  <a:pt x="1062896" y="50742"/>
                  <a:pt x="1100206" y="130240"/>
                </a:cubicBezTo>
                <a:cubicBezTo>
                  <a:pt x="1128872" y="189510"/>
                  <a:pt x="1189129" y="226954"/>
                  <a:pt x="1254965" y="226410"/>
                </a:cubicBezTo>
                <a:lnTo>
                  <a:pt x="8666104" y="225007"/>
                </a:lnTo>
              </a:path>
            </a:pathLst>
          </a:custGeom>
          <a:noFill/>
          <a:ln w="12625" cap="flat">
            <a:solidFill>
              <a:srgbClr val="D9D9D9"/>
            </a:solidFill>
            <a:prstDash val="solid"/>
            <a:miter/>
          </a:ln>
        </p:spPr>
        <p:txBody>
          <a:bodyPr rtlCol="0" anchor="ctr"/>
          <a:lstStyle/>
          <a:p>
            <a:endParaRPr lang="en-US"/>
          </a:p>
        </p:txBody>
      </p:sp>
      <p:pic>
        <p:nvPicPr>
          <p:cNvPr id="15" name="Graphic 14">
            <a:extLst>
              <a:ext uri="{FF2B5EF4-FFF2-40B4-BE49-F238E27FC236}">
                <a16:creationId xmlns:a16="http://schemas.microsoft.com/office/drawing/2014/main" id="{3B31F478-1AD4-48E1-9D5F-1A6F4F4E574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7369" y="6460935"/>
            <a:ext cx="902777" cy="273392"/>
          </a:xfrm>
          <a:prstGeom prst="rect">
            <a:avLst/>
          </a:prstGeom>
        </p:spPr>
      </p:pic>
      <p:sp>
        <p:nvSpPr>
          <p:cNvPr id="12" name="TextBox 11">
            <a:extLst>
              <a:ext uri="{FF2B5EF4-FFF2-40B4-BE49-F238E27FC236}">
                <a16:creationId xmlns:a16="http://schemas.microsoft.com/office/drawing/2014/main" id="{FC4BE04E-79ED-4B62-AEFE-F1E3DF813876}"/>
              </a:ext>
              <a:ext uri="{C183D7F6-B498-43B3-948B-1728B52AA6E4}">
                <adec:decorative xmlns:adec="http://schemas.microsoft.com/office/drawing/2017/decorative" val="1"/>
              </a:ext>
            </a:extLst>
          </p:cNvPr>
          <p:cNvSpPr txBox="1"/>
          <p:nvPr userDrawn="1"/>
        </p:nvSpPr>
        <p:spPr>
          <a:xfrm>
            <a:off x="8759128"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6" name="TextBox 15">
            <a:extLst>
              <a:ext uri="{FF2B5EF4-FFF2-40B4-BE49-F238E27FC236}">
                <a16:creationId xmlns:a16="http://schemas.microsoft.com/office/drawing/2014/main" id="{379255DA-98A0-4C52-8B17-0B0F6912BE2F}"/>
              </a:ext>
              <a:ext uri="{C183D7F6-B498-43B3-948B-1728B52AA6E4}">
                <adec:decorative xmlns:adec="http://schemas.microsoft.com/office/drawing/2017/decorative" val="1"/>
              </a:ext>
            </a:extLst>
          </p:cNvPr>
          <p:cNvSpPr txBox="1"/>
          <p:nvPr userDrawn="1"/>
        </p:nvSpPr>
        <p:spPr>
          <a:xfrm>
            <a:off x="8324850"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13" name="Freeform 4">
            <a:extLst>
              <a:ext uri="{FF2B5EF4-FFF2-40B4-BE49-F238E27FC236}">
                <a16:creationId xmlns:a16="http://schemas.microsoft.com/office/drawing/2014/main" id="{0B8CD21D-C8D4-4E93-AA89-9FBA634522DF}"/>
              </a:ext>
              <a:ext uri="{C183D7F6-B498-43B3-948B-1728B52AA6E4}">
                <adec:decorative xmlns:adec="http://schemas.microsoft.com/office/drawing/2017/decorative" val="1"/>
              </a:ext>
            </a:extLst>
          </p:cNvPr>
          <p:cNvSpPr/>
          <p:nvPr userDrawn="1"/>
        </p:nvSpPr>
        <p:spPr>
          <a:xfrm>
            <a:off x="423443" y="1225409"/>
            <a:ext cx="8712000" cy="565387"/>
          </a:xfrm>
          <a:custGeom>
            <a:avLst/>
            <a:gdLst/>
            <a:ahLst/>
            <a:cxnLst/>
            <a:rect l="l" t="t" r="r" b="b"/>
            <a:pathLst>
              <a:path w="5490196" h="363355">
                <a:moveTo>
                  <a:pt x="0" y="0"/>
                </a:moveTo>
                <a:lnTo>
                  <a:pt x="5490196" y="0"/>
                </a:lnTo>
                <a:lnTo>
                  <a:pt x="5490196" y="363355"/>
                </a:lnTo>
                <a:lnTo>
                  <a:pt x="0" y="363355"/>
                </a:lnTo>
                <a:close/>
              </a:path>
            </a:pathLst>
          </a:custGeom>
          <a:solidFill>
            <a:srgbClr val="1167A6"/>
          </a:solidFill>
        </p:spPr>
        <p:txBody>
          <a:bodyPr/>
          <a:lstStyle/>
          <a:p>
            <a:endParaRPr lang="en-US"/>
          </a:p>
        </p:txBody>
      </p:sp>
      <p:sp>
        <p:nvSpPr>
          <p:cNvPr id="3" name="Title 2">
            <a:extLst>
              <a:ext uri="{FF2B5EF4-FFF2-40B4-BE49-F238E27FC236}">
                <a16:creationId xmlns:a16="http://schemas.microsoft.com/office/drawing/2014/main" id="{448070C6-ED05-41AB-A4B3-372748E0EF22}"/>
              </a:ext>
              <a:ext uri="{C183D7F6-B498-43B3-948B-1728B52AA6E4}">
                <adec:decorative xmlns:adec="http://schemas.microsoft.com/office/drawing/2017/decorative" val="0"/>
              </a:ext>
            </a:extLst>
          </p:cNvPr>
          <p:cNvSpPr>
            <a:spLocks noGrp="1"/>
          </p:cNvSpPr>
          <p:nvPr>
            <p:ph type="title" hasCustomPrompt="1"/>
          </p:nvPr>
        </p:nvSpPr>
        <p:spPr>
          <a:xfrm>
            <a:off x="440695" y="304800"/>
            <a:ext cx="8712000" cy="849289"/>
          </a:xfrm>
        </p:spPr>
        <p:txBody>
          <a:bodyPr/>
          <a:lstStyle/>
          <a:p>
            <a:r>
              <a:rPr lang="en-US"/>
              <a:t>Click to add title</a:t>
            </a:r>
          </a:p>
        </p:txBody>
      </p:sp>
      <p:sp>
        <p:nvSpPr>
          <p:cNvPr id="14" name="Text Placeholder 3">
            <a:extLst>
              <a:ext uri="{FF2B5EF4-FFF2-40B4-BE49-F238E27FC236}">
                <a16:creationId xmlns:a16="http://schemas.microsoft.com/office/drawing/2014/main" id="{7052426A-398C-48F5-B3F2-0481DD19DFAC}"/>
              </a:ext>
            </a:extLst>
          </p:cNvPr>
          <p:cNvSpPr>
            <a:spLocks noGrp="1"/>
          </p:cNvSpPr>
          <p:nvPr>
            <p:ph type="body" sz="quarter" idx="26" hasCustomPrompt="1"/>
          </p:nvPr>
        </p:nvSpPr>
        <p:spPr>
          <a:xfrm>
            <a:off x="481763" y="1264973"/>
            <a:ext cx="8595360" cy="486258"/>
          </a:xfrm>
          <a:prstGeom prst="rect">
            <a:avLst/>
          </a:prstGeom>
        </p:spPr>
        <p:txBody>
          <a:bodyPr lIns="0" tIns="0" rIns="0" bIns="0" anchor="ctr"/>
          <a:lstStyle>
            <a:lvl1pPr>
              <a:spcBef>
                <a:spcPts val="0"/>
              </a:spcBef>
              <a:defRPr sz="1600" b="1">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add subtitle</a:t>
            </a:r>
            <a:endParaRPr lang="en-IN"/>
          </a:p>
        </p:txBody>
      </p:sp>
      <p:sp>
        <p:nvSpPr>
          <p:cNvPr id="18" name="Text Placeholder 6">
            <a:extLst>
              <a:ext uri="{FF2B5EF4-FFF2-40B4-BE49-F238E27FC236}">
                <a16:creationId xmlns:a16="http://schemas.microsoft.com/office/drawing/2014/main" id="{984D3F7C-BB3B-4894-B845-CF8A6E1BF15E}"/>
              </a:ext>
            </a:extLst>
          </p:cNvPr>
          <p:cNvSpPr>
            <a:spLocks noGrp="1"/>
          </p:cNvSpPr>
          <p:nvPr>
            <p:ph idx="51" hasCustomPrompt="1"/>
          </p:nvPr>
        </p:nvSpPr>
        <p:spPr>
          <a:xfrm>
            <a:off x="439313" y="1847850"/>
            <a:ext cx="8712000" cy="4349223"/>
          </a:xfrm>
          <a:prstGeom prst="rect">
            <a:avLst/>
          </a:prstGeom>
        </p:spPr>
        <p:txBody>
          <a:bodyPr vert="horz" lIns="0" tIns="0" rIns="0" bIns="0" rtlCol="0">
            <a:noAutofit/>
          </a:bodyPr>
          <a:lstStyle>
            <a:lvl1pPr>
              <a:defRPr sz="1600">
                <a:solidFill>
                  <a:srgbClr val="4F4F4F"/>
                </a:solidFill>
              </a:defRPr>
            </a:lvl1pPr>
            <a:lvl2pPr>
              <a:defRPr sz="1400"/>
            </a:lvl2pPr>
            <a:lvl3pPr>
              <a:defRPr sz="1200">
                <a:solidFill>
                  <a:srgbClr val="4F4F4F"/>
                </a:solidFill>
              </a:defRPr>
            </a:lvl3pPr>
            <a:lvl4pPr>
              <a:defRPr sz="1100">
                <a:solidFill>
                  <a:srgbClr val="4F4F4F"/>
                </a:solidFill>
              </a:defRPr>
            </a:lvl4pPr>
            <a:lvl5pPr>
              <a:defRPr sz="1050">
                <a:solidFill>
                  <a:srgbClr val="4F4F4F"/>
                </a:solidFill>
              </a:defRPr>
            </a:lvl5pPr>
            <a:lvl9pPr>
              <a:spcBef>
                <a:spcPts val="600"/>
              </a:spcBef>
              <a:defRPr sz="1400">
                <a:solidFill>
                  <a:srgbClr val="4F4F4F"/>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DD3348BD-9799-4204-9976-0CE749801F5D}"/>
              </a:ext>
              <a:ext uri="{C183D7F6-B498-43B3-948B-1728B52AA6E4}">
                <adec:decorative xmlns:adec="http://schemas.microsoft.com/office/drawing/2017/decorative" val="1"/>
              </a:ext>
            </a:extLst>
          </p:cNvPr>
          <p:cNvSpPr>
            <a:spLocks noGrp="1"/>
          </p:cNvSpPr>
          <p:nvPr>
            <p:ph type="pic" sz="quarter" idx="29" hasCustomPrompt="1"/>
          </p:nvPr>
        </p:nvSpPr>
        <p:spPr>
          <a:xfrm>
            <a:off x="9372600" y="0"/>
            <a:ext cx="2819400" cy="6858000"/>
          </a:xfrm>
          <a:prstGeom prst="rect">
            <a:avLst/>
          </a:prstGeom>
          <a:solidFill>
            <a:schemeClr val="bg1"/>
          </a:solidFill>
        </p:spPr>
        <p:txBody>
          <a:bodyPr lIns="0" tIns="0" rIns="0" bIns="0" anchor="ctr">
            <a:noAutofit/>
          </a:bodyPr>
          <a:lstStyle>
            <a:lvl1pPr marL="0" indent="0" algn="ctr">
              <a:buFont typeface="Arial" panose="020B0604020202020204" pitchFamily="34" charset="0"/>
              <a:buNone/>
              <a:defRPr/>
            </a:lvl1pPr>
          </a:lstStyle>
          <a:p>
            <a:r>
              <a:rPr lang="en-US"/>
              <a:t>Click to add Picture</a:t>
            </a:r>
          </a:p>
        </p:txBody>
      </p:sp>
    </p:spTree>
    <p:extLst>
      <p:ext uri="{BB962C8B-B14F-4D97-AF65-F5344CB8AC3E}">
        <p14:creationId xmlns:p14="http://schemas.microsoft.com/office/powerpoint/2010/main" val="6004199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Contact Informa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7C21A44-446E-47A9-B8F4-6BC3979A80F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6" y="0"/>
            <a:ext cx="3810000" cy="6858000"/>
          </a:xfrm>
          <a:prstGeom prst="rect">
            <a:avLst/>
          </a:prstGeom>
        </p:spPr>
      </p:pic>
      <p:pic>
        <p:nvPicPr>
          <p:cNvPr id="9" name="Graphic 8">
            <a:extLst>
              <a:ext uri="{FF2B5EF4-FFF2-40B4-BE49-F238E27FC236}">
                <a16:creationId xmlns:a16="http://schemas.microsoft.com/office/drawing/2014/main" id="{54DA32B0-29BC-4939-B265-258E4FE64EDC}"/>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5800" y="2924463"/>
            <a:ext cx="1600200" cy="484596"/>
          </a:xfrm>
          <a:prstGeom prst="rect">
            <a:avLst/>
          </a:prstGeom>
        </p:spPr>
      </p:pic>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14" name="Text Placeholder 4">
            <a:extLst>
              <a:ext uri="{FF2B5EF4-FFF2-40B4-BE49-F238E27FC236}">
                <a16:creationId xmlns:a16="http://schemas.microsoft.com/office/drawing/2014/main" id="{CD373463-C779-4525-A645-9CFB059A3322}"/>
              </a:ext>
            </a:extLst>
          </p:cNvPr>
          <p:cNvSpPr>
            <a:spLocks noGrp="1"/>
          </p:cNvSpPr>
          <p:nvPr>
            <p:ph type="body" sz="quarter" idx="13" hasCustomPrompt="1"/>
          </p:nvPr>
        </p:nvSpPr>
        <p:spPr>
          <a:xfrm>
            <a:off x="4349519" y="2362200"/>
            <a:ext cx="7502152" cy="362022"/>
          </a:xfrm>
          <a:prstGeom prst="rect">
            <a:avLst/>
          </a:prstGeom>
        </p:spPr>
        <p:txBody>
          <a:bodyPr anchor="ctr"/>
          <a:lstStyle>
            <a:lvl1pPr>
              <a:spcBef>
                <a:spcPts val="0"/>
              </a:spcBef>
              <a:defRPr sz="28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For Additional Information</a:t>
            </a:r>
          </a:p>
        </p:txBody>
      </p:sp>
      <p:sp>
        <p:nvSpPr>
          <p:cNvPr id="13" name="Text Placeholder 4">
            <a:extLst>
              <a:ext uri="{FF2B5EF4-FFF2-40B4-BE49-F238E27FC236}">
                <a16:creationId xmlns:a16="http://schemas.microsoft.com/office/drawing/2014/main" id="{162C2E6E-2853-4BF6-B405-C256DD883B82}"/>
              </a:ext>
            </a:extLst>
          </p:cNvPr>
          <p:cNvSpPr>
            <a:spLocks noGrp="1"/>
          </p:cNvSpPr>
          <p:nvPr>
            <p:ph type="body" sz="quarter" idx="14" hasCustomPrompt="1"/>
          </p:nvPr>
        </p:nvSpPr>
        <p:spPr>
          <a:xfrm>
            <a:off x="4349519" y="2895600"/>
            <a:ext cx="7502152" cy="1143000"/>
          </a:xfrm>
          <a:prstGeom prst="rect">
            <a:avLst/>
          </a:prstGeom>
        </p:spPr>
        <p:txBody>
          <a:bodyPr anchor="t"/>
          <a:lstStyle>
            <a:lvl1pPr>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Name</a:t>
            </a:r>
            <a:br>
              <a:rPr lang="en-US"/>
            </a:br>
            <a:r>
              <a:rPr lang="en-US"/>
              <a:t>Email</a:t>
            </a:r>
            <a:br>
              <a:rPr lang="en-US"/>
            </a:br>
            <a:r>
              <a:rPr lang="en-US"/>
              <a:t>Phone</a:t>
            </a:r>
            <a:br>
              <a:rPr lang="en-US"/>
            </a:br>
            <a:r>
              <a:rPr lang="en-US"/>
              <a:t>Twitter</a:t>
            </a:r>
          </a:p>
        </p:txBody>
      </p:sp>
      <p:sp>
        <p:nvSpPr>
          <p:cNvPr id="7" name="Text Placeholder 6">
            <a:extLst>
              <a:ext uri="{FF2B5EF4-FFF2-40B4-BE49-F238E27FC236}">
                <a16:creationId xmlns:a16="http://schemas.microsoft.com/office/drawing/2014/main" id="{766F2A7C-21D5-4018-8EF1-FE9BF7ACA9E7}"/>
              </a:ext>
            </a:extLst>
          </p:cNvPr>
          <p:cNvSpPr>
            <a:spLocks noGrp="1"/>
          </p:cNvSpPr>
          <p:nvPr>
            <p:ph type="body" sz="quarter" idx="12" hasCustomPrompt="1"/>
          </p:nvPr>
        </p:nvSpPr>
        <p:spPr>
          <a:xfrm>
            <a:off x="152400" y="5871853"/>
            <a:ext cx="3096368" cy="300347"/>
          </a:xfrm>
          <a:prstGeom prst="rect">
            <a:avLst/>
          </a:prstGeom>
        </p:spPr>
        <p:txBody>
          <a:bodyPr>
            <a:noAutofit/>
          </a:bodyPr>
          <a:lstStyle>
            <a:lvl1pPr marL="0" indent="0" algn="r" defTabSz="457200" rtl="0" eaLnBrk="1" latinLnBrk="0" hangingPunct="1">
              <a:lnSpc>
                <a:spcPct val="100000"/>
              </a:lnSpc>
              <a:spcBef>
                <a:spcPts val="0"/>
              </a:spcBef>
              <a:spcAft>
                <a:spcPts val="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File #</a:t>
            </a:r>
          </a:p>
        </p:txBody>
      </p:sp>
    </p:spTree>
    <p:extLst>
      <p:ext uri="{BB962C8B-B14F-4D97-AF65-F5344CB8AC3E}">
        <p14:creationId xmlns:p14="http://schemas.microsoft.com/office/powerpoint/2010/main" val="30804060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Contact Informa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7C21A44-446E-47A9-B8F4-6BC3979A80F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6" y="0"/>
            <a:ext cx="3810000" cy="6858000"/>
          </a:xfrm>
          <a:prstGeom prst="rect">
            <a:avLst/>
          </a:prstGeom>
        </p:spPr>
      </p:pic>
      <p:pic>
        <p:nvPicPr>
          <p:cNvPr id="9" name="Graphic 8">
            <a:extLst>
              <a:ext uri="{FF2B5EF4-FFF2-40B4-BE49-F238E27FC236}">
                <a16:creationId xmlns:a16="http://schemas.microsoft.com/office/drawing/2014/main" id="{54DA32B0-29BC-4939-B265-258E4FE64EDC}"/>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5800" y="2924463"/>
            <a:ext cx="1600200" cy="484596"/>
          </a:xfrm>
          <a:prstGeom prst="rect">
            <a:avLst/>
          </a:prstGeom>
        </p:spPr>
      </p:pic>
      <p:grpSp>
        <p:nvGrpSpPr>
          <p:cNvPr id="22" name="Group 21">
            <a:extLst>
              <a:ext uri="{FF2B5EF4-FFF2-40B4-BE49-F238E27FC236}">
                <a16:creationId xmlns:a16="http://schemas.microsoft.com/office/drawing/2014/main" id="{19C7A309-4796-48D4-A89B-749CBE503F47}"/>
              </a:ext>
              <a:ext uri="{C183D7F6-B498-43B3-948B-1728B52AA6E4}">
                <adec:decorative xmlns:adec="http://schemas.microsoft.com/office/drawing/2017/decorative" val="1"/>
              </a:ext>
            </a:extLst>
          </p:cNvPr>
          <p:cNvGrpSpPr/>
          <p:nvPr userDrawn="1"/>
        </p:nvGrpSpPr>
        <p:grpSpPr>
          <a:xfrm>
            <a:off x="4349519" y="5789721"/>
            <a:ext cx="1168992" cy="401457"/>
            <a:chOff x="4349519" y="5943600"/>
            <a:chExt cx="1168992" cy="401457"/>
          </a:xfrm>
        </p:grpSpPr>
        <p:pic>
          <p:nvPicPr>
            <p:cNvPr id="23" name="Graphic 22">
              <a:extLst>
                <a:ext uri="{FF2B5EF4-FFF2-40B4-BE49-F238E27FC236}">
                  <a16:creationId xmlns:a16="http://schemas.microsoft.com/office/drawing/2014/main" id="{040C0217-CEFA-424C-94E4-D618508D9F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519" y="5943600"/>
              <a:ext cx="401457" cy="401457"/>
            </a:xfrm>
            <a:prstGeom prst="rect">
              <a:avLst/>
            </a:prstGeom>
          </p:spPr>
        </p:pic>
        <p:sp>
          <p:nvSpPr>
            <p:cNvPr id="24" name="TextBox 23">
              <a:extLst>
                <a:ext uri="{FF2B5EF4-FFF2-40B4-BE49-F238E27FC236}">
                  <a16:creationId xmlns:a16="http://schemas.microsoft.com/office/drawing/2014/main" id="{D7436889-3255-4805-88BF-3E445FBFE01F}"/>
                </a:ext>
              </a:extLst>
            </p:cNvPr>
            <p:cNvSpPr txBox="1"/>
            <p:nvPr/>
          </p:nvSpPr>
          <p:spPr>
            <a:xfrm>
              <a:off x="4780809" y="6005828"/>
              <a:ext cx="737702" cy="261610"/>
            </a:xfrm>
            <a:prstGeom prst="rect">
              <a:avLst/>
            </a:prstGeom>
          </p:spPr>
          <p:txBody>
            <a:bodyPr wrap="none" rtlCol="0">
              <a:spAutoFit/>
            </a:bodyPr>
            <a:lstStyle/>
            <a:p>
              <a:pPr algn="l"/>
              <a:r>
                <a:rPr lang="en-US" sz="1100">
                  <a:solidFill>
                    <a:schemeClr val="bg1"/>
                  </a:solidFill>
                </a:rPr>
                <a:t>IDC.com</a:t>
              </a:r>
            </a:p>
          </p:txBody>
        </p:sp>
      </p:grpSp>
      <p:grpSp>
        <p:nvGrpSpPr>
          <p:cNvPr id="13" name="Group 12">
            <a:extLst>
              <a:ext uri="{FF2B5EF4-FFF2-40B4-BE49-F238E27FC236}">
                <a16:creationId xmlns:a16="http://schemas.microsoft.com/office/drawing/2014/main" id="{01F8BD3C-9B7F-473C-B5B5-79AEE7A29208}"/>
              </a:ext>
              <a:ext uri="{C183D7F6-B498-43B3-948B-1728B52AA6E4}">
                <adec:decorative xmlns:adec="http://schemas.microsoft.com/office/drawing/2017/decorative" val="1"/>
              </a:ext>
            </a:extLst>
          </p:cNvPr>
          <p:cNvGrpSpPr/>
          <p:nvPr userDrawn="1"/>
        </p:nvGrpSpPr>
        <p:grpSpPr>
          <a:xfrm>
            <a:off x="5725191" y="5789721"/>
            <a:ext cx="2352009" cy="401457"/>
            <a:chOff x="4349519" y="5386404"/>
            <a:chExt cx="2352009" cy="401457"/>
          </a:xfrm>
        </p:grpSpPr>
        <p:sp>
          <p:nvSpPr>
            <p:cNvPr id="14" name="TextBox 13">
              <a:extLst>
                <a:ext uri="{FF2B5EF4-FFF2-40B4-BE49-F238E27FC236}">
                  <a16:creationId xmlns:a16="http://schemas.microsoft.com/office/drawing/2014/main" id="{BC840AE5-7C7D-45C2-8E9F-63A1F9611AE5}"/>
                </a:ext>
              </a:extLst>
            </p:cNvPr>
            <p:cNvSpPr txBox="1"/>
            <p:nvPr/>
          </p:nvSpPr>
          <p:spPr>
            <a:xfrm>
              <a:off x="4780809" y="5448633"/>
              <a:ext cx="1920719" cy="261610"/>
            </a:xfrm>
            <a:prstGeom prst="rect">
              <a:avLst/>
            </a:prstGeom>
          </p:spPr>
          <p:txBody>
            <a:bodyPr wrap="none" rtlCol="0">
              <a:spAutoFit/>
            </a:bodyPr>
            <a:lstStyle/>
            <a:p>
              <a:pPr algn="l"/>
              <a:r>
                <a:rPr lang="en-US" sz="1100">
                  <a:solidFill>
                    <a:schemeClr val="bg1"/>
                  </a:solidFill>
                </a:rPr>
                <a:t>linkedin.com/company/</a:t>
              </a:r>
              <a:r>
                <a:rPr lang="en-US" sz="1100" err="1">
                  <a:solidFill>
                    <a:schemeClr val="bg1"/>
                  </a:solidFill>
                </a:rPr>
                <a:t>idc</a:t>
              </a:r>
              <a:endParaRPr lang="en-US" sz="1100">
                <a:solidFill>
                  <a:schemeClr val="bg1"/>
                </a:solidFill>
              </a:endParaRPr>
            </a:p>
          </p:txBody>
        </p:sp>
        <p:pic>
          <p:nvPicPr>
            <p:cNvPr id="15" name="Graphic 14">
              <a:extLst>
                <a:ext uri="{FF2B5EF4-FFF2-40B4-BE49-F238E27FC236}">
                  <a16:creationId xmlns:a16="http://schemas.microsoft.com/office/drawing/2014/main" id="{95776042-5B32-496F-AE1A-EB218508C2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9519" y="5386404"/>
              <a:ext cx="401457" cy="401457"/>
            </a:xfrm>
            <a:prstGeom prst="rect">
              <a:avLst/>
            </a:prstGeom>
          </p:spPr>
        </p:pic>
      </p:grpSp>
      <p:grpSp>
        <p:nvGrpSpPr>
          <p:cNvPr id="19" name="Group 18">
            <a:extLst>
              <a:ext uri="{FF2B5EF4-FFF2-40B4-BE49-F238E27FC236}">
                <a16:creationId xmlns:a16="http://schemas.microsoft.com/office/drawing/2014/main" id="{762A992A-A3B2-4C5E-84DC-20FB688B2432}"/>
              </a:ext>
              <a:ext uri="{C183D7F6-B498-43B3-948B-1728B52AA6E4}">
                <adec:decorative xmlns:adec="http://schemas.microsoft.com/office/drawing/2017/decorative" val="1"/>
              </a:ext>
            </a:extLst>
          </p:cNvPr>
          <p:cNvGrpSpPr/>
          <p:nvPr userDrawn="1"/>
        </p:nvGrpSpPr>
        <p:grpSpPr>
          <a:xfrm>
            <a:off x="8342922" y="5789721"/>
            <a:ext cx="1701189" cy="401457"/>
            <a:chOff x="4349519" y="4821485"/>
            <a:chExt cx="1701189" cy="401457"/>
          </a:xfrm>
        </p:grpSpPr>
        <p:sp>
          <p:nvSpPr>
            <p:cNvPr id="20" name="TextBox 19">
              <a:extLst>
                <a:ext uri="{FF2B5EF4-FFF2-40B4-BE49-F238E27FC236}">
                  <a16:creationId xmlns:a16="http://schemas.microsoft.com/office/drawing/2014/main" id="{D7B1ABFE-2C41-4B17-AB2F-3A2E97DC85C4}"/>
                </a:ext>
              </a:extLst>
            </p:cNvPr>
            <p:cNvSpPr txBox="1"/>
            <p:nvPr/>
          </p:nvSpPr>
          <p:spPr>
            <a:xfrm>
              <a:off x="4780809" y="4883714"/>
              <a:ext cx="1269899" cy="261610"/>
            </a:xfrm>
            <a:prstGeom prst="rect">
              <a:avLst/>
            </a:prstGeom>
          </p:spPr>
          <p:txBody>
            <a:bodyPr wrap="square" rtlCol="0">
              <a:spAutoFit/>
            </a:bodyPr>
            <a:lstStyle/>
            <a:p>
              <a:pPr algn="l"/>
              <a:r>
                <a:rPr lang="en-US" sz="1100">
                  <a:solidFill>
                    <a:schemeClr val="bg1"/>
                  </a:solidFill>
                </a:rPr>
                <a:t>twitter.com/</a:t>
              </a:r>
              <a:r>
                <a:rPr lang="en-US" sz="1100" err="1">
                  <a:solidFill>
                    <a:schemeClr val="bg1"/>
                  </a:solidFill>
                </a:rPr>
                <a:t>idc</a:t>
              </a:r>
              <a:endParaRPr lang="en-US" sz="1100">
                <a:solidFill>
                  <a:schemeClr val="bg1"/>
                </a:solidFill>
              </a:endParaRPr>
            </a:p>
          </p:txBody>
        </p:sp>
        <p:pic>
          <p:nvPicPr>
            <p:cNvPr id="21" name="Graphic 20">
              <a:extLst>
                <a:ext uri="{FF2B5EF4-FFF2-40B4-BE49-F238E27FC236}">
                  <a16:creationId xmlns:a16="http://schemas.microsoft.com/office/drawing/2014/main" id="{97DE8D06-FB35-4598-B0CA-480A46CBAA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9519" y="4821485"/>
              <a:ext cx="401457" cy="401457"/>
            </a:xfrm>
            <a:prstGeom prst="rect">
              <a:avLst/>
            </a:prstGeom>
          </p:spPr>
        </p:pic>
      </p:grpSp>
      <p:grpSp>
        <p:nvGrpSpPr>
          <p:cNvPr id="16" name="Group 15">
            <a:extLst>
              <a:ext uri="{FF2B5EF4-FFF2-40B4-BE49-F238E27FC236}">
                <a16:creationId xmlns:a16="http://schemas.microsoft.com/office/drawing/2014/main" id="{6CF09A17-D50B-4943-9D36-50F09706BB60}"/>
              </a:ext>
              <a:ext uri="{C183D7F6-B498-43B3-948B-1728B52AA6E4}">
                <adec:decorative xmlns:adec="http://schemas.microsoft.com/office/drawing/2017/decorative" val="1"/>
              </a:ext>
            </a:extLst>
          </p:cNvPr>
          <p:cNvGrpSpPr/>
          <p:nvPr userDrawn="1"/>
        </p:nvGrpSpPr>
        <p:grpSpPr>
          <a:xfrm>
            <a:off x="10211641" y="5789721"/>
            <a:ext cx="1513638" cy="401457"/>
            <a:chOff x="4349519" y="4264289"/>
            <a:chExt cx="1513638" cy="401457"/>
          </a:xfrm>
        </p:grpSpPr>
        <p:sp>
          <p:nvSpPr>
            <p:cNvPr id="17" name="TextBox 16">
              <a:extLst>
                <a:ext uri="{FF2B5EF4-FFF2-40B4-BE49-F238E27FC236}">
                  <a16:creationId xmlns:a16="http://schemas.microsoft.com/office/drawing/2014/main" id="{33624CE1-C1E8-4EA0-9707-4F46F2E2FCF9}"/>
                </a:ext>
              </a:extLst>
            </p:cNvPr>
            <p:cNvSpPr txBox="1"/>
            <p:nvPr/>
          </p:nvSpPr>
          <p:spPr>
            <a:xfrm>
              <a:off x="4780809" y="4326518"/>
              <a:ext cx="1082348" cy="261610"/>
            </a:xfrm>
            <a:prstGeom prst="rect">
              <a:avLst/>
            </a:prstGeom>
          </p:spPr>
          <p:txBody>
            <a:bodyPr wrap="none" rtlCol="0">
              <a:spAutoFit/>
            </a:bodyPr>
            <a:lstStyle/>
            <a:p>
              <a:pPr algn="l"/>
              <a:r>
                <a:rPr lang="en-US" sz="1100">
                  <a:solidFill>
                    <a:schemeClr val="bg1"/>
                  </a:solidFill>
                </a:rPr>
                <a:t>blogs.idc.com</a:t>
              </a:r>
            </a:p>
          </p:txBody>
        </p:sp>
        <p:pic>
          <p:nvPicPr>
            <p:cNvPr id="18" name="Graphic 17">
              <a:extLst>
                <a:ext uri="{FF2B5EF4-FFF2-40B4-BE49-F238E27FC236}">
                  <a16:creationId xmlns:a16="http://schemas.microsoft.com/office/drawing/2014/main" id="{F8D807B1-1A6A-423D-8CE2-B5EF89B5E5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9519" y="4264289"/>
              <a:ext cx="401457" cy="401457"/>
            </a:xfrm>
            <a:prstGeom prst="rect">
              <a:avLst/>
            </a:prstGeom>
          </p:spPr>
        </p:pic>
      </p:grpSp>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28" name="Text Placeholder 4">
            <a:extLst>
              <a:ext uri="{FF2B5EF4-FFF2-40B4-BE49-F238E27FC236}">
                <a16:creationId xmlns:a16="http://schemas.microsoft.com/office/drawing/2014/main" id="{496AC9CF-0184-4FA0-8EAE-FD20F3C980A2}"/>
              </a:ext>
            </a:extLst>
          </p:cNvPr>
          <p:cNvSpPr>
            <a:spLocks noGrp="1"/>
          </p:cNvSpPr>
          <p:nvPr>
            <p:ph type="body" sz="quarter" idx="13" hasCustomPrompt="1"/>
          </p:nvPr>
        </p:nvSpPr>
        <p:spPr>
          <a:xfrm>
            <a:off x="4349519" y="2362200"/>
            <a:ext cx="7502152" cy="362022"/>
          </a:xfrm>
          <a:prstGeom prst="rect">
            <a:avLst/>
          </a:prstGeom>
        </p:spPr>
        <p:txBody>
          <a:bodyPr anchor="ctr"/>
          <a:lstStyle>
            <a:lvl1pPr>
              <a:spcBef>
                <a:spcPts val="0"/>
              </a:spcBef>
              <a:defRPr sz="28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For Additional Information</a:t>
            </a:r>
          </a:p>
        </p:txBody>
      </p:sp>
      <p:sp>
        <p:nvSpPr>
          <p:cNvPr id="27" name="Text Placeholder 4">
            <a:extLst>
              <a:ext uri="{FF2B5EF4-FFF2-40B4-BE49-F238E27FC236}">
                <a16:creationId xmlns:a16="http://schemas.microsoft.com/office/drawing/2014/main" id="{1B56CBA4-C501-4C01-9161-1825AF03B8DC}"/>
              </a:ext>
            </a:extLst>
          </p:cNvPr>
          <p:cNvSpPr>
            <a:spLocks noGrp="1"/>
          </p:cNvSpPr>
          <p:nvPr>
            <p:ph type="body" sz="quarter" idx="14" hasCustomPrompt="1"/>
          </p:nvPr>
        </p:nvSpPr>
        <p:spPr>
          <a:xfrm>
            <a:off x="4349519" y="2895600"/>
            <a:ext cx="7502152" cy="1143000"/>
          </a:xfrm>
          <a:prstGeom prst="rect">
            <a:avLst/>
          </a:prstGeom>
        </p:spPr>
        <p:txBody>
          <a:bodyPr anchor="t"/>
          <a:lstStyle>
            <a:lvl1pPr>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Name</a:t>
            </a:r>
            <a:br>
              <a:rPr lang="en-US"/>
            </a:br>
            <a:r>
              <a:rPr lang="en-US"/>
              <a:t>Email</a:t>
            </a:r>
            <a:br>
              <a:rPr lang="en-US"/>
            </a:br>
            <a:r>
              <a:rPr lang="en-US"/>
              <a:t>Phone</a:t>
            </a:r>
            <a:br>
              <a:rPr lang="en-US"/>
            </a:br>
            <a:r>
              <a:rPr lang="en-US"/>
              <a:t>Twitter</a:t>
            </a:r>
          </a:p>
        </p:txBody>
      </p:sp>
      <p:sp>
        <p:nvSpPr>
          <p:cNvPr id="26" name="Text Placeholder 6">
            <a:extLst>
              <a:ext uri="{FF2B5EF4-FFF2-40B4-BE49-F238E27FC236}">
                <a16:creationId xmlns:a16="http://schemas.microsoft.com/office/drawing/2014/main" id="{C66C8C6E-1402-4F59-8A86-D859F1D04B3D}"/>
              </a:ext>
            </a:extLst>
          </p:cNvPr>
          <p:cNvSpPr>
            <a:spLocks noGrp="1"/>
          </p:cNvSpPr>
          <p:nvPr>
            <p:ph type="body" sz="quarter" idx="12" hasCustomPrompt="1"/>
          </p:nvPr>
        </p:nvSpPr>
        <p:spPr>
          <a:xfrm>
            <a:off x="152400" y="5871853"/>
            <a:ext cx="3096368" cy="300347"/>
          </a:xfrm>
          <a:prstGeom prst="rect">
            <a:avLst/>
          </a:prstGeom>
        </p:spPr>
        <p:txBody>
          <a:bodyPr>
            <a:noAutofit/>
          </a:bodyPr>
          <a:lstStyle>
            <a:lvl1pPr marL="0" indent="0" algn="r" defTabSz="457200" rtl="0" eaLnBrk="1" latinLnBrk="0" hangingPunct="1">
              <a:lnSpc>
                <a:spcPct val="100000"/>
              </a:lnSpc>
              <a:spcBef>
                <a:spcPts val="0"/>
              </a:spcBef>
              <a:spcAft>
                <a:spcPts val="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File #</a:t>
            </a:r>
          </a:p>
        </p:txBody>
      </p:sp>
    </p:spTree>
    <p:extLst>
      <p:ext uri="{BB962C8B-B14F-4D97-AF65-F5344CB8AC3E}">
        <p14:creationId xmlns:p14="http://schemas.microsoft.com/office/powerpoint/2010/main" val="1784057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Additional Informa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7C21A44-446E-47A9-B8F4-6BC3979A80F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6" y="0"/>
            <a:ext cx="3810000" cy="6858000"/>
          </a:xfrm>
          <a:prstGeom prst="rect">
            <a:avLst/>
          </a:prstGeom>
        </p:spPr>
      </p:pic>
      <p:pic>
        <p:nvPicPr>
          <p:cNvPr id="8" name="Graphic 7">
            <a:extLst>
              <a:ext uri="{FF2B5EF4-FFF2-40B4-BE49-F238E27FC236}">
                <a16:creationId xmlns:a16="http://schemas.microsoft.com/office/drawing/2014/main" id="{1B715362-507E-48D2-8FA7-FC4C0DF88454}"/>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5800" y="2924463"/>
            <a:ext cx="1637458" cy="495878"/>
          </a:xfrm>
          <a:prstGeom prst="rect">
            <a:avLst/>
          </a:prstGeom>
        </p:spPr>
      </p:pic>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16" name="Text Placeholder 4">
            <a:extLst>
              <a:ext uri="{FF2B5EF4-FFF2-40B4-BE49-F238E27FC236}">
                <a16:creationId xmlns:a16="http://schemas.microsoft.com/office/drawing/2014/main" id="{E2BBBF47-9194-4417-A97B-EAD3DC8F0A43}"/>
              </a:ext>
            </a:extLst>
          </p:cNvPr>
          <p:cNvSpPr>
            <a:spLocks noGrp="1"/>
          </p:cNvSpPr>
          <p:nvPr>
            <p:ph type="body" sz="quarter" idx="13" hasCustomPrompt="1"/>
          </p:nvPr>
        </p:nvSpPr>
        <p:spPr>
          <a:xfrm>
            <a:off x="4349519" y="2362200"/>
            <a:ext cx="7502152" cy="362022"/>
          </a:xfrm>
          <a:prstGeom prst="rect">
            <a:avLst/>
          </a:prstGeom>
        </p:spPr>
        <p:txBody>
          <a:bodyPr anchor="ctr"/>
          <a:lstStyle>
            <a:lvl1pPr>
              <a:spcBef>
                <a:spcPts val="0"/>
              </a:spcBef>
              <a:defRPr sz="28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For Additional Information</a:t>
            </a:r>
          </a:p>
        </p:txBody>
      </p:sp>
      <p:sp>
        <p:nvSpPr>
          <p:cNvPr id="13" name="Text Placeholder 4">
            <a:extLst>
              <a:ext uri="{FF2B5EF4-FFF2-40B4-BE49-F238E27FC236}">
                <a16:creationId xmlns:a16="http://schemas.microsoft.com/office/drawing/2014/main" id="{020C31C9-908B-4011-AD58-022E51EF2BA2}"/>
              </a:ext>
            </a:extLst>
          </p:cNvPr>
          <p:cNvSpPr>
            <a:spLocks noGrp="1"/>
          </p:cNvSpPr>
          <p:nvPr>
            <p:ph type="body" sz="quarter" idx="14" hasCustomPrompt="1"/>
          </p:nvPr>
        </p:nvSpPr>
        <p:spPr>
          <a:xfrm>
            <a:off x="4349519" y="2895600"/>
            <a:ext cx="7502152" cy="1143000"/>
          </a:xfrm>
          <a:prstGeom prst="rect">
            <a:avLst/>
          </a:prstGeom>
        </p:spPr>
        <p:txBody>
          <a:bodyPr anchor="t"/>
          <a:lstStyle>
            <a:lvl1pPr>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Name</a:t>
            </a:r>
            <a:br>
              <a:rPr lang="en-US"/>
            </a:br>
            <a:r>
              <a:rPr lang="en-US"/>
              <a:t>Email</a:t>
            </a:r>
            <a:br>
              <a:rPr lang="en-US"/>
            </a:br>
            <a:r>
              <a:rPr lang="en-US"/>
              <a:t>Phone</a:t>
            </a:r>
            <a:br>
              <a:rPr lang="en-US"/>
            </a:br>
            <a:r>
              <a:rPr lang="en-US"/>
              <a:t>Twitter</a:t>
            </a:r>
          </a:p>
        </p:txBody>
      </p:sp>
      <p:sp>
        <p:nvSpPr>
          <p:cNvPr id="11" name="Text Placeholder 6">
            <a:extLst>
              <a:ext uri="{FF2B5EF4-FFF2-40B4-BE49-F238E27FC236}">
                <a16:creationId xmlns:a16="http://schemas.microsoft.com/office/drawing/2014/main" id="{72DFBFCC-471E-4BF5-B7B0-2855ED3800F7}"/>
              </a:ext>
            </a:extLst>
          </p:cNvPr>
          <p:cNvSpPr>
            <a:spLocks noGrp="1"/>
          </p:cNvSpPr>
          <p:nvPr>
            <p:ph type="body" sz="quarter" idx="12" hasCustomPrompt="1"/>
          </p:nvPr>
        </p:nvSpPr>
        <p:spPr>
          <a:xfrm>
            <a:off x="152400" y="5871853"/>
            <a:ext cx="3096368" cy="300347"/>
          </a:xfrm>
          <a:prstGeom prst="rect">
            <a:avLst/>
          </a:prstGeom>
        </p:spPr>
        <p:txBody>
          <a:bodyPr>
            <a:noAutofit/>
          </a:bodyPr>
          <a:lstStyle>
            <a:lvl1pPr marL="0" indent="0" algn="r" defTabSz="457200" rtl="0" eaLnBrk="1" latinLnBrk="0" hangingPunct="1">
              <a:lnSpc>
                <a:spcPct val="100000"/>
              </a:lnSpc>
              <a:spcBef>
                <a:spcPts val="0"/>
              </a:spcBef>
              <a:spcAft>
                <a:spcPts val="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5pPr>
            <a:lvl6pPr marL="131400" indent="0">
              <a:buNone/>
              <a:defRPr>
                <a:solidFill>
                  <a:schemeClr val="tx1"/>
                </a:solidFill>
              </a:defRPr>
            </a:lvl6pPr>
            <a:lvl7pPr marL="2743200" indent="0">
              <a:buNone/>
              <a:defRPr>
                <a:solidFill>
                  <a:schemeClr val="tx1"/>
                </a:solidFill>
              </a:defRPr>
            </a:lvl7pPr>
            <a:lvl8pPr marL="3200400" indent="0">
              <a:buNone/>
              <a:defRPr>
                <a:solidFill>
                  <a:schemeClr val="tx1"/>
                </a:solidFill>
              </a:defRPr>
            </a:lvl8pPr>
            <a:lvl9pPr marL="106775" indent="0">
              <a:buNone/>
              <a:defRPr>
                <a:solidFill>
                  <a:schemeClr val="tx1"/>
                </a:solidFill>
              </a:defRPr>
            </a:lvl9pPr>
          </a:lstStyle>
          <a:p>
            <a:pPr lvl="0"/>
            <a:r>
              <a:rPr lang="en-US"/>
              <a:t>File #</a:t>
            </a:r>
          </a:p>
        </p:txBody>
      </p:sp>
    </p:spTree>
    <p:extLst>
      <p:ext uri="{BB962C8B-B14F-4D97-AF65-F5344CB8AC3E}">
        <p14:creationId xmlns:p14="http://schemas.microsoft.com/office/powerpoint/2010/main" val="38197408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Additional Informati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17C21A44-446E-47A9-B8F4-6BC3979A80F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06" y="0"/>
            <a:ext cx="3810000" cy="6858000"/>
          </a:xfrm>
          <a:prstGeom prst="rect">
            <a:avLst/>
          </a:prstGeom>
        </p:spPr>
      </p:pic>
      <p:pic>
        <p:nvPicPr>
          <p:cNvPr id="8" name="Graphic 7">
            <a:extLst>
              <a:ext uri="{FF2B5EF4-FFF2-40B4-BE49-F238E27FC236}">
                <a16:creationId xmlns:a16="http://schemas.microsoft.com/office/drawing/2014/main" id="{1B715362-507E-48D2-8FA7-FC4C0DF88454}"/>
              </a:ext>
              <a:ext uri="{C183D7F6-B498-43B3-948B-1728B52AA6E4}">
                <adec:decorative xmlns:adec="http://schemas.microsoft.com/office/drawing/2017/decorative" val="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85800" y="2924463"/>
            <a:ext cx="1637458" cy="495878"/>
          </a:xfrm>
          <a:prstGeom prst="rect">
            <a:avLst/>
          </a:prstGeom>
        </p:spPr>
      </p:pic>
      <p:grpSp>
        <p:nvGrpSpPr>
          <p:cNvPr id="22" name="Group 21">
            <a:extLst>
              <a:ext uri="{FF2B5EF4-FFF2-40B4-BE49-F238E27FC236}">
                <a16:creationId xmlns:a16="http://schemas.microsoft.com/office/drawing/2014/main" id="{F92563F7-E84E-4070-A0F3-490CD41421C8}"/>
              </a:ext>
              <a:ext uri="{C183D7F6-B498-43B3-948B-1728B52AA6E4}">
                <adec:decorative xmlns:adec="http://schemas.microsoft.com/office/drawing/2017/decorative" val="1"/>
              </a:ext>
            </a:extLst>
          </p:cNvPr>
          <p:cNvGrpSpPr/>
          <p:nvPr userDrawn="1"/>
        </p:nvGrpSpPr>
        <p:grpSpPr>
          <a:xfrm>
            <a:off x="4349519" y="5789721"/>
            <a:ext cx="1168992" cy="401457"/>
            <a:chOff x="4349519" y="5943600"/>
            <a:chExt cx="1168992" cy="401457"/>
          </a:xfrm>
        </p:grpSpPr>
        <p:pic>
          <p:nvPicPr>
            <p:cNvPr id="23" name="Graphic 22">
              <a:extLst>
                <a:ext uri="{FF2B5EF4-FFF2-40B4-BE49-F238E27FC236}">
                  <a16:creationId xmlns:a16="http://schemas.microsoft.com/office/drawing/2014/main" id="{1F7B44AA-9EF4-4F30-B079-BC5A08550F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519" y="5943600"/>
              <a:ext cx="401457" cy="401457"/>
            </a:xfrm>
            <a:prstGeom prst="rect">
              <a:avLst/>
            </a:prstGeom>
          </p:spPr>
        </p:pic>
        <p:sp>
          <p:nvSpPr>
            <p:cNvPr id="24" name="TextBox 23">
              <a:extLst>
                <a:ext uri="{FF2B5EF4-FFF2-40B4-BE49-F238E27FC236}">
                  <a16:creationId xmlns:a16="http://schemas.microsoft.com/office/drawing/2014/main" id="{C0E00CC5-77F0-4C15-8CA9-B2A4B7D9A587}"/>
                </a:ext>
              </a:extLst>
            </p:cNvPr>
            <p:cNvSpPr txBox="1"/>
            <p:nvPr/>
          </p:nvSpPr>
          <p:spPr>
            <a:xfrm>
              <a:off x="4780809" y="6005828"/>
              <a:ext cx="737702" cy="261610"/>
            </a:xfrm>
            <a:prstGeom prst="rect">
              <a:avLst/>
            </a:prstGeom>
          </p:spPr>
          <p:txBody>
            <a:bodyPr wrap="none" rtlCol="0">
              <a:spAutoFit/>
            </a:bodyPr>
            <a:lstStyle/>
            <a:p>
              <a:pPr algn="l"/>
              <a:r>
                <a:rPr lang="en-US" sz="1100">
                  <a:solidFill>
                    <a:schemeClr val="bg1"/>
                  </a:solidFill>
                </a:rPr>
                <a:t>IDC.com</a:t>
              </a:r>
            </a:p>
          </p:txBody>
        </p:sp>
      </p:grpSp>
      <p:grpSp>
        <p:nvGrpSpPr>
          <p:cNvPr id="9" name="Group 8">
            <a:extLst>
              <a:ext uri="{FF2B5EF4-FFF2-40B4-BE49-F238E27FC236}">
                <a16:creationId xmlns:a16="http://schemas.microsoft.com/office/drawing/2014/main" id="{FEECA360-8096-4F65-AED9-3C96B0CD08FE}"/>
              </a:ext>
              <a:ext uri="{C183D7F6-B498-43B3-948B-1728B52AA6E4}">
                <adec:decorative xmlns:adec="http://schemas.microsoft.com/office/drawing/2017/decorative" val="1"/>
              </a:ext>
            </a:extLst>
          </p:cNvPr>
          <p:cNvGrpSpPr/>
          <p:nvPr userDrawn="1"/>
        </p:nvGrpSpPr>
        <p:grpSpPr>
          <a:xfrm>
            <a:off x="5725191" y="5789721"/>
            <a:ext cx="2352009" cy="401457"/>
            <a:chOff x="4349519" y="5386404"/>
            <a:chExt cx="2352009" cy="401457"/>
          </a:xfrm>
        </p:grpSpPr>
        <p:sp>
          <p:nvSpPr>
            <p:cNvPr id="11" name="TextBox 10">
              <a:extLst>
                <a:ext uri="{FF2B5EF4-FFF2-40B4-BE49-F238E27FC236}">
                  <a16:creationId xmlns:a16="http://schemas.microsoft.com/office/drawing/2014/main" id="{73B30ED2-E55C-4DF2-8378-E7460AC1EC96}"/>
                </a:ext>
              </a:extLst>
            </p:cNvPr>
            <p:cNvSpPr txBox="1"/>
            <p:nvPr/>
          </p:nvSpPr>
          <p:spPr>
            <a:xfrm>
              <a:off x="4780809" y="5448633"/>
              <a:ext cx="1920719" cy="261610"/>
            </a:xfrm>
            <a:prstGeom prst="rect">
              <a:avLst/>
            </a:prstGeom>
          </p:spPr>
          <p:txBody>
            <a:bodyPr wrap="none" rtlCol="0">
              <a:spAutoFit/>
            </a:bodyPr>
            <a:lstStyle/>
            <a:p>
              <a:pPr algn="l"/>
              <a:r>
                <a:rPr lang="en-US" sz="1100">
                  <a:solidFill>
                    <a:schemeClr val="bg1"/>
                  </a:solidFill>
                </a:rPr>
                <a:t>linkedin.com/company/</a:t>
              </a:r>
              <a:r>
                <a:rPr lang="en-US" sz="1100" err="1">
                  <a:solidFill>
                    <a:schemeClr val="bg1"/>
                  </a:solidFill>
                </a:rPr>
                <a:t>idc</a:t>
              </a:r>
              <a:endParaRPr lang="en-US" sz="1100">
                <a:solidFill>
                  <a:schemeClr val="bg1"/>
                </a:solidFill>
              </a:endParaRPr>
            </a:p>
          </p:txBody>
        </p:sp>
        <p:pic>
          <p:nvPicPr>
            <p:cNvPr id="13" name="Graphic 12">
              <a:extLst>
                <a:ext uri="{FF2B5EF4-FFF2-40B4-BE49-F238E27FC236}">
                  <a16:creationId xmlns:a16="http://schemas.microsoft.com/office/drawing/2014/main" id="{B32B236C-5571-40D6-8085-B5B91E38F8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9519" y="5386404"/>
              <a:ext cx="401457" cy="401457"/>
            </a:xfrm>
            <a:prstGeom prst="rect">
              <a:avLst/>
            </a:prstGeom>
          </p:spPr>
        </p:pic>
      </p:grpSp>
      <p:grpSp>
        <p:nvGrpSpPr>
          <p:cNvPr id="19" name="Group 18">
            <a:extLst>
              <a:ext uri="{FF2B5EF4-FFF2-40B4-BE49-F238E27FC236}">
                <a16:creationId xmlns:a16="http://schemas.microsoft.com/office/drawing/2014/main" id="{09A27172-741B-498E-B013-2B54DC5DFCDE}"/>
              </a:ext>
              <a:ext uri="{C183D7F6-B498-43B3-948B-1728B52AA6E4}">
                <adec:decorative xmlns:adec="http://schemas.microsoft.com/office/drawing/2017/decorative" val="1"/>
              </a:ext>
            </a:extLst>
          </p:cNvPr>
          <p:cNvGrpSpPr/>
          <p:nvPr userDrawn="1"/>
        </p:nvGrpSpPr>
        <p:grpSpPr>
          <a:xfrm>
            <a:off x="8342922" y="5789721"/>
            <a:ext cx="1701189" cy="401457"/>
            <a:chOff x="4349519" y="4821485"/>
            <a:chExt cx="1701189" cy="401457"/>
          </a:xfrm>
        </p:grpSpPr>
        <p:sp>
          <p:nvSpPr>
            <p:cNvPr id="20" name="TextBox 19">
              <a:extLst>
                <a:ext uri="{FF2B5EF4-FFF2-40B4-BE49-F238E27FC236}">
                  <a16:creationId xmlns:a16="http://schemas.microsoft.com/office/drawing/2014/main" id="{922A8596-3025-439B-8D6A-DBA308A1DB8A}"/>
                </a:ext>
              </a:extLst>
            </p:cNvPr>
            <p:cNvSpPr txBox="1"/>
            <p:nvPr/>
          </p:nvSpPr>
          <p:spPr>
            <a:xfrm>
              <a:off x="4780809" y="4883714"/>
              <a:ext cx="1269899" cy="261610"/>
            </a:xfrm>
            <a:prstGeom prst="rect">
              <a:avLst/>
            </a:prstGeom>
          </p:spPr>
          <p:txBody>
            <a:bodyPr wrap="square" rtlCol="0">
              <a:spAutoFit/>
            </a:bodyPr>
            <a:lstStyle/>
            <a:p>
              <a:pPr algn="l"/>
              <a:r>
                <a:rPr lang="en-US" sz="1100">
                  <a:solidFill>
                    <a:schemeClr val="bg1"/>
                  </a:solidFill>
                </a:rPr>
                <a:t>twitter.com/</a:t>
              </a:r>
              <a:r>
                <a:rPr lang="en-US" sz="1100" err="1">
                  <a:solidFill>
                    <a:schemeClr val="bg1"/>
                  </a:solidFill>
                </a:rPr>
                <a:t>idc</a:t>
              </a:r>
              <a:endParaRPr lang="en-US" sz="1100">
                <a:solidFill>
                  <a:schemeClr val="bg1"/>
                </a:solidFill>
              </a:endParaRPr>
            </a:p>
          </p:txBody>
        </p:sp>
        <p:pic>
          <p:nvPicPr>
            <p:cNvPr id="21" name="Graphic 20">
              <a:extLst>
                <a:ext uri="{FF2B5EF4-FFF2-40B4-BE49-F238E27FC236}">
                  <a16:creationId xmlns:a16="http://schemas.microsoft.com/office/drawing/2014/main" id="{91A03B81-6EB0-488A-98E7-423074A11F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49519" y="4821485"/>
              <a:ext cx="401457" cy="401457"/>
            </a:xfrm>
            <a:prstGeom prst="rect">
              <a:avLst/>
            </a:prstGeom>
          </p:spPr>
        </p:pic>
      </p:grpSp>
      <p:grpSp>
        <p:nvGrpSpPr>
          <p:cNvPr id="16" name="Group 15">
            <a:extLst>
              <a:ext uri="{FF2B5EF4-FFF2-40B4-BE49-F238E27FC236}">
                <a16:creationId xmlns:a16="http://schemas.microsoft.com/office/drawing/2014/main" id="{E6578E7E-5CFF-4CAB-B09A-A146E11C8F57}"/>
              </a:ext>
              <a:ext uri="{C183D7F6-B498-43B3-948B-1728B52AA6E4}">
                <adec:decorative xmlns:adec="http://schemas.microsoft.com/office/drawing/2017/decorative" val="1"/>
              </a:ext>
            </a:extLst>
          </p:cNvPr>
          <p:cNvGrpSpPr/>
          <p:nvPr userDrawn="1"/>
        </p:nvGrpSpPr>
        <p:grpSpPr>
          <a:xfrm>
            <a:off x="10211641" y="5789721"/>
            <a:ext cx="1513638" cy="401457"/>
            <a:chOff x="4349519" y="4264289"/>
            <a:chExt cx="1513638" cy="401457"/>
          </a:xfrm>
        </p:grpSpPr>
        <p:sp>
          <p:nvSpPr>
            <p:cNvPr id="17" name="TextBox 16">
              <a:extLst>
                <a:ext uri="{FF2B5EF4-FFF2-40B4-BE49-F238E27FC236}">
                  <a16:creationId xmlns:a16="http://schemas.microsoft.com/office/drawing/2014/main" id="{AA2DDA7E-C58B-4366-82AE-70BC712B3193}"/>
                </a:ext>
              </a:extLst>
            </p:cNvPr>
            <p:cNvSpPr txBox="1"/>
            <p:nvPr/>
          </p:nvSpPr>
          <p:spPr>
            <a:xfrm>
              <a:off x="4780809" y="4326518"/>
              <a:ext cx="1082348" cy="261610"/>
            </a:xfrm>
            <a:prstGeom prst="rect">
              <a:avLst/>
            </a:prstGeom>
          </p:spPr>
          <p:txBody>
            <a:bodyPr wrap="none" rtlCol="0">
              <a:spAutoFit/>
            </a:bodyPr>
            <a:lstStyle/>
            <a:p>
              <a:pPr algn="l"/>
              <a:r>
                <a:rPr lang="en-US" sz="1100">
                  <a:solidFill>
                    <a:schemeClr val="bg1"/>
                  </a:solidFill>
                </a:rPr>
                <a:t>blogs.idc.com</a:t>
              </a:r>
            </a:p>
          </p:txBody>
        </p:sp>
        <p:pic>
          <p:nvPicPr>
            <p:cNvPr id="18" name="Graphic 17">
              <a:extLst>
                <a:ext uri="{FF2B5EF4-FFF2-40B4-BE49-F238E27FC236}">
                  <a16:creationId xmlns:a16="http://schemas.microsoft.com/office/drawing/2014/main" id="{C08F00CA-FA48-4172-96DC-6994CACCDC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9519" y="4264289"/>
              <a:ext cx="401457" cy="401457"/>
            </a:xfrm>
            <a:prstGeom prst="rect">
              <a:avLst/>
            </a:prstGeom>
          </p:spPr>
        </p:pic>
      </p:grpSp>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14" name="Text Placeholder 4">
            <a:extLst>
              <a:ext uri="{FF2B5EF4-FFF2-40B4-BE49-F238E27FC236}">
                <a16:creationId xmlns:a16="http://schemas.microsoft.com/office/drawing/2014/main" id="{7203CF4E-BB77-4102-96CD-78F8C4DBCEFB}"/>
              </a:ext>
            </a:extLst>
          </p:cNvPr>
          <p:cNvSpPr>
            <a:spLocks noGrp="1"/>
          </p:cNvSpPr>
          <p:nvPr>
            <p:ph type="body" sz="quarter" idx="13" hasCustomPrompt="1"/>
          </p:nvPr>
        </p:nvSpPr>
        <p:spPr>
          <a:xfrm>
            <a:off x="4349519" y="2362200"/>
            <a:ext cx="7502152" cy="362022"/>
          </a:xfrm>
          <a:prstGeom prst="rect">
            <a:avLst/>
          </a:prstGeom>
        </p:spPr>
        <p:txBody>
          <a:bodyPr anchor="ctr"/>
          <a:lstStyle>
            <a:lvl1pPr>
              <a:spcBef>
                <a:spcPts val="0"/>
              </a:spcBef>
              <a:defRPr sz="28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For Additional Information</a:t>
            </a:r>
          </a:p>
        </p:txBody>
      </p:sp>
      <p:sp>
        <p:nvSpPr>
          <p:cNvPr id="15" name="Text Placeholder 4">
            <a:extLst>
              <a:ext uri="{FF2B5EF4-FFF2-40B4-BE49-F238E27FC236}">
                <a16:creationId xmlns:a16="http://schemas.microsoft.com/office/drawing/2014/main" id="{5A7F4C24-88A8-4CD8-B214-5EEF21B3E655}"/>
              </a:ext>
            </a:extLst>
          </p:cNvPr>
          <p:cNvSpPr>
            <a:spLocks noGrp="1"/>
          </p:cNvSpPr>
          <p:nvPr>
            <p:ph type="body" sz="quarter" idx="14" hasCustomPrompt="1"/>
          </p:nvPr>
        </p:nvSpPr>
        <p:spPr>
          <a:xfrm>
            <a:off x="4349519" y="2895600"/>
            <a:ext cx="7502152" cy="1143000"/>
          </a:xfrm>
          <a:prstGeom prst="rect">
            <a:avLst/>
          </a:prstGeom>
        </p:spPr>
        <p:txBody>
          <a:bodyPr anchor="t"/>
          <a:lstStyle>
            <a:lvl1pPr>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a:solidFill>
                  <a:schemeClr val="bg1"/>
                </a:solidFill>
              </a:defRPr>
            </a:lvl2pPr>
            <a:lvl3pPr marL="376650" indent="0">
              <a:buNone/>
              <a:defRPr>
                <a:solidFill>
                  <a:schemeClr val="bg1"/>
                </a:solidFill>
              </a:defRPr>
            </a:lvl3pPr>
            <a:lvl4pPr marL="646525" indent="0">
              <a:buNone/>
              <a:defRPr>
                <a:solidFill>
                  <a:schemeClr val="bg1"/>
                </a:solidFill>
              </a:defRPr>
            </a:lvl4pPr>
            <a:lvl5pPr marL="935450" indent="0">
              <a:buNone/>
              <a:defRPr>
                <a:solidFill>
                  <a:schemeClr val="bg1"/>
                </a:solidFill>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lvl="0"/>
            <a:r>
              <a:rPr lang="en-US"/>
              <a:t>Name</a:t>
            </a:r>
            <a:br>
              <a:rPr lang="en-US"/>
            </a:br>
            <a:r>
              <a:rPr lang="en-US"/>
              <a:t>Email</a:t>
            </a:r>
            <a:br>
              <a:rPr lang="en-US"/>
            </a:br>
            <a:r>
              <a:rPr lang="en-US"/>
              <a:t>Phone</a:t>
            </a:r>
            <a:br>
              <a:rPr lang="en-US"/>
            </a:br>
            <a:r>
              <a:rPr lang="en-US"/>
              <a:t>Twitter</a:t>
            </a:r>
          </a:p>
        </p:txBody>
      </p:sp>
      <p:sp>
        <p:nvSpPr>
          <p:cNvPr id="26" name="Text Placeholder 6">
            <a:extLst>
              <a:ext uri="{FF2B5EF4-FFF2-40B4-BE49-F238E27FC236}">
                <a16:creationId xmlns:a16="http://schemas.microsoft.com/office/drawing/2014/main" id="{05F0CA01-1F2E-4848-B10F-6DFE466A6912}"/>
              </a:ext>
            </a:extLst>
          </p:cNvPr>
          <p:cNvSpPr>
            <a:spLocks noGrp="1"/>
          </p:cNvSpPr>
          <p:nvPr>
            <p:ph type="body" sz="quarter" idx="12" hasCustomPrompt="1"/>
          </p:nvPr>
        </p:nvSpPr>
        <p:spPr>
          <a:xfrm>
            <a:off x="152400" y="5871853"/>
            <a:ext cx="3096368" cy="300347"/>
          </a:xfrm>
          <a:prstGeom prst="rect">
            <a:avLst/>
          </a:prstGeom>
        </p:spPr>
        <p:txBody>
          <a:bodyPr>
            <a:noAutofit/>
          </a:bodyPr>
          <a:lstStyle>
            <a:lvl1pPr marL="0" indent="0" algn="r" defTabSz="457200" rtl="0" eaLnBrk="1" latinLnBrk="0" hangingPunct="1">
              <a:lnSpc>
                <a:spcPct val="100000"/>
              </a:lnSpc>
              <a:spcBef>
                <a:spcPts val="0"/>
              </a:spcBef>
              <a:spcAft>
                <a:spcPts val="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800" i="0" kern="1200" dirty="0" smtClean="0">
                <a:solidFill>
                  <a:schemeClr val="tx1"/>
                </a:solidFill>
                <a:latin typeface="Open Sans" panose="020B0606030504020204" pitchFamily="34" charset="0"/>
                <a:ea typeface="+mn-ea"/>
                <a:cs typeface="+mn-cs"/>
              </a:defRPr>
            </a:lvl5pPr>
            <a:lvl6pPr marL="131400" indent="0">
              <a:buNone/>
              <a:defRPr>
                <a:solidFill>
                  <a:schemeClr val="tx1"/>
                </a:solidFill>
              </a:defRPr>
            </a:lvl6pPr>
            <a:lvl7pPr marL="2743200" indent="0">
              <a:buNone/>
              <a:defRPr>
                <a:solidFill>
                  <a:schemeClr val="tx1"/>
                </a:solidFill>
              </a:defRPr>
            </a:lvl7pPr>
            <a:lvl8pPr marL="3200400" indent="0">
              <a:buNone/>
              <a:defRPr>
                <a:solidFill>
                  <a:schemeClr val="tx1"/>
                </a:solidFill>
              </a:defRPr>
            </a:lvl8pPr>
            <a:lvl9pPr marL="106775" indent="0">
              <a:buNone/>
              <a:defRPr>
                <a:solidFill>
                  <a:schemeClr val="tx1"/>
                </a:solidFill>
              </a:defRPr>
            </a:lvl9pPr>
          </a:lstStyle>
          <a:p>
            <a:pPr lvl="0"/>
            <a:r>
              <a:rPr lang="en-US"/>
              <a:t>File #</a:t>
            </a:r>
          </a:p>
        </p:txBody>
      </p:sp>
    </p:spTree>
    <p:extLst>
      <p:ext uri="{BB962C8B-B14F-4D97-AF65-F5344CB8AC3E}">
        <p14:creationId xmlns:p14="http://schemas.microsoft.com/office/powerpoint/2010/main" val="10157943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EC Contact Informa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79AFF-1FF9-4265-8A6A-8151944435E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4" name="Graphic 13">
            <a:extLst>
              <a:ext uri="{FF2B5EF4-FFF2-40B4-BE49-F238E27FC236}">
                <a16:creationId xmlns:a16="http://schemas.microsoft.com/office/drawing/2014/main" id="{CFC113A7-EC21-4902-BAD2-686F5AE8129E}"/>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2460810"/>
            <a:ext cx="12192001" cy="1936377"/>
          </a:xfrm>
          <a:prstGeom prst="rect">
            <a:avLst/>
          </a:prstGeom>
        </p:spPr>
      </p:pic>
      <p:pic>
        <p:nvPicPr>
          <p:cNvPr id="10" name="Graphic 9">
            <a:extLst>
              <a:ext uri="{FF2B5EF4-FFF2-40B4-BE49-F238E27FC236}">
                <a16:creationId xmlns:a16="http://schemas.microsoft.com/office/drawing/2014/main" id="{1BF0B0A0-9AD4-41AD-8E52-4EAFD6B54585}"/>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07369" y="6460935"/>
            <a:ext cx="902777" cy="273392"/>
          </a:xfrm>
          <a:prstGeom prst="rect">
            <a:avLst/>
          </a:prstGeom>
        </p:spPr>
      </p:pic>
      <p:pic>
        <p:nvPicPr>
          <p:cNvPr id="15" name="Graphic 14">
            <a:extLst>
              <a:ext uri="{FF2B5EF4-FFF2-40B4-BE49-F238E27FC236}">
                <a16:creationId xmlns:a16="http://schemas.microsoft.com/office/drawing/2014/main" id="{8D7BF3BD-65E7-4D36-AD31-204E392D08ED}"/>
              </a:ext>
              <a:ext uri="{C183D7F6-B498-43B3-948B-1728B52AA6E4}">
                <adec:decorative xmlns:adec="http://schemas.microsoft.com/office/drawing/2017/decorative" val="1"/>
              </a:ext>
            </a:extLst>
          </p:cNvPr>
          <p:cNvPicPr>
            <a:picLocks noChangeAspect="1"/>
          </p:cNvPicPr>
          <p:nvPr userDrawn="1">
            <p:custDataLst>
              <p:tags r:id="rId1"/>
            </p:custDataLst>
          </p:nvPr>
        </p:nvPicPr>
        <p:blipFill>
          <a:blip r:embed="rId8">
            <a:extLst>
              <a:ext uri="{96DAC541-7B7A-43D3-8B79-37D633B846F1}">
                <asvg:svgBlip xmlns:asvg="http://schemas.microsoft.com/office/drawing/2016/SVG/main" r:embed="rId9"/>
              </a:ext>
            </a:extLst>
          </a:blip>
          <a:stretch>
            <a:fillRect/>
          </a:stretch>
        </p:blipFill>
        <p:spPr>
          <a:xfrm>
            <a:off x="3698906" y="1916832"/>
            <a:ext cx="3128949" cy="376820"/>
          </a:xfrm>
          <a:prstGeom prst="rect">
            <a:avLst/>
          </a:prstGeom>
        </p:spPr>
      </p:pic>
      <p:sp>
        <p:nvSpPr>
          <p:cNvPr id="11" name="TextBox 10">
            <a:extLst>
              <a:ext uri="{FF2B5EF4-FFF2-40B4-BE49-F238E27FC236}">
                <a16:creationId xmlns:a16="http://schemas.microsoft.com/office/drawing/2014/main" id="{249F699D-CCA3-4895-968F-D9313F80BE0F}"/>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solidFill>
              </a:rPr>
              <a:pPr marL="0" indent="0">
                <a:spcAft>
                  <a:spcPts val="0"/>
                </a:spcAft>
                <a:buClr>
                  <a:schemeClr val="tx2"/>
                </a:buClr>
                <a:buFont typeface="Wingdings" pitchFamily="2" charset="2"/>
                <a:buNone/>
              </a:pPr>
              <a:t>‹#›</a:t>
            </a:fld>
            <a:endParaRPr lang="en-US" sz="1000">
              <a:solidFill>
                <a:schemeClr val="bg1"/>
              </a:solidFill>
            </a:endParaRPr>
          </a:p>
        </p:txBody>
      </p:sp>
      <p:sp>
        <p:nvSpPr>
          <p:cNvPr id="13" name="TextBox 12">
            <a:extLst>
              <a:ext uri="{FF2B5EF4-FFF2-40B4-BE49-F238E27FC236}">
                <a16:creationId xmlns:a16="http://schemas.microsoft.com/office/drawing/2014/main" id="{68339868-3654-4226-AC8C-29ED8D2AB956}"/>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solidFill>
              </a:rPr>
              <a:t>© IDC |</a:t>
            </a:r>
          </a:p>
        </p:txBody>
      </p:sp>
      <p:sp>
        <p:nvSpPr>
          <p:cNvPr id="12" name="Picture Placeholder 6">
            <a:extLst>
              <a:ext uri="{FF2B5EF4-FFF2-40B4-BE49-F238E27FC236}">
                <a16:creationId xmlns:a16="http://schemas.microsoft.com/office/drawing/2014/main" id="{44851166-B80A-490A-8F0A-EBB37BE56C33}"/>
              </a:ext>
              <a:ext uri="{C183D7F6-B498-43B3-948B-1728B52AA6E4}">
                <adec:decorative xmlns:adec="http://schemas.microsoft.com/office/drawing/2017/decorative" val="1"/>
              </a:ext>
            </a:extLst>
          </p:cNvPr>
          <p:cNvSpPr>
            <a:spLocks noGrp="1"/>
          </p:cNvSpPr>
          <p:nvPr>
            <p:ph type="pic" sz="quarter" idx="13" hasCustomPrompt="1"/>
          </p:nvPr>
        </p:nvSpPr>
        <p:spPr>
          <a:xfrm>
            <a:off x="834312" y="1628801"/>
            <a:ext cx="2446176" cy="3149376"/>
          </a:xfrm>
          <a:prstGeom prst="rect">
            <a:avLst/>
          </a:prstGeom>
          <a:solidFill>
            <a:schemeClr val="bg1"/>
          </a:solidFill>
        </p:spPr>
        <p:txBody>
          <a:bodyPr lIns="0" tIns="0" rIns="0" bIns="0" anchor="ctr">
            <a:noAutofit/>
          </a:bodyPr>
          <a:lstStyle>
            <a:lvl1pPr marL="0" indent="0" algn="ctr">
              <a:buFont typeface="Arial" panose="020B0604020202020204" pitchFamily="34" charset="0"/>
              <a:buNone/>
              <a:defRPr/>
            </a:lvl1pPr>
          </a:lstStyle>
          <a:p>
            <a:r>
              <a:rPr lang="en-US"/>
              <a:t>Click to add Picture</a:t>
            </a:r>
          </a:p>
        </p:txBody>
      </p:sp>
      <p:sp>
        <p:nvSpPr>
          <p:cNvPr id="2" name="Title 1">
            <a:extLst>
              <a:ext uri="{FF2B5EF4-FFF2-40B4-BE49-F238E27FC236}">
                <a16:creationId xmlns:a16="http://schemas.microsoft.com/office/drawing/2014/main" id="{B90150FE-AE95-4456-BACA-5C22BA22B136}"/>
              </a:ext>
            </a:extLst>
          </p:cNvPr>
          <p:cNvSpPr>
            <a:spLocks noGrp="1"/>
          </p:cNvSpPr>
          <p:nvPr>
            <p:ph type="title" hasCustomPrompt="1"/>
          </p:nvPr>
        </p:nvSpPr>
        <p:spPr>
          <a:xfrm>
            <a:off x="3719736" y="2568118"/>
            <a:ext cx="6414864" cy="572850"/>
          </a:xfrm>
        </p:spPr>
        <p:txBody>
          <a:bodyPr vert="horz" lIns="0" tIns="0" rIns="0" bIns="0" rtlCol="0" anchor="b">
            <a:normAutofit/>
          </a:bodyPr>
          <a:lstStyle>
            <a:lvl1pPr>
              <a:defRPr lang="en-US" sz="3200" i="0" dirty="0">
                <a:solidFill>
                  <a:schemeClr val="tx2">
                    <a:lumMod val="75000"/>
                  </a:schemeClr>
                </a:solidFill>
              </a:defRPr>
            </a:lvl1pPr>
          </a:lstStyle>
          <a:p>
            <a:pPr lvl="0" indent="0" defTabSz="457200">
              <a:spcBef>
                <a:spcPts val="0"/>
              </a:spcBef>
              <a:buClr>
                <a:schemeClr val="tx2"/>
              </a:buClr>
              <a:buFont typeface="Arial" panose="020B0604020202020204" pitchFamily="34" charset="0"/>
            </a:pPr>
            <a:r>
              <a:rPr lang="en-US"/>
              <a:t>Schedule An Appointment</a:t>
            </a:r>
          </a:p>
        </p:txBody>
      </p:sp>
      <p:sp>
        <p:nvSpPr>
          <p:cNvPr id="9" name="Text Placeholder 4">
            <a:extLst>
              <a:ext uri="{FF2B5EF4-FFF2-40B4-BE49-F238E27FC236}">
                <a16:creationId xmlns:a16="http://schemas.microsoft.com/office/drawing/2014/main" id="{407DAC39-8E9D-4192-86C9-6E5EDB3D8CCB}"/>
              </a:ext>
            </a:extLst>
          </p:cNvPr>
          <p:cNvSpPr>
            <a:spLocks noGrp="1"/>
          </p:cNvSpPr>
          <p:nvPr>
            <p:ph type="body" sz="quarter" idx="28" hasCustomPrompt="1"/>
          </p:nvPr>
        </p:nvSpPr>
        <p:spPr>
          <a:xfrm>
            <a:off x="3721720" y="3284984"/>
            <a:ext cx="6412880" cy="1008112"/>
          </a:xfrm>
          <a:prstGeom prst="rect">
            <a:avLst/>
          </a:prstGeom>
        </p:spPr>
        <p:txBody>
          <a:bodyPr lIns="0" tIns="0" rIns="0" bIns="0" anchor="t"/>
          <a:lstStyle>
            <a:lvl1pPr marL="0" algn="l">
              <a:spcBef>
                <a:spcPts val="0"/>
              </a:spcBef>
              <a:defRPr sz="1600">
                <a:solidFill>
                  <a:schemeClr val="tx2">
                    <a:lumMod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0" indent="0">
              <a:buNone/>
              <a:defRPr>
                <a:solidFill>
                  <a:srgbClr val="1B335F"/>
                </a:solidFill>
              </a:defRPr>
            </a:lvl2pPr>
            <a:lvl3pPr marL="376650" indent="0">
              <a:buNone/>
              <a:defRPr>
                <a:solidFill>
                  <a:schemeClr val="tx2">
                    <a:lumMod val="50000"/>
                  </a:schemeClr>
                </a:solidFill>
              </a:defRPr>
            </a:lvl3pPr>
            <a:lvl4pPr marL="646525" indent="0">
              <a:buNone/>
              <a:defRPr>
                <a:solidFill>
                  <a:srgbClr val="1B335F"/>
                </a:solidFill>
              </a:defRPr>
            </a:lvl4pPr>
            <a:lvl5pPr marL="935450" indent="0">
              <a:buNone/>
              <a:defRPr>
                <a:solidFill>
                  <a:srgbClr val="1B335F"/>
                </a:solidFill>
              </a:defRPr>
            </a:lvl5pPr>
            <a:lvl6pPr marL="131400" indent="0">
              <a:buNone/>
              <a:defRPr>
                <a:solidFill>
                  <a:srgbClr val="1B335F"/>
                </a:solidFill>
              </a:defRPr>
            </a:lvl6pPr>
            <a:lvl7pPr marL="2743200" indent="0">
              <a:buNone/>
              <a:defRPr>
                <a:solidFill>
                  <a:srgbClr val="1B335F"/>
                </a:solidFill>
              </a:defRPr>
            </a:lvl7pPr>
            <a:lvl8pPr marL="3200400" indent="0">
              <a:buNone/>
              <a:defRPr>
                <a:solidFill>
                  <a:srgbClr val="1B335F"/>
                </a:solidFill>
              </a:defRPr>
            </a:lvl8pPr>
            <a:lvl9pPr marL="106775" indent="0">
              <a:buNone/>
              <a:defRPr>
                <a:solidFill>
                  <a:srgbClr val="1B335F"/>
                </a:solidFill>
              </a:defRPr>
            </a:lvl9pPr>
          </a:lstStyle>
          <a:p>
            <a:pPr lvl="0"/>
            <a:r>
              <a:rPr lang="en-US"/>
              <a:t>Name</a:t>
            </a:r>
            <a:br>
              <a:rPr lang="en-US"/>
            </a:br>
            <a:r>
              <a:rPr lang="en-US"/>
              <a:t>Email</a:t>
            </a:r>
            <a:br>
              <a:rPr lang="en-US"/>
            </a:br>
            <a:r>
              <a:rPr lang="en-US"/>
              <a:t>Phone</a:t>
            </a:r>
            <a:br>
              <a:rPr lang="en-US"/>
            </a:br>
            <a:r>
              <a:rPr lang="en-US"/>
              <a:t>Twitter</a:t>
            </a:r>
          </a:p>
        </p:txBody>
      </p:sp>
    </p:spTree>
    <p:extLst>
      <p:ext uri="{BB962C8B-B14F-4D97-AF65-F5344CB8AC3E}">
        <p14:creationId xmlns:p14="http://schemas.microsoft.com/office/powerpoint/2010/main" val="76653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3BCE2-AB98-4D68-872C-51D0A7401EF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6F0CB9B4-DC17-4FFB-910F-A03EDBC6FA6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06611" y="2806788"/>
            <a:ext cx="2378779" cy="720376"/>
          </a:xfrm>
          <a:prstGeom prst="rect">
            <a:avLst/>
          </a:prstGeom>
        </p:spPr>
      </p:pic>
      <p:sp>
        <p:nvSpPr>
          <p:cNvPr id="10" name="Footer Placeholder 4">
            <a:extLst>
              <a:ext uri="{FF2B5EF4-FFF2-40B4-BE49-F238E27FC236}">
                <a16:creationId xmlns:a16="http://schemas.microsoft.com/office/drawing/2014/main" id="{D9E3B457-BA86-471E-8179-F818AD1732A6}"/>
              </a:ext>
              <a:ext uri="{C183D7F6-B498-43B3-948B-1728B52AA6E4}">
                <adec:decorative xmlns:adec="http://schemas.microsoft.com/office/drawing/2017/decorative" val="1"/>
              </a:ext>
            </a:extLst>
          </p:cNvPr>
          <p:cNvSpPr txBox="1">
            <a:spLocks/>
          </p:cNvSpPr>
          <p:nvPr userDrawn="1"/>
        </p:nvSpPr>
        <p:spPr>
          <a:xfrm>
            <a:off x="11103773" y="6600312"/>
            <a:ext cx="533133" cy="213066"/>
          </a:xfrm>
          <a:prstGeom prst="rect">
            <a:avLst/>
          </a:prstGeom>
        </p:spPr>
        <p:txBody>
          <a:bodyPr vert="horz" lIns="0" tIns="0" rIns="72000" bIns="0" rtlCol="0" anchor="ctr"/>
          <a:lstStyle>
            <a:defPPr>
              <a:defRPr lang="en-US"/>
            </a:defPPr>
            <a:lvl1pPr marL="0" algn="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bg1"/>
                </a:solidFill>
              </a:rPr>
              <a:t>© IDC</a:t>
            </a:r>
          </a:p>
        </p:txBody>
      </p:sp>
      <p:sp>
        <p:nvSpPr>
          <p:cNvPr id="5" name="Text Placeholder 4">
            <a:extLst>
              <a:ext uri="{FF2B5EF4-FFF2-40B4-BE49-F238E27FC236}">
                <a16:creationId xmlns:a16="http://schemas.microsoft.com/office/drawing/2014/main" id="{52894D37-E7D5-4925-9877-D765B5C6018C}"/>
              </a:ext>
            </a:extLst>
          </p:cNvPr>
          <p:cNvSpPr>
            <a:spLocks noGrp="1"/>
          </p:cNvSpPr>
          <p:nvPr>
            <p:ph type="body" sz="quarter" idx="13" hasCustomPrompt="1"/>
          </p:nvPr>
        </p:nvSpPr>
        <p:spPr>
          <a:xfrm>
            <a:off x="2344924" y="4149080"/>
            <a:ext cx="7502152" cy="362022"/>
          </a:xfrm>
          <a:prstGeom prst="rect">
            <a:avLst/>
          </a:prstGeom>
        </p:spPr>
        <p:txBody>
          <a:bodyPr anchor="ctr"/>
          <a:lstStyle>
            <a:lvl1pPr algn="ctr">
              <a:spcBef>
                <a:spcPts val="0"/>
              </a:spcBef>
              <a:defRPr>
                <a:solidFill>
                  <a:schemeClr val="bg1"/>
                </a:solidFill>
                <a:latin typeface="Open Sans" panose="020B0606030504020204" pitchFamily="34" charset="0"/>
                <a:cs typeface="Open Sans" panose="020B0606030504020204" pitchFamily="34" charset="0"/>
              </a:defRPr>
            </a:lvl1pPr>
            <a:lvl2pPr marL="0" indent="0" algn="ctr">
              <a:buNone/>
              <a:defRPr>
                <a:solidFill>
                  <a:schemeClr val="bg1"/>
                </a:solidFill>
              </a:defRPr>
            </a:lvl2pPr>
            <a:lvl3pPr marL="376650" indent="0" algn="ctr">
              <a:buNone/>
              <a:defRPr>
                <a:solidFill>
                  <a:schemeClr val="bg1"/>
                </a:solidFill>
              </a:defRPr>
            </a:lvl3pPr>
            <a:lvl4pPr marL="646525" indent="0" algn="ctr">
              <a:buNone/>
              <a:defRPr>
                <a:solidFill>
                  <a:schemeClr val="bg1"/>
                </a:solidFill>
              </a:defRPr>
            </a:lvl4pPr>
            <a:lvl5pPr marL="935450" indent="0" algn="ctr">
              <a:buNone/>
              <a:defRPr>
                <a:solidFill>
                  <a:schemeClr val="bg1"/>
                </a:solidFill>
              </a:defRPr>
            </a:lvl5pPr>
            <a:lvl6pPr marL="131400" indent="0" algn="ctr">
              <a:buNone/>
              <a:defRPr>
                <a:solidFill>
                  <a:schemeClr val="bg1"/>
                </a:solidFill>
              </a:defRPr>
            </a:lvl6pPr>
            <a:lvl7pPr marL="2743200" indent="0" algn="ctr">
              <a:buNone/>
              <a:defRPr>
                <a:solidFill>
                  <a:schemeClr val="bg1"/>
                </a:solidFill>
              </a:defRPr>
            </a:lvl7pPr>
            <a:lvl8pPr marL="3200400" indent="0">
              <a:buNone/>
              <a:defRPr>
                <a:solidFill>
                  <a:schemeClr val="bg1"/>
                </a:solidFill>
              </a:defRPr>
            </a:lvl8pPr>
            <a:lvl9pPr marL="106775" indent="0" algn="ctr">
              <a:buNone/>
              <a:defRPr>
                <a:solidFill>
                  <a:schemeClr val="bg1"/>
                </a:solidFill>
              </a:defRPr>
            </a:lvl9pPr>
          </a:lstStyle>
          <a:p>
            <a:pPr lvl="0"/>
            <a:r>
              <a:rPr lang="en-US"/>
              <a:t>Thank you</a:t>
            </a:r>
          </a:p>
        </p:txBody>
      </p:sp>
    </p:spTree>
    <p:extLst>
      <p:ext uri="{BB962C8B-B14F-4D97-AF65-F5344CB8AC3E}">
        <p14:creationId xmlns:p14="http://schemas.microsoft.com/office/powerpoint/2010/main" val="11081413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Corporate">
    <p:spTree>
      <p:nvGrpSpPr>
        <p:cNvPr id="1" name=""/>
        <p:cNvGrpSpPr/>
        <p:nvPr/>
      </p:nvGrpSpPr>
      <p:grpSpPr>
        <a:xfrm>
          <a:off x="0" y="0"/>
          <a:ext cx="0" cy="0"/>
          <a:chOff x="0" y="0"/>
          <a:chExt cx="0" cy="0"/>
        </a:xfrm>
      </p:grpSpPr>
      <p:pic>
        <p:nvPicPr>
          <p:cNvPr id="5" name="Picture 4" descr="A picture containing blur, night sky&#10;&#10;Description automatically generated">
            <a:extLst>
              <a:ext uri="{FF2B5EF4-FFF2-40B4-BE49-F238E27FC236}">
                <a16:creationId xmlns:a16="http://schemas.microsoft.com/office/drawing/2014/main" id="{D52189CD-8780-4579-A5D6-8969E002E672}"/>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sp>
        <p:nvSpPr>
          <p:cNvPr id="26" name="Text Placeholder 4">
            <a:extLst>
              <a:ext uri="{FF2B5EF4-FFF2-40B4-BE49-F238E27FC236}">
                <a16:creationId xmlns:a16="http://schemas.microsoft.com/office/drawing/2014/main" id="{8E025B61-5AE6-4DFA-98E7-193768D02ADE}"/>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
        <p:nvSpPr>
          <p:cNvPr id="7" name="Title 6">
            <a:extLst>
              <a:ext uri="{FF2B5EF4-FFF2-40B4-BE49-F238E27FC236}">
                <a16:creationId xmlns:a16="http://schemas.microsoft.com/office/drawing/2014/main" id="{E4C1D878-B6B2-4BEA-8A35-80F1F5B409D4}"/>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Tree>
    <p:extLst>
      <p:ext uri="{BB962C8B-B14F-4D97-AF65-F5344CB8AC3E}">
        <p14:creationId xmlns:p14="http://schemas.microsoft.com/office/powerpoint/2010/main" val="23361730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Corporate">
    <p:spTree>
      <p:nvGrpSpPr>
        <p:cNvPr id="1" name=""/>
        <p:cNvGrpSpPr/>
        <p:nvPr/>
      </p:nvGrpSpPr>
      <p:grpSpPr>
        <a:xfrm>
          <a:off x="0" y="0"/>
          <a:ext cx="0" cy="0"/>
          <a:chOff x="0" y="0"/>
          <a:chExt cx="0" cy="0"/>
        </a:xfrm>
      </p:grpSpPr>
      <p:pic>
        <p:nvPicPr>
          <p:cNvPr id="5" name="Picture 4" descr="A picture containing blur, night sky&#10;&#10;Description automatically generated">
            <a:extLst>
              <a:ext uri="{FF2B5EF4-FFF2-40B4-BE49-F238E27FC236}">
                <a16:creationId xmlns:a16="http://schemas.microsoft.com/office/drawing/2014/main" id="{D52189CD-8780-4579-A5D6-8969E002E672}"/>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sp>
        <p:nvSpPr>
          <p:cNvPr id="26" name="Text Placeholder 4">
            <a:extLst>
              <a:ext uri="{FF2B5EF4-FFF2-40B4-BE49-F238E27FC236}">
                <a16:creationId xmlns:a16="http://schemas.microsoft.com/office/drawing/2014/main" id="{8E025B61-5AE6-4DFA-98E7-193768D02ADE}"/>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
        <p:nvSpPr>
          <p:cNvPr id="7" name="Title 6">
            <a:extLst>
              <a:ext uri="{FF2B5EF4-FFF2-40B4-BE49-F238E27FC236}">
                <a16:creationId xmlns:a16="http://schemas.microsoft.com/office/drawing/2014/main" id="{E4C1D878-B6B2-4BEA-8A35-80F1F5B409D4}"/>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Tree>
    <p:extLst>
      <p:ext uri="{BB962C8B-B14F-4D97-AF65-F5344CB8AC3E}">
        <p14:creationId xmlns:p14="http://schemas.microsoft.com/office/powerpoint/2010/main" val="10467486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Methodolog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89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orpor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7DA3-ACC5-21AA-EE7D-8A897888B62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A large window with a city skyline&#10;&#10;Description automatically generated">
            <a:extLst>
              <a:ext uri="{FF2B5EF4-FFF2-40B4-BE49-F238E27FC236}">
                <a16:creationId xmlns:a16="http://schemas.microsoft.com/office/drawing/2014/main" id="{1EC929E3-EF64-7446-AD17-0A28E3F8C12B}"/>
              </a:ext>
            </a:extLst>
          </p:cNvPr>
          <p:cNvPicPr>
            <a:picLocks noChangeAspect="1"/>
          </p:cNvPicPr>
          <p:nvPr userDrawn="1"/>
        </p:nvPicPr>
        <p:blipFill rotWithShape="1">
          <a:blip r:embed="rId4">
            <a:alphaModFix amt="70000"/>
          </a:blip>
          <a:srcRect l="2715" t="5082" r="2715"/>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5">
            <a:alphaModFix amt="1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98" r="78163"/>
          <a:stretch/>
        </p:blipFill>
        <p:spPr>
          <a:xfrm>
            <a:off x="-1" y="99495"/>
            <a:ext cx="4483517" cy="6526535"/>
          </a:xfrm>
          <a:prstGeom prst="rect">
            <a:avLst/>
          </a:prstGeom>
        </p:spPr>
      </p:pic>
      <p:sp>
        <p:nvSpPr>
          <p:cNvPr id="6" name="Rectangle 5">
            <a:extLst>
              <a:ext uri="{FF2B5EF4-FFF2-40B4-BE49-F238E27FC236}">
                <a16:creationId xmlns:a16="http://schemas.microsoft.com/office/drawing/2014/main" id="{34119864-46E6-1812-BC4D-4B5AD3733445}"/>
              </a:ext>
            </a:extLst>
          </p:cNvPr>
          <p:cNvSpPr/>
          <p:nvPr userDrawn="1"/>
        </p:nvSpPr>
        <p:spPr>
          <a:xfrm>
            <a:off x="6012873" y="0"/>
            <a:ext cx="6179127" cy="6858000"/>
          </a:xfrm>
          <a:prstGeom prst="rect">
            <a:avLst/>
          </a:prstGeom>
          <a:gradFill flip="none" rotWithShape="1">
            <a:gsLst>
              <a:gs pos="29000">
                <a:srgbClr val="000000">
                  <a:alpha val="55000"/>
                </a:srgbClr>
              </a:gs>
              <a:gs pos="100000">
                <a:srgbClr val="000000">
                  <a:alpha val="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1252155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Corpora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7DA3-ACC5-21AA-EE7D-8A897888B62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3" name="Picture 2" descr="A blue and pink brain&#10;&#10;Description automatically generated">
            <a:extLst>
              <a:ext uri="{FF2B5EF4-FFF2-40B4-BE49-F238E27FC236}">
                <a16:creationId xmlns:a16="http://schemas.microsoft.com/office/drawing/2014/main" id="{BD9AD8CC-8BDA-1DC5-BA8A-D3C19ADFFFA8}"/>
              </a:ext>
            </a:extLst>
          </p:cNvPr>
          <p:cNvPicPr>
            <a:picLocks noChangeAspect="1"/>
          </p:cNvPicPr>
          <p:nvPr userDrawn="1"/>
        </p:nvPicPr>
        <p:blipFill rotWithShape="1">
          <a:blip r:embed="rId4" cstate="print">
            <a:alphaModFix amt="6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5">
            <a:alphaModFix amt="1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7598" r="78163"/>
          <a:stretch/>
        </p:blipFill>
        <p:spPr>
          <a:xfrm>
            <a:off x="-1" y="99495"/>
            <a:ext cx="4483517" cy="6526535"/>
          </a:xfrm>
          <a:prstGeom prst="rect">
            <a:avLst/>
          </a:prstGeom>
        </p:spPr>
      </p:pic>
      <p:sp>
        <p:nvSpPr>
          <p:cNvPr id="6" name="Rectangle 5">
            <a:extLst>
              <a:ext uri="{FF2B5EF4-FFF2-40B4-BE49-F238E27FC236}">
                <a16:creationId xmlns:a16="http://schemas.microsoft.com/office/drawing/2014/main" id="{34119864-46E6-1812-BC4D-4B5AD3733445}"/>
              </a:ext>
            </a:extLst>
          </p:cNvPr>
          <p:cNvSpPr/>
          <p:nvPr userDrawn="1"/>
        </p:nvSpPr>
        <p:spPr>
          <a:xfrm>
            <a:off x="6012873" y="0"/>
            <a:ext cx="6179127" cy="6858000"/>
          </a:xfrm>
          <a:prstGeom prst="rect">
            <a:avLst/>
          </a:prstGeom>
          <a:gradFill flip="none" rotWithShape="1">
            <a:gsLst>
              <a:gs pos="29000">
                <a:srgbClr val="000000">
                  <a:alpha val="55000"/>
                </a:srgbClr>
              </a:gs>
              <a:gs pos="100000">
                <a:srgbClr val="000000">
                  <a:alpha val="0"/>
                </a:srgb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2460810"/>
            <a:ext cx="12192001" cy="1936377"/>
          </a:xfrm>
          <a:prstGeom prst="rect">
            <a:avLst/>
          </a:prstGeom>
        </p:spPr>
      </p:pic>
      <p:sp>
        <p:nvSpPr>
          <p:cNvPr id="7" name="Title 6">
            <a:extLst>
              <a:ext uri="{FF2B5EF4-FFF2-40B4-BE49-F238E27FC236}">
                <a16:creationId xmlns:a16="http://schemas.microsoft.com/office/drawing/2014/main" id="{E4C1D878-B6B2-4BEA-8A35-80F1F5B409D4}"/>
              </a:ext>
              <a:ext uri="{C183D7F6-B498-43B3-948B-1728B52AA6E4}">
                <adec:decorative xmlns:adec="http://schemas.microsoft.com/office/drawing/2017/decorative" val="0"/>
              </a:ext>
            </a:extLst>
          </p:cNvPr>
          <p:cNvSpPr>
            <a:spLocks noGrp="1"/>
          </p:cNvSpPr>
          <p:nvPr>
            <p:ph type="title" hasCustomPrompt="1"/>
          </p:nvPr>
        </p:nvSpPr>
        <p:spPr>
          <a:xfrm>
            <a:off x="2121768" y="2489385"/>
            <a:ext cx="8012832" cy="1008409"/>
          </a:xfrm>
        </p:spPr>
        <p:txBody>
          <a:bodyPr vert="horz" wrap="square" lIns="0" tIns="0" rIns="0" bIns="0" rtlCol="0" anchor="b">
            <a:noAutofit/>
          </a:bodyPr>
          <a:lstStyle>
            <a:lvl1pPr>
              <a:defRPr lang="en-US" i="0" spc="-40">
                <a:solidFill>
                  <a:srgbClr val="FFFFFF"/>
                </a:solidFill>
              </a:defRPr>
            </a:lvl1pPr>
          </a:lstStyle>
          <a:p>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IDC Presentation Template</a:t>
            </a:r>
            <a:endParaRPr lang="en-US"/>
          </a:p>
        </p:txBody>
      </p:sp>
      <p:sp>
        <p:nvSpPr>
          <p:cNvPr id="26" name="Text Placeholder 4">
            <a:extLst>
              <a:ext uri="{FF2B5EF4-FFF2-40B4-BE49-F238E27FC236}">
                <a16:creationId xmlns:a16="http://schemas.microsoft.com/office/drawing/2014/main" id="{8E025B61-5AE6-4DFA-98E7-193768D02ADE}"/>
              </a:ext>
              <a:ext uri="{C183D7F6-B498-43B3-948B-1728B52AA6E4}">
                <adec:decorative xmlns:adec="http://schemas.microsoft.com/office/drawing/2017/decorative" val="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1" name="Text Placeholder 6">
            <a:extLst>
              <a:ext uri="{FF2B5EF4-FFF2-40B4-BE49-F238E27FC236}">
                <a16:creationId xmlns:a16="http://schemas.microsoft.com/office/drawing/2014/main" id="{69C9E91F-423D-4101-8612-2CC3542351D5}"/>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656186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ustom Solu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pic>
        <p:nvPicPr>
          <p:cNvPr id="14" name="Graphic 13">
            <a:extLst>
              <a:ext uri="{FF2B5EF4-FFF2-40B4-BE49-F238E27FC236}">
                <a16:creationId xmlns:a16="http://schemas.microsoft.com/office/drawing/2014/main" id="{D3D04A6A-E7E0-4125-8553-86645A8BEE54}"/>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042653" y="2107576"/>
            <a:ext cx="2971800" cy="297572"/>
          </a:xfrm>
          <a:prstGeom prst="rect">
            <a:avLst/>
          </a:prstGeom>
        </p:spPr>
      </p:pic>
      <p:sp>
        <p:nvSpPr>
          <p:cNvPr id="2" name="Title 1">
            <a:extLst>
              <a:ext uri="{FF2B5EF4-FFF2-40B4-BE49-F238E27FC236}">
                <a16:creationId xmlns:a16="http://schemas.microsoft.com/office/drawing/2014/main" id="{FD26F7FE-ABF5-4F60-A029-3E0C716C075F}"/>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dirty="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Custom Solutions</a:t>
            </a:r>
          </a:p>
        </p:txBody>
      </p:sp>
      <p:sp>
        <p:nvSpPr>
          <p:cNvPr id="12" name="Text Placeholder 4">
            <a:extLst>
              <a:ext uri="{FF2B5EF4-FFF2-40B4-BE49-F238E27FC236}">
                <a16:creationId xmlns:a16="http://schemas.microsoft.com/office/drawing/2014/main" id="{51511162-D9B2-46E9-AB82-667BADD25EDF}"/>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ADBE4528-5E32-4AE1-AE1C-DE176D5E9902}"/>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399138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ata Products - Track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189CD-8780-4579-A5D6-8969E002E67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15" name="Picture 6">
            <a:extLst>
              <a:ext uri="{FF2B5EF4-FFF2-40B4-BE49-F238E27FC236}">
                <a16:creationId xmlns:a16="http://schemas.microsoft.com/office/drawing/2014/main" id="{704064B7-1FCF-404F-93FA-C87E7D20DF2A}"/>
              </a:ext>
              <a:ext uri="{C183D7F6-B498-43B3-948B-1728B52AA6E4}">
                <adec:decorative xmlns:adec="http://schemas.microsoft.com/office/drawing/2017/decorative" val="1"/>
              </a:ext>
            </a:extLst>
          </p:cNvPr>
          <p:cNvPicPr>
            <a:picLocks noChangeAspect="1"/>
          </p:cNvPicPr>
          <p:nvPr userDrawn="1">
            <p:custDataLst>
              <p:tags r:id="rId1"/>
            </p:custDataLst>
          </p:nvPr>
        </p:nvPicPr>
        <p:blipFill rotWithShape="1">
          <a:blip r:embed="rId4">
            <a:alphaModFix amt="1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7598" r="78163"/>
          <a:stretch/>
        </p:blipFill>
        <p:spPr>
          <a:xfrm>
            <a:off x="-1" y="99495"/>
            <a:ext cx="4483517" cy="6526535"/>
          </a:xfrm>
          <a:prstGeom prst="rect">
            <a:avLst/>
          </a:prstGeom>
        </p:spPr>
      </p:pic>
      <p:pic>
        <p:nvPicPr>
          <p:cNvPr id="20" name="Graphic 19">
            <a:extLst>
              <a:ext uri="{FF2B5EF4-FFF2-40B4-BE49-F238E27FC236}">
                <a16:creationId xmlns:a16="http://schemas.microsoft.com/office/drawing/2014/main" id="{327FC806-86AD-441C-993A-F8BC4DA7FF1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205219" y="687934"/>
            <a:ext cx="1247948" cy="377922"/>
          </a:xfrm>
          <a:prstGeom prst="rect">
            <a:avLst/>
          </a:prstGeom>
        </p:spPr>
      </p:pic>
      <p:pic>
        <p:nvPicPr>
          <p:cNvPr id="9" name="Graphic 8">
            <a:extLst>
              <a:ext uri="{FF2B5EF4-FFF2-40B4-BE49-F238E27FC236}">
                <a16:creationId xmlns:a16="http://schemas.microsoft.com/office/drawing/2014/main" id="{C0BEACDF-3549-48A5-B379-46D6879709E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460810"/>
            <a:ext cx="12192001" cy="1936377"/>
          </a:xfrm>
          <a:prstGeom prst="rect">
            <a:avLst/>
          </a:prstGeom>
        </p:spPr>
      </p:pic>
      <p:pic>
        <p:nvPicPr>
          <p:cNvPr id="14" name="Graphic 13">
            <a:extLst>
              <a:ext uri="{FF2B5EF4-FFF2-40B4-BE49-F238E27FC236}">
                <a16:creationId xmlns:a16="http://schemas.microsoft.com/office/drawing/2014/main" id="{5BF86D49-41D5-4CF2-BB73-6F6898959A6C}"/>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01000" y="2110680"/>
            <a:ext cx="2016224" cy="284643"/>
          </a:xfrm>
          <a:prstGeom prst="rect">
            <a:avLst/>
          </a:prstGeom>
        </p:spPr>
      </p:pic>
      <p:sp>
        <p:nvSpPr>
          <p:cNvPr id="2" name="Title 1">
            <a:extLst>
              <a:ext uri="{FF2B5EF4-FFF2-40B4-BE49-F238E27FC236}">
                <a16:creationId xmlns:a16="http://schemas.microsoft.com/office/drawing/2014/main" id="{92F81AB7-E984-42A2-8C57-C2DD5E25756B}"/>
              </a:ext>
            </a:extLst>
          </p:cNvPr>
          <p:cNvSpPr>
            <a:spLocks noGrp="1"/>
          </p:cNvSpPr>
          <p:nvPr>
            <p:ph type="title" hasCustomPrompt="1"/>
          </p:nvPr>
        </p:nvSpPr>
        <p:spPr>
          <a:xfrm>
            <a:off x="2121768" y="2489386"/>
            <a:ext cx="8012832" cy="1008409"/>
          </a:xfrm>
        </p:spPr>
        <p:txBody>
          <a:bodyPr vert="horz" wrap="square" lIns="0" tIns="0" rIns="0" bIns="0" rtlCol="0" anchor="b">
            <a:noAutofit/>
          </a:bodyPr>
          <a:lstStyle>
            <a:lvl1pPr>
              <a:defRPr lang="en-US" i="0" spc="-40">
                <a:solidFill>
                  <a:srgbClr val="FFFFFF"/>
                </a:solidFill>
              </a:defRPr>
            </a:lvl1pPr>
          </a:lstStyle>
          <a:p>
            <a:pPr marL="0" lvl="0">
              <a:lnSpc>
                <a:spcPct val="100000"/>
              </a:lnSpc>
            </a:pPr>
            <a:r>
              <a:rPr lang="en-US" sz="3200" spc="-4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rPr>
              <a:t>Data Solutions</a:t>
            </a:r>
          </a:p>
        </p:txBody>
      </p:sp>
      <p:sp>
        <p:nvSpPr>
          <p:cNvPr id="12" name="Text Placeholder 4">
            <a:extLst>
              <a:ext uri="{FF2B5EF4-FFF2-40B4-BE49-F238E27FC236}">
                <a16:creationId xmlns:a16="http://schemas.microsoft.com/office/drawing/2014/main" id="{B33797EA-DAD5-426A-A7B7-71FD1971D4A0}"/>
              </a:ext>
            </a:extLst>
          </p:cNvPr>
          <p:cNvSpPr>
            <a:spLocks noGrp="1"/>
          </p:cNvSpPr>
          <p:nvPr>
            <p:ph type="body" sz="quarter" idx="27" hasCustomPrompt="1"/>
          </p:nvPr>
        </p:nvSpPr>
        <p:spPr>
          <a:xfrm>
            <a:off x="2121768" y="3570339"/>
            <a:ext cx="8012832" cy="820686"/>
          </a:xfrm>
          <a:prstGeom prst="rect">
            <a:avLst/>
          </a:prstGeom>
        </p:spPr>
        <p:txBody>
          <a:bodyPr lIns="0" anchor="t">
            <a:normAutofit/>
          </a:bodyPr>
          <a:lstStyle>
            <a:lvl1pPr marL="0">
              <a:spcBef>
                <a:spcPts val="0"/>
              </a:spcBef>
              <a:defRPr sz="1600">
                <a:solidFill>
                  <a:schemeClr val="bg1"/>
                </a:solidFill>
                <a:latin typeface="Open Sans" panose="020B0606030504020204" pitchFamily="34" charset="0"/>
                <a:cs typeface="Open Sans" panose="020B0606030504020204" pitchFamily="34" charset="0"/>
              </a:defRPr>
            </a:lvl1pPr>
            <a:lvl2pPr marL="0" indent="0">
              <a:buNone/>
              <a:defRPr sz="1600">
                <a:solidFill>
                  <a:schemeClr val="bg1"/>
                </a:solidFill>
              </a:defRPr>
            </a:lvl2pPr>
            <a:lvl3pPr marL="0" indent="0">
              <a:buNone/>
              <a:defRPr>
                <a:solidFill>
                  <a:schemeClr val="bg1"/>
                </a:solidFill>
              </a:defRPr>
            </a:lvl3pPr>
            <a:lvl4pPr marL="0" indent="0">
              <a:buNone/>
              <a:defRPr sz="1600">
                <a:solidFill>
                  <a:schemeClr val="bg1"/>
                </a:solidFill>
              </a:defRPr>
            </a:lvl4pPr>
            <a:lvl5pPr marL="0" indent="0">
              <a:buNone/>
              <a:defRPr sz="1600">
                <a:solidFill>
                  <a:schemeClr val="bg1"/>
                </a:solidFill>
              </a:defRPr>
            </a:lvl5pPr>
            <a:lvl6pPr marL="0" indent="0">
              <a:buNone/>
              <a:defRPr sz="1600">
                <a:solidFill>
                  <a:schemeClr val="bg1"/>
                </a:solidFill>
              </a:defRPr>
            </a:lvl6pPr>
            <a:lvl7pPr marL="0" indent="0">
              <a:buNone/>
              <a:defRPr sz="1600">
                <a:solidFill>
                  <a:schemeClr val="bg1"/>
                </a:solidFill>
              </a:defRPr>
            </a:lvl7pPr>
            <a:lvl8pPr marL="0" indent="0">
              <a:buNone/>
              <a:defRPr sz="1600">
                <a:solidFill>
                  <a:schemeClr val="bg1"/>
                </a:solidFill>
              </a:defRPr>
            </a:lvl8pPr>
            <a:lvl9pPr marL="0" indent="0">
              <a:buNone/>
              <a:defRPr sz="1600">
                <a:solidFill>
                  <a:schemeClr val="bg1"/>
                </a:solidFill>
              </a:defRPr>
            </a:lvl9pPr>
          </a:lstStyle>
          <a:p>
            <a:pPr lvl="0"/>
            <a:r>
              <a:rPr lang="en-US"/>
              <a:t>Subhead</a:t>
            </a:r>
          </a:p>
        </p:txBody>
      </p:sp>
      <p:sp>
        <p:nvSpPr>
          <p:cNvPr id="10" name="Text Placeholder 6">
            <a:extLst>
              <a:ext uri="{FF2B5EF4-FFF2-40B4-BE49-F238E27FC236}">
                <a16:creationId xmlns:a16="http://schemas.microsoft.com/office/drawing/2014/main" id="{7F26FBCB-8691-4C08-975F-D0A23BB7602C}"/>
              </a:ext>
            </a:extLst>
          </p:cNvPr>
          <p:cNvSpPr>
            <a:spLocks noGrp="1"/>
          </p:cNvSpPr>
          <p:nvPr>
            <p:ph type="body" sz="quarter" idx="12" hasCustomPrompt="1"/>
          </p:nvPr>
        </p:nvSpPr>
        <p:spPr>
          <a:xfrm>
            <a:off x="5110808" y="4651814"/>
            <a:ext cx="5023792" cy="758386"/>
          </a:xfrm>
          <a:prstGeom prst="rect">
            <a:avLst/>
          </a:prstGeom>
        </p:spPr>
        <p:txBody>
          <a:bodyPr lIns="0" tIns="0" rIns="0" bIns="0">
            <a:noAutofit/>
          </a:bodyPr>
          <a:lstStyle>
            <a:lvl1pPr marL="0" indent="0" algn="r" defTabSz="457200" rtl="0" eaLnBrk="1" latinLnBrk="0" hangingPunct="1">
              <a:lnSpc>
                <a:spcPct val="100000"/>
              </a:lnSpc>
              <a:spcBef>
                <a:spcPts val="0"/>
              </a:spcBef>
              <a:spcAft>
                <a:spcPts val="300"/>
              </a:spcAft>
              <a:buClr>
                <a:schemeClr val="tx2"/>
              </a:buClr>
              <a:buFont typeface="Arial" panose="020B0604020202020204" pitchFamily="34" charset="0"/>
              <a:buNone/>
              <a:defRPr lang="en-US" sz="1600" i="0" kern="1200" dirty="0">
                <a:solidFill>
                  <a:srgbClr val="FFFFFF"/>
                </a:solidFill>
                <a:latin typeface="Open Sans" panose="020B0606030504020204" pitchFamily="34" charset="0"/>
                <a:ea typeface="+mn-ea"/>
                <a:cs typeface="Open Sans" panose="020B0606030504020204" pitchFamily="34" charset="0"/>
              </a:defRPr>
            </a:lvl1pPr>
            <a:lvl2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2pPr>
            <a:lvl3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3pPr>
            <a:lvl4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4pPr>
            <a:lvl5pPr marL="0" indent="0" algn="r" defTabSz="457200" rtl="0" eaLnBrk="1" latinLnBrk="0" hangingPunct="1">
              <a:lnSpc>
                <a:spcPts val="2660"/>
              </a:lnSpc>
              <a:spcBef>
                <a:spcPts val="0"/>
              </a:spcBef>
              <a:spcAft>
                <a:spcPts val="600"/>
              </a:spcAft>
              <a:buClr>
                <a:schemeClr val="tx2"/>
              </a:buClr>
              <a:buFont typeface="Arial" panose="020B0604020202020204" pitchFamily="34" charset="0"/>
              <a:buNone/>
              <a:defRPr lang="en-US" sz="1600" i="0" kern="1200" dirty="0" smtClean="0">
                <a:solidFill>
                  <a:srgbClr val="FFFFFF"/>
                </a:solidFill>
                <a:latin typeface="Open Sans" panose="020B0606030504020204" pitchFamily="34" charset="0"/>
                <a:ea typeface="+mn-ea"/>
                <a:cs typeface="+mn-cs"/>
              </a:defRPr>
            </a:lvl5pPr>
            <a:lvl6pPr marL="131400" indent="0">
              <a:buNone/>
              <a:defRPr>
                <a:solidFill>
                  <a:schemeClr val="bg1"/>
                </a:solidFill>
              </a:defRPr>
            </a:lvl6pPr>
            <a:lvl7pPr marL="2743200" indent="0">
              <a:buNone/>
              <a:defRPr>
                <a:solidFill>
                  <a:schemeClr val="bg1"/>
                </a:solidFill>
              </a:defRPr>
            </a:lvl7pPr>
            <a:lvl8pPr marL="3200400" indent="0">
              <a:buNone/>
              <a:defRPr>
                <a:solidFill>
                  <a:schemeClr val="bg1"/>
                </a:solidFill>
              </a:defRPr>
            </a:lvl8pPr>
            <a:lvl9pPr marL="106775" indent="0">
              <a:buNone/>
              <a:defRPr>
                <a:solidFill>
                  <a:schemeClr val="bg1"/>
                </a:solidFill>
              </a:defRPr>
            </a:lvl9pPr>
          </a:lstStyle>
          <a:p>
            <a:pPr marL="0" lvl="0" indent="0" algn="r" defTabSz="457200" rtl="0" eaLnBrk="1" latinLnBrk="0" hangingPunct="1">
              <a:lnSpc>
                <a:spcPct val="100000"/>
              </a:lnSpc>
              <a:spcBef>
                <a:spcPts val="0"/>
              </a:spcBef>
              <a:spcAft>
                <a:spcPts val="300"/>
              </a:spcAft>
              <a:buClr>
                <a:schemeClr val="tx2"/>
              </a:buClr>
              <a:buFont typeface="Arial" panose="020B0604020202020204" pitchFamily="34" charset="0"/>
              <a:buNone/>
            </a:pPr>
            <a:r>
              <a:rPr lang="en-US"/>
              <a:t>Name</a:t>
            </a:r>
            <a:br>
              <a:rPr lang="en-US"/>
            </a:br>
            <a:r>
              <a:rPr lang="en-US"/>
              <a:t>Title</a:t>
            </a:r>
            <a:br>
              <a:rPr lang="en-US"/>
            </a:br>
            <a:r>
              <a:rPr lang="en-US"/>
              <a:t>Date</a:t>
            </a:r>
          </a:p>
        </p:txBody>
      </p:sp>
    </p:spTree>
    <p:extLst>
      <p:ext uri="{BB962C8B-B14F-4D97-AF65-F5344CB8AC3E}">
        <p14:creationId xmlns:p14="http://schemas.microsoft.com/office/powerpoint/2010/main" val="1553066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21" Type="http://schemas.openxmlformats.org/officeDocument/2006/relationships/image" Target="../media/image3.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2.sv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svg"/><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image" Target="../media/image4.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2.sv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4.svg"/><Relationship Id="rId5" Type="http://schemas.openxmlformats.org/officeDocument/2006/relationships/slideLayout" Target="../slideLayouts/slideLayout29.xml"/><Relationship Id="rId10" Type="http://schemas.openxmlformats.org/officeDocument/2006/relationships/image" Target="../media/image3.png"/><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image" Target="../media/image4.sv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image" Target="../media/image2.svg"/><Relationship Id="rId10" Type="http://schemas.openxmlformats.org/officeDocument/2006/relationships/slideLayout" Target="../slideLayouts/slideLayout42.xml"/><Relationship Id="rId19" Type="http://schemas.openxmlformats.org/officeDocument/2006/relationships/theme" Target="../theme/theme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3.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2.sv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image" Target="../media/image1.png"/><Relationship Id="rId5" Type="http://schemas.openxmlformats.org/officeDocument/2006/relationships/slideLayout" Target="../slideLayouts/slideLayout55.xml"/><Relationship Id="rId10" Type="http://schemas.openxmlformats.org/officeDocument/2006/relationships/theme" Target="../theme/theme6.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9321" y="6340927"/>
            <a:ext cx="11293358" cy="240015"/>
          </a:xfrm>
          <a:prstGeom prst="rect">
            <a:avLst/>
          </a:prstGeom>
        </p:spPr>
      </p:pic>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369" y="6460935"/>
            <a:ext cx="902777" cy="273392"/>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0"/>
            <a:ext cx="11301984" cy="1028700"/>
          </a:xfrm>
          <a:prstGeom prst="rect">
            <a:avLst/>
          </a:prstGeom>
        </p:spPr>
        <p:txBody>
          <a:bodyPr vert="horz" lIns="0" tIns="0" rIns="0" bIns="0" rtlCol="0" anchor="ctr">
            <a:normAutofit/>
          </a:bodyPr>
          <a:lstStyle/>
          <a:p>
            <a:r>
              <a:rPr lang="en-US"/>
              <a:t>Instructions</a:t>
            </a:r>
          </a:p>
        </p:txBody>
      </p:sp>
      <p:sp>
        <p:nvSpPr>
          <p:cNvPr id="4" name="Text Placeholder 3">
            <a:extLst>
              <a:ext uri="{FF2B5EF4-FFF2-40B4-BE49-F238E27FC236}">
                <a16:creationId xmlns:a16="http://schemas.microsoft.com/office/drawing/2014/main" id="{590EEC34-8E7A-4AAE-AE33-A44591EF3DD2}"/>
              </a:ext>
            </a:extLst>
          </p:cNvPr>
          <p:cNvSpPr>
            <a:spLocks noGrp="1"/>
          </p:cNvSpPr>
          <p:nvPr>
            <p:ph type="body" idx="1"/>
          </p:nvPr>
        </p:nvSpPr>
        <p:spPr>
          <a:xfrm>
            <a:off x="440695" y="1409575"/>
            <a:ext cx="11301984" cy="483192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913158"/>
      </p:ext>
    </p:extLst>
  </p:cSld>
  <p:clrMap bg1="lt1" tx1="dk1" bg2="lt2" tx2="dk2" accent1="accent1" accent2="accent2" accent3="accent3" accent4="accent4" accent5="accent5" accent6="accent6" hlink="hlink" folHlink="folHlink"/>
  <p:sldLayoutIdLst>
    <p:sldLayoutId id="2147484044" r:id="rId1"/>
  </p:sldLayoutIdLst>
  <p:hf sldNum="0" hdr="0" ftr="0" dt="0"/>
  <p:txStyles>
    <p:titleStyle>
      <a:lvl1pPr marL="0" algn="l" defTabSz="914400" rtl="0" eaLnBrk="1" latinLnBrk="0" hangingPunct="1">
        <a:lnSpc>
          <a:spcPct val="100000"/>
        </a:lnSpc>
        <a:spcBef>
          <a:spcPct val="0"/>
        </a:spcBef>
        <a:buNone/>
        <a:defRPr lang="en-US" sz="3200" kern="1200" spc="4" dirty="0">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69875" indent="-269875"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28650" indent="-25200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898525" indent="-25200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87450" indent="-25200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F26B43"/>
          </p15:clr>
        </p15:guide>
        <p15:guide id="2" pos="7398">
          <p15:clr>
            <a:srgbClr val="F26B43"/>
          </p15:clr>
        </p15:guide>
        <p15:guide id="3" orient="horz" pos="882">
          <p15:clr>
            <a:srgbClr val="F26B43"/>
          </p15:clr>
        </p15:guide>
        <p15:guide id="4" pos="27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449321" y="6340927"/>
            <a:ext cx="11293358" cy="240015"/>
          </a:xfrm>
          <a:prstGeom prst="rect">
            <a:avLst/>
          </a:prstGeom>
        </p:spPr>
      </p:pic>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507369" y="6460935"/>
            <a:ext cx="902777" cy="273392"/>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0"/>
            <a:ext cx="11301984" cy="1028700"/>
          </a:xfrm>
          <a:prstGeom prst="rect">
            <a:avLst/>
          </a:prstGeom>
        </p:spPr>
        <p:txBody>
          <a:bodyPr vert="horz" lIns="0" tIns="0" rIns="0" bIns="0" rtlCol="0" anchor="ctr">
            <a:normAutofit/>
          </a:bodyPr>
          <a:lstStyle/>
          <a:p>
            <a:r>
              <a:rPr lang="en-US"/>
              <a:t>Cover Slides</a:t>
            </a:r>
          </a:p>
        </p:txBody>
      </p:sp>
      <p:sp>
        <p:nvSpPr>
          <p:cNvPr id="10" name="Text Placeholder 3">
            <a:extLst>
              <a:ext uri="{FF2B5EF4-FFF2-40B4-BE49-F238E27FC236}">
                <a16:creationId xmlns:a16="http://schemas.microsoft.com/office/drawing/2014/main" id="{617C21F9-0754-48AB-94BA-F650FCB4CB64}"/>
              </a:ext>
            </a:extLst>
          </p:cNvPr>
          <p:cNvSpPr>
            <a:spLocks noGrp="1"/>
          </p:cNvSpPr>
          <p:nvPr>
            <p:ph type="body" idx="1"/>
          </p:nvPr>
        </p:nvSpPr>
        <p:spPr>
          <a:xfrm>
            <a:off x="440695" y="1409575"/>
            <a:ext cx="11301984" cy="483192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399586"/>
      </p:ext>
    </p:extLst>
  </p:cSld>
  <p:clrMap bg1="lt1" tx1="dk1" bg2="lt2" tx2="dk2" accent1="accent1" accent2="accent2" accent3="accent3" accent4="accent4" accent5="accent5" accent6="accent6" hlink="hlink" folHlink="folHlink"/>
  <p:sldLayoutIdLst>
    <p:sldLayoutId id="2147483922" r:id="rId1"/>
    <p:sldLayoutId id="2147484055" r:id="rId2"/>
    <p:sldLayoutId id="2147484056" r:id="rId3"/>
    <p:sldLayoutId id="2147484057" r:id="rId4"/>
    <p:sldLayoutId id="2147484058" r:id="rId5"/>
    <p:sldLayoutId id="2147484059" r:id="rId6"/>
    <p:sldLayoutId id="2147483923" r:id="rId7"/>
    <p:sldLayoutId id="2147483924" r:id="rId8"/>
    <p:sldLayoutId id="2147483925" r:id="rId9"/>
    <p:sldLayoutId id="2147483926" r:id="rId10"/>
    <p:sldLayoutId id="2147483927" r:id="rId11"/>
    <p:sldLayoutId id="2147483928" r:id="rId12"/>
    <p:sldLayoutId id="2147483929" r:id="rId13"/>
    <p:sldLayoutId id="2147484065" r:id="rId14"/>
    <p:sldLayoutId id="2147484066" r:id="rId15"/>
    <p:sldLayoutId id="2147484067" r:id="rId16"/>
    <p:sldLayoutId id="2147484068" r:id="rId17"/>
  </p:sldLayoutIdLst>
  <p:hf sldNum="0" hdr="0" ftr="0" dt="0"/>
  <p:txStyles>
    <p:titleStyle>
      <a:lvl1pPr marL="0" algn="l" defTabSz="914400" rtl="0" eaLnBrk="1" latinLnBrk="0" hangingPunct="1">
        <a:lnSpc>
          <a:spcPct val="100000"/>
        </a:lnSpc>
        <a:spcBef>
          <a:spcPct val="0"/>
        </a:spcBef>
        <a:buNone/>
        <a:defRPr lang="en-US" sz="3200" kern="1200" spc="4"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85750" indent="-285750"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62400" indent="-28575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932275" indent="-28575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06900" indent="-17145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userDrawn="1">
          <p15:clr>
            <a:srgbClr val="F26B43"/>
          </p15:clr>
        </p15:guide>
        <p15:guide id="2" orient="horz" pos="88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07369" y="6460935"/>
            <a:ext cx="902777" cy="273392"/>
          </a:xfrm>
          <a:prstGeom prst="rect">
            <a:avLst/>
          </a:prstGeom>
        </p:spPr>
      </p:pic>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449321" y="6340927"/>
            <a:ext cx="11293358" cy="240015"/>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0"/>
            <a:ext cx="11301984" cy="1028700"/>
          </a:xfrm>
          <a:prstGeom prst="rect">
            <a:avLst/>
          </a:prstGeom>
        </p:spPr>
        <p:txBody>
          <a:bodyPr vert="horz" lIns="0" tIns="0" rIns="0" bIns="0" rtlCol="0" anchor="ctr">
            <a:normAutofit/>
          </a:bodyPr>
          <a:lstStyle/>
          <a:p>
            <a:r>
              <a:rPr lang="en-US"/>
              <a:t>Section Slides</a:t>
            </a:r>
          </a:p>
        </p:txBody>
      </p:sp>
      <p:sp>
        <p:nvSpPr>
          <p:cNvPr id="4" name="Text Placeholder 3">
            <a:extLst>
              <a:ext uri="{FF2B5EF4-FFF2-40B4-BE49-F238E27FC236}">
                <a16:creationId xmlns:a16="http://schemas.microsoft.com/office/drawing/2014/main" id="{590EEC34-8E7A-4AAE-AE33-A44591EF3DD2}"/>
              </a:ext>
            </a:extLst>
          </p:cNvPr>
          <p:cNvSpPr>
            <a:spLocks noGrp="1"/>
          </p:cNvSpPr>
          <p:nvPr>
            <p:ph type="body" idx="1"/>
          </p:nvPr>
        </p:nvSpPr>
        <p:spPr>
          <a:xfrm>
            <a:off x="440695" y="1409575"/>
            <a:ext cx="11301984" cy="483192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223014"/>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4046" r:id="rId6"/>
  </p:sldLayoutIdLst>
  <p:hf sldNum="0" hdr="0" ftr="0" dt="0"/>
  <p:txStyles>
    <p:titleStyle>
      <a:lvl1pPr marL="0" algn="l" defTabSz="914400" rtl="0" eaLnBrk="1" latinLnBrk="0" hangingPunct="1">
        <a:lnSpc>
          <a:spcPct val="100000"/>
        </a:lnSpc>
        <a:spcBef>
          <a:spcPct val="0"/>
        </a:spcBef>
        <a:buNone/>
        <a:defRPr lang="en-US" sz="3200" kern="1200" spc="4" dirty="0">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85750" indent="-285750"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62400" indent="-28575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932275" indent="-28575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06900" indent="-17145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07369" y="6460935"/>
            <a:ext cx="902777" cy="273392"/>
          </a:xfrm>
          <a:prstGeom prst="rect">
            <a:avLst/>
          </a:prstGeom>
        </p:spPr>
      </p:pic>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userDrawn="1"/>
        </p:nvPicPr>
        <p:blipFill>
          <a:blip r:embed="rId12">
            <a:extLst>
              <a:ext uri="{96DAC541-7B7A-43D3-8B79-37D633B846F1}">
                <asvg:svgBlip xmlns:asvg="http://schemas.microsoft.com/office/drawing/2016/SVG/main" r:embed="rId13"/>
              </a:ext>
            </a:extLst>
          </a:blip>
          <a:srcRect/>
          <a:stretch/>
        </p:blipFill>
        <p:spPr>
          <a:xfrm>
            <a:off x="449321" y="6340927"/>
            <a:ext cx="11293358" cy="240015"/>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1"/>
            <a:ext cx="11301984" cy="849289"/>
          </a:xfrm>
          <a:prstGeom prst="rect">
            <a:avLst/>
          </a:prstGeom>
        </p:spPr>
        <p:txBody>
          <a:bodyPr vert="horz" lIns="0" tIns="0" rIns="0" bIns="0" rtlCol="0" anchor="ctr">
            <a:normAutofit/>
          </a:bodyPr>
          <a:lstStyle/>
          <a:p>
            <a:r>
              <a:rPr lang="en-US"/>
              <a:t>Internal Slides – Common</a:t>
            </a:r>
          </a:p>
        </p:txBody>
      </p:sp>
      <p:sp>
        <p:nvSpPr>
          <p:cNvPr id="4" name="Text Placeholder 3">
            <a:extLst>
              <a:ext uri="{FF2B5EF4-FFF2-40B4-BE49-F238E27FC236}">
                <a16:creationId xmlns:a16="http://schemas.microsoft.com/office/drawing/2014/main" id="{590EEC34-8E7A-4AAE-AE33-A44591EF3DD2}"/>
              </a:ext>
            </a:extLst>
          </p:cNvPr>
          <p:cNvSpPr>
            <a:spLocks noGrp="1"/>
          </p:cNvSpPr>
          <p:nvPr>
            <p:ph type="body" idx="1"/>
          </p:nvPr>
        </p:nvSpPr>
        <p:spPr>
          <a:xfrm>
            <a:off x="440695" y="1267316"/>
            <a:ext cx="11301984" cy="49868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15920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Lst>
  <p:hf sldNum="0" hdr="0" ftr="0" dt="0"/>
  <p:txStyles>
    <p:titleStyle>
      <a:lvl1pPr marL="0" algn="l" defTabSz="914400" rtl="0" eaLnBrk="1" latinLnBrk="0" hangingPunct="1">
        <a:lnSpc>
          <a:spcPct val="100000"/>
        </a:lnSpc>
        <a:spcBef>
          <a:spcPct val="0"/>
        </a:spcBef>
        <a:buNone/>
        <a:defRPr lang="en-US" sz="2800" kern="1200" spc="4" dirty="0">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69875" indent="-269875"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28650" indent="-25200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898525" indent="-25200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87450" indent="-25200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7404" userDrawn="1">
          <p15:clr>
            <a:srgbClr val="F26B43"/>
          </p15:clr>
        </p15:guide>
        <p15:guide id="3" pos="276" userDrawn="1">
          <p15:clr>
            <a:srgbClr val="F26B43"/>
          </p15:clr>
        </p15:guide>
        <p15:guide id="4"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07369" y="6460935"/>
            <a:ext cx="902777" cy="273392"/>
          </a:xfrm>
          <a:prstGeom prst="rect">
            <a:avLst/>
          </a:prstGeom>
        </p:spPr>
      </p:pic>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userDrawn="1"/>
        </p:nvPicPr>
        <p:blipFill>
          <a:blip r:embed="rId22">
            <a:extLst>
              <a:ext uri="{96DAC541-7B7A-43D3-8B79-37D633B846F1}">
                <asvg:svgBlip xmlns:asvg="http://schemas.microsoft.com/office/drawing/2016/SVG/main" r:embed="rId23"/>
              </a:ext>
            </a:extLst>
          </a:blip>
          <a:srcRect/>
          <a:stretch/>
        </p:blipFill>
        <p:spPr>
          <a:xfrm>
            <a:off x="449321" y="6340927"/>
            <a:ext cx="11293358" cy="240015"/>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1"/>
            <a:ext cx="11301984" cy="849289"/>
          </a:xfrm>
          <a:prstGeom prst="rect">
            <a:avLst/>
          </a:prstGeom>
        </p:spPr>
        <p:txBody>
          <a:bodyPr vert="horz" lIns="0" tIns="0" rIns="0" bIns="0" rtlCol="0" anchor="ctr">
            <a:normAutofit/>
          </a:bodyPr>
          <a:lstStyle/>
          <a:p>
            <a:r>
              <a:rPr lang="en-US"/>
              <a:t>Chart &amp; Image Layouts</a:t>
            </a:r>
          </a:p>
        </p:txBody>
      </p:sp>
      <p:sp>
        <p:nvSpPr>
          <p:cNvPr id="4" name="Text Placeholder 3">
            <a:extLst>
              <a:ext uri="{FF2B5EF4-FFF2-40B4-BE49-F238E27FC236}">
                <a16:creationId xmlns:a16="http://schemas.microsoft.com/office/drawing/2014/main" id="{590EEC34-8E7A-4AAE-AE33-A44591EF3DD2}"/>
              </a:ext>
            </a:extLst>
          </p:cNvPr>
          <p:cNvSpPr>
            <a:spLocks noGrp="1"/>
          </p:cNvSpPr>
          <p:nvPr>
            <p:ph type="body" idx="1"/>
          </p:nvPr>
        </p:nvSpPr>
        <p:spPr>
          <a:xfrm>
            <a:off x="440695" y="1267316"/>
            <a:ext cx="11301984" cy="49868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21664"/>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Lst>
  <p:hf sldNum="0" hdr="0" ftr="0" dt="0"/>
  <p:txStyles>
    <p:titleStyle>
      <a:lvl1pPr marL="0" algn="l" defTabSz="914400" rtl="0" eaLnBrk="1" latinLnBrk="0" hangingPunct="1">
        <a:lnSpc>
          <a:spcPct val="100000"/>
        </a:lnSpc>
        <a:spcBef>
          <a:spcPct val="0"/>
        </a:spcBef>
        <a:buNone/>
        <a:defRPr lang="en-US" sz="2800" kern="1200" spc="4" dirty="0">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69875" indent="-269875"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28650" indent="-25200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898525" indent="-25200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87450" indent="-25200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82B3C18-9359-447F-85D8-07A31F0F8F2A}"/>
              </a:ext>
              <a:ext uri="{C183D7F6-B498-43B3-948B-1728B52AA6E4}">
                <adec:decorative xmlns:adec="http://schemas.microsoft.com/office/drawing/2017/decorative" val="1"/>
              </a:ext>
            </a:extLst>
          </p:cNvPr>
          <p:cNvPicPr>
            <a:picLocks noChangeAspect="1"/>
          </p:cNvPicPr>
          <p:nvPr userDrawn="1"/>
        </p:nvPicPr>
        <p:blipFill>
          <a:blip r:embed="rId11">
            <a:extLst>
              <a:ext uri="{96DAC541-7B7A-43D3-8B79-37D633B846F1}">
                <asvg:svgBlip xmlns:asvg="http://schemas.microsoft.com/office/drawing/2016/SVG/main" r:embed="rId12"/>
              </a:ext>
            </a:extLst>
          </a:blip>
          <a:srcRect/>
          <a:stretch/>
        </p:blipFill>
        <p:spPr>
          <a:xfrm>
            <a:off x="449321" y="6340927"/>
            <a:ext cx="11293358" cy="240015"/>
          </a:xfrm>
          <a:prstGeom prst="rect">
            <a:avLst/>
          </a:prstGeom>
        </p:spPr>
      </p:pic>
      <p:pic>
        <p:nvPicPr>
          <p:cNvPr id="9" name="Graphic 8">
            <a:extLst>
              <a:ext uri="{FF2B5EF4-FFF2-40B4-BE49-F238E27FC236}">
                <a16:creationId xmlns:a16="http://schemas.microsoft.com/office/drawing/2014/main" id="{E4F286FD-AE93-403D-AEDC-B18A84EF3E6D}"/>
              </a:ext>
              <a:ext uri="{C183D7F6-B498-43B3-948B-1728B52AA6E4}">
                <adec:decorative xmlns:adec="http://schemas.microsoft.com/office/drawing/2017/decorative" val="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07369" y="6460935"/>
            <a:ext cx="902777" cy="273392"/>
          </a:xfrm>
          <a:prstGeom prst="rect">
            <a:avLst/>
          </a:prstGeom>
        </p:spPr>
      </p:pic>
      <p:sp>
        <p:nvSpPr>
          <p:cNvPr id="3" name="TextBox 2">
            <a:extLst>
              <a:ext uri="{FF2B5EF4-FFF2-40B4-BE49-F238E27FC236}">
                <a16:creationId xmlns:a16="http://schemas.microsoft.com/office/drawing/2014/main" id="{E9ED75FF-41E2-4EFD-BDF4-008D3E8FC637}"/>
              </a:ext>
              <a:ext uri="{C183D7F6-B498-43B3-948B-1728B52AA6E4}">
                <adec:decorative xmlns:adec="http://schemas.microsoft.com/office/drawing/2017/decorative" val="1"/>
              </a:ext>
            </a:extLst>
          </p:cNvPr>
          <p:cNvSpPr txBox="1"/>
          <p:nvPr userDrawn="1"/>
        </p:nvSpPr>
        <p:spPr>
          <a:xfrm>
            <a:off x="11423749" y="6631386"/>
            <a:ext cx="375339" cy="153888"/>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fld id="{F64D57CD-7CD0-4988-84C0-9F952D25EBFA}" type="slidenum">
              <a:rPr lang="en-US" sz="1000" smtClean="0">
                <a:solidFill>
                  <a:schemeClr val="bg1">
                    <a:lumMod val="75000"/>
                  </a:schemeClr>
                </a:solidFill>
              </a:rPr>
              <a:pPr marL="0" indent="0">
                <a:spcAft>
                  <a:spcPts val="0"/>
                </a:spcAft>
                <a:buClr>
                  <a:schemeClr val="tx2"/>
                </a:buClr>
                <a:buFont typeface="Wingdings" pitchFamily="2" charset="2"/>
                <a:buNone/>
              </a:pPr>
              <a:t>‹#›</a:t>
            </a:fld>
            <a:endParaRPr lang="en-US" sz="1000">
              <a:solidFill>
                <a:schemeClr val="bg1">
                  <a:lumMod val="75000"/>
                </a:schemeClr>
              </a:solidFill>
            </a:endParaRPr>
          </a:p>
        </p:txBody>
      </p:sp>
      <p:sp>
        <p:nvSpPr>
          <p:cNvPr id="13" name="TextBox 12">
            <a:extLst>
              <a:ext uri="{FF2B5EF4-FFF2-40B4-BE49-F238E27FC236}">
                <a16:creationId xmlns:a16="http://schemas.microsoft.com/office/drawing/2014/main" id="{62305DD1-1B7D-4CC5-A878-DB12A9EC965C}"/>
              </a:ext>
              <a:ext uri="{C183D7F6-B498-43B3-948B-1728B52AA6E4}">
                <adec:decorative xmlns:adec="http://schemas.microsoft.com/office/drawing/2017/decorative" val="1"/>
              </a:ext>
            </a:extLst>
          </p:cNvPr>
          <p:cNvSpPr txBox="1"/>
          <p:nvPr userDrawn="1"/>
        </p:nvSpPr>
        <p:spPr>
          <a:xfrm>
            <a:off x="10989471" y="6646807"/>
            <a:ext cx="510960" cy="123111"/>
          </a:xfrm>
          <a:prstGeom prst="rect">
            <a:avLst/>
          </a:prstGeom>
          <a:noFill/>
        </p:spPr>
        <p:txBody>
          <a:bodyPr wrap="square" lIns="0" tIns="0" rIns="0" bIns="0" rtlCol="0">
            <a:spAutoFit/>
          </a:bodyPr>
          <a:lstStyle/>
          <a:p>
            <a:pPr marL="0" indent="0">
              <a:spcAft>
                <a:spcPts val="0"/>
              </a:spcAft>
              <a:buClr>
                <a:schemeClr val="tx2"/>
              </a:buClr>
              <a:buFont typeface="Wingdings" pitchFamily="2" charset="2"/>
              <a:buNone/>
            </a:pPr>
            <a:r>
              <a:rPr lang="en-US" sz="800">
                <a:solidFill>
                  <a:schemeClr val="bg1">
                    <a:lumMod val="75000"/>
                  </a:schemeClr>
                </a:solidFill>
              </a:rPr>
              <a:t>© IDC |</a:t>
            </a:r>
          </a:p>
        </p:txBody>
      </p:sp>
      <p:sp>
        <p:nvSpPr>
          <p:cNvPr id="2" name="Title Placeholder 1"/>
          <p:cNvSpPr>
            <a:spLocks noGrp="1"/>
          </p:cNvSpPr>
          <p:nvPr>
            <p:ph type="title"/>
          </p:nvPr>
        </p:nvSpPr>
        <p:spPr>
          <a:xfrm>
            <a:off x="440695" y="304801"/>
            <a:ext cx="11301984" cy="849289"/>
          </a:xfrm>
          <a:prstGeom prst="rect">
            <a:avLst/>
          </a:prstGeom>
        </p:spPr>
        <p:txBody>
          <a:bodyPr vert="horz" lIns="0" tIns="0" rIns="0" bIns="0" rtlCol="0" anchor="ctr">
            <a:normAutofit/>
          </a:bodyPr>
          <a:lstStyle/>
          <a:p>
            <a:r>
              <a:rPr lang="en-US"/>
              <a:t>Closing Slides</a:t>
            </a:r>
          </a:p>
        </p:txBody>
      </p:sp>
      <p:sp>
        <p:nvSpPr>
          <p:cNvPr id="4" name="Text Placeholder 3">
            <a:extLst>
              <a:ext uri="{FF2B5EF4-FFF2-40B4-BE49-F238E27FC236}">
                <a16:creationId xmlns:a16="http://schemas.microsoft.com/office/drawing/2014/main" id="{590EEC34-8E7A-4AAE-AE33-A44591EF3DD2}"/>
              </a:ext>
            </a:extLst>
          </p:cNvPr>
          <p:cNvSpPr>
            <a:spLocks noGrp="1"/>
          </p:cNvSpPr>
          <p:nvPr>
            <p:ph type="body" idx="1"/>
          </p:nvPr>
        </p:nvSpPr>
        <p:spPr>
          <a:xfrm>
            <a:off x="440695" y="1267316"/>
            <a:ext cx="11301984" cy="49868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387261"/>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4048" r:id="rId5"/>
    <p:sldLayoutId id="2147483972" r:id="rId6"/>
    <p:sldLayoutId id="2147484052" r:id="rId7"/>
    <p:sldLayoutId id="2147484054" r:id="rId8"/>
    <p:sldLayoutId id="2147484051" r:id="rId9"/>
  </p:sldLayoutIdLst>
  <p:hf sldNum="0" hdr="0" ftr="0" dt="0"/>
  <p:txStyles>
    <p:titleStyle>
      <a:lvl1pPr marL="0" algn="l" defTabSz="914400" rtl="0" eaLnBrk="1" latinLnBrk="0" hangingPunct="1">
        <a:lnSpc>
          <a:spcPct val="100000"/>
        </a:lnSpc>
        <a:spcBef>
          <a:spcPct val="0"/>
        </a:spcBef>
        <a:buNone/>
        <a:defRPr lang="en-US" sz="2800" kern="1200" spc="4" dirty="0">
          <a:solidFill>
            <a:srgbClr val="4F4F4F"/>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457200" rtl="0" eaLnBrk="1" latinLnBrk="0" hangingPunct="1">
        <a:spcBef>
          <a:spcPts val="600"/>
        </a:spcBef>
        <a:buClr>
          <a:schemeClr val="tx2"/>
        </a:buClr>
        <a:buFont typeface="Arial" panose="020B0604020202020204" pitchFamily="34" charset="0"/>
        <a:buNone/>
        <a:defRPr lang="en-US" sz="20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69875" indent="-269875" algn="l" defTabSz="457200" rtl="0" eaLnBrk="1" latinLnBrk="0" hangingPunct="1">
        <a:spcBef>
          <a:spcPts val="600"/>
        </a:spcBef>
        <a:buClr>
          <a:srgbClr val="227FC7"/>
        </a:buClr>
        <a:buFont typeface="Arial" panose="020B0604020202020204" pitchFamily="34" charset="0"/>
        <a:buChar char="•"/>
        <a:tabLst/>
        <a:defRPr lang="en-US" sz="18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28650" indent="-252000" algn="l" defTabSz="457200" rtl="0" eaLnBrk="1" latinLnBrk="0" hangingPunct="1">
        <a:spcBef>
          <a:spcPts val="600"/>
        </a:spcBef>
        <a:buClr>
          <a:srgbClr val="227FC7"/>
        </a:buClr>
        <a:buSzPct val="100000"/>
        <a:buFont typeface="Arial" panose="020B0604020202020204" pitchFamily="34" charset="0"/>
        <a:buChar char="•"/>
        <a:defRPr lang="en-US" sz="16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898525" indent="-252000" algn="l" defTabSz="457200" rtl="0" eaLnBrk="1" latinLnBrk="0" hangingPunct="1">
        <a:spcBef>
          <a:spcPts val="600"/>
        </a:spcBef>
        <a:buClr>
          <a:srgbClr val="227FC7"/>
        </a:buClr>
        <a:buFont typeface="Arial" panose="020B0604020202020204" pitchFamily="34" charset="0"/>
        <a:buChar char="•"/>
        <a:defRPr lang="en-US" sz="14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87450" indent="-252000" algn="l" defTabSz="457200" rtl="0" eaLnBrk="1" latinLnBrk="0" hangingPunct="1">
        <a:spcBef>
          <a:spcPts val="600"/>
        </a:spcBef>
        <a:buClr>
          <a:srgbClr val="227FC7"/>
        </a:buClr>
        <a:buFont typeface="Arial" panose="020B0604020202020204" pitchFamily="34" charset="0"/>
        <a:buChar char="•"/>
        <a:defRPr lang="en-US" sz="1200" i="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Clr>
          <a:srgbClr val="227FC7"/>
        </a:buClr>
        <a:buFont typeface="Arial"/>
        <a:buChar char="•"/>
        <a:defRPr sz="2000" kern="1200">
          <a:solidFill>
            <a:schemeClr val="tx1"/>
          </a:solidFill>
          <a:latin typeface="+mn-lt"/>
          <a:ea typeface="+mn-ea"/>
          <a:cs typeface="+mn-cs"/>
        </a:defRPr>
      </a:lvl8pPr>
      <a:lvl9pPr marL="358775" indent="-252000" algn="l" defTabSz="457200" rtl="0" eaLnBrk="1" latinLnBrk="0" hangingPunct="1">
        <a:spcBef>
          <a:spcPct val="20000"/>
        </a:spcBef>
        <a:buClr>
          <a:srgbClr val="227FC7"/>
        </a:buClr>
        <a:buFont typeface="Arial"/>
        <a:buChar char="•"/>
        <a:tabLst/>
        <a:defRPr lang="en-US" sz="1800" kern="120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A5Q3WC&amp;nav=eyJzSWQiOjIxNDc0ODE1NTgsImNJZCI6MTM2NjA0NDA2NX0" TargetMode="External"/><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PgIeP0&amp;nav=eyJzSWQiOjIxNDc0ODE2MDIsImNJZCI6OTM3MjQ0Nzl9" TargetMode="Externa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geoMX9&amp;nav=eyJzSWQiOjIxNDc0ODE1ODUsImNJZCI6MTg4MzgyOTQ3MX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8iFlWJ&amp;nav=eyJzSWQiOjIxNDc0ODE1NjQsImNJZCI6Njk2Mjk5OTh9"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Uy8WBD&amp;nav=eyJzSWQiOjIxNDc0ODE2MDYsImNJZCI6NDIxMDA1ODg5fQ" TargetMode="External"/><Relationship Id="rId5"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fPEjpr&amp;nav=eyJzSWQiOjIxNDc0ODE2MDUsImNJZCI6MzMyNTI0MjU4MX0" TargetMode="Externa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8Nsepl&amp;nav=eyJzSWQiOjIxNDc0ODE2MDQsImNJZCI6MTgxOTI0MTMyOX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59.svg"/><Relationship Id="rId11" Type="http://schemas.openxmlformats.org/officeDocument/2006/relationships/image" Target="../media/image64.sv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20.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aNCknU&amp;nav=eyJzSWQiOjIxNDc0ODE2MDcsImNJZCI6Mzk1OTcxMjU4fQ"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BaI3Dv&amp;nav=eyJzSWQiOjIxNDc0ODE2MDgsImNJZCI6MjI2MDQ5MDM4NX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epcnWB&amp;nav=eyJzSWQiOjIxNDc0ODE1OTYsImNJZCI6MTM3MDc3MzYxOX0"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6peFrC&amp;nav=eyJzSWQiOjIxNDc0ODE1OTgsImNJZCI6MjgwMDcwMDQ3OH0" TargetMode="Externa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9XfDCl&amp;nav=eyJzSWQiOjIxNDc0ODE1OTcsImNJZCI6MjQ5OTI2MzU2MH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sphDA3&amp;nav=eyJzSWQiOjIxNDc0ODE1OTksImNJZCI6MjE4ODMxNzI3OH0"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SsSpJD&amp;nav=eyJzSWQiOjIxNDc0ODE2MDAsImNJZCI6Mjk3MzA2Nzc1N3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UJSR4m&amp;nav=eyJzSWQiOjIxNDc0ODE1OTEsImNJZCI6NDEyNzYzODU4MH0" TargetMode="Externa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ZmHlLZ&amp;nav=eyJzSWQiOjIxNDc0ODE1OTQsImNJZCI6MTkxODE0NTQ1Mn0" TargetMode="External"/><Relationship Id="rId5"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BieiDA&amp;nav=eyJzSWQiOjIxNDc0ODE1OTMsImNJZCI6MTA0NTU1MzY0MX0" TargetMode="External"/><Relationship Id="rId4" Type="http://schemas.openxmlformats.org/officeDocument/2006/relationships/hyperlink" Target="https://insideidc.sharepoint.com/:p:/r/teams/GenAIFunctionalUseCases/Shared%20Documents/Industry/National%20Govt/Industry_GenAI_Use_Case_Mar_2024_template%20National%20Government.pptx?d=w555a8110efe94388841683c207935a52&amp;csf=1&amp;web=1&amp;e=nLDD46&amp;nav=eyJzSWQiOjIxNDc0ODE1OTIsImNJZCI6MjI4MTIzMDUyOH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DCAE-ED2B-47F5-B830-9C11E0691BAF}"/>
              </a:ext>
            </a:extLst>
          </p:cNvPr>
          <p:cNvSpPr>
            <a:spLocks noGrp="1"/>
          </p:cNvSpPr>
          <p:nvPr>
            <p:ph type="title"/>
          </p:nvPr>
        </p:nvSpPr>
        <p:spPr>
          <a:xfrm>
            <a:off x="2121768" y="2489385"/>
            <a:ext cx="8012832" cy="1008409"/>
          </a:xfrm>
        </p:spPr>
        <p:txBody>
          <a:bodyPr/>
          <a:lstStyle/>
          <a:p>
            <a:r>
              <a:rPr lang="en-US" dirty="0"/>
              <a:t>Generative AI Use Case Taxonomy, 2024:</a:t>
            </a:r>
          </a:p>
        </p:txBody>
      </p:sp>
      <p:sp>
        <p:nvSpPr>
          <p:cNvPr id="11" name="Text Placeholder 10">
            <a:extLst>
              <a:ext uri="{FF2B5EF4-FFF2-40B4-BE49-F238E27FC236}">
                <a16:creationId xmlns:a16="http://schemas.microsoft.com/office/drawing/2014/main" id="{85F618F2-571B-CBEE-D6E4-FB6739EEAD9E}"/>
              </a:ext>
            </a:extLst>
          </p:cNvPr>
          <p:cNvSpPr>
            <a:spLocks noGrp="1"/>
          </p:cNvSpPr>
          <p:nvPr>
            <p:ph type="body" sz="quarter" idx="27"/>
          </p:nvPr>
        </p:nvSpPr>
        <p:spPr>
          <a:xfrm>
            <a:off x="2121768" y="3632637"/>
            <a:ext cx="8012832" cy="758387"/>
          </a:xfrm>
        </p:spPr>
        <p:txBody>
          <a:bodyPr/>
          <a:lstStyle/>
          <a:p>
            <a:r>
              <a:rPr lang="en-US" dirty="0">
                <a:latin typeface="Open Sans"/>
                <a:ea typeface="Open Sans"/>
                <a:cs typeface="Open Sans"/>
              </a:rPr>
              <a:t>The </a:t>
            </a:r>
            <a:r>
              <a:rPr lang="en-US" sz="1600" dirty="0">
                <a:latin typeface="Open Sans"/>
                <a:ea typeface="Open Sans"/>
                <a:cs typeface="Open Sans"/>
              </a:rPr>
              <a:t>National Civilian Government</a:t>
            </a:r>
            <a:r>
              <a:rPr lang="en-US" dirty="0">
                <a:latin typeface="Open Sans"/>
                <a:ea typeface="Open Sans"/>
                <a:cs typeface="Open Sans"/>
              </a:rPr>
              <a:t> Industry</a:t>
            </a:r>
            <a:endParaRPr lang="en-US" dirty="0"/>
          </a:p>
        </p:txBody>
      </p:sp>
      <p:sp>
        <p:nvSpPr>
          <p:cNvPr id="3" name="Text Placeholder 2">
            <a:extLst>
              <a:ext uri="{FF2B5EF4-FFF2-40B4-BE49-F238E27FC236}">
                <a16:creationId xmlns:a16="http://schemas.microsoft.com/office/drawing/2014/main" id="{1428ECB0-0F9F-4DE5-9814-ADAEA364876C}"/>
              </a:ext>
            </a:extLst>
          </p:cNvPr>
          <p:cNvSpPr>
            <a:spLocks noGrp="1"/>
          </p:cNvSpPr>
          <p:nvPr>
            <p:ph type="body" sz="quarter" idx="12"/>
          </p:nvPr>
        </p:nvSpPr>
        <p:spPr>
          <a:xfrm>
            <a:off x="3720230" y="4651814"/>
            <a:ext cx="6414370" cy="758386"/>
          </a:xfrm>
        </p:spPr>
        <p:txBody>
          <a:bodyPr/>
          <a:lstStyle/>
          <a:p>
            <a:r>
              <a:rPr lang="en-US" dirty="0"/>
              <a:t>Adelaide O’Brien, Massimiliano Claps, Louise Francis, Aaron Walker</a:t>
            </a:r>
          </a:p>
          <a:p>
            <a:r>
              <a:rPr lang="en-US" dirty="0"/>
              <a:t>June 2024</a:t>
            </a:r>
          </a:p>
        </p:txBody>
      </p:sp>
    </p:spTree>
    <p:extLst>
      <p:ext uri="{BB962C8B-B14F-4D97-AF65-F5344CB8AC3E}">
        <p14:creationId xmlns:p14="http://schemas.microsoft.com/office/powerpoint/2010/main" val="427340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a:t>GenAI Use Case: </a:t>
            </a:r>
            <a:br>
              <a:rPr lang="en-US"/>
            </a:br>
            <a:r>
              <a:rPr lang="en-US" i="1">
                <a:latin typeface="+mn-lt"/>
              </a:rPr>
              <a:t>Hyper-personalized benefits/services </a:t>
            </a:r>
            <a:endParaRPr lang="en-DE" i="1">
              <a:latin typeface="+mn-lt"/>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3100969018"/>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Reduced referrals</a:t>
                      </a:r>
                      <a:endParaRPr lang="en-DE" sz="1050" kern="1200">
                        <a:solidFill>
                          <a:schemeClr val="dk1"/>
                        </a:solidFill>
                        <a:effectLst/>
                        <a:latin typeface="Open Sans"/>
                        <a:ea typeface="Open Sans"/>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Personalized benefits with no duplication</a:t>
                      </a:r>
                      <a:endParaRPr lang="en-DE" sz="1050" kern="1200">
                        <a:solidFill>
                          <a:schemeClr val="dk1"/>
                        </a:solidFill>
                        <a:effectLst/>
                        <a:latin typeface="Open Sans"/>
                        <a:ea typeface="Open Sans"/>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312411"/>
          </a:xfrm>
          <a:prstGeom prst="rect">
            <a:avLst/>
          </a:prstGeom>
          <a:noFill/>
        </p:spPr>
        <p:txBody>
          <a:bodyPr wrap="square" lIns="91440" rtlCol="0">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Delivers a person-centric customer service model of individualized services and benefits based on the individual and family eligibility and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Reduces referrals and duplication due to disconnected systems.</a:t>
            </a:r>
          </a:p>
        </p:txBody>
      </p:sp>
      <p:sp>
        <p:nvSpPr>
          <p:cNvPr id="8" name="TextBox 7">
            <a:extLst>
              <a:ext uri="{FF2B5EF4-FFF2-40B4-BE49-F238E27FC236}">
                <a16:creationId xmlns:a16="http://schemas.microsoft.com/office/drawing/2014/main" id="{68D10652-645C-4758-0EE3-7D866EED009D}"/>
              </a:ext>
            </a:extLst>
          </p:cNvPr>
          <p:cNvSpPr txBox="1"/>
          <p:nvPr/>
        </p:nvSpPr>
        <p:spPr>
          <a:xfrm>
            <a:off x="589282" y="1693408"/>
            <a:ext cx="3324818" cy="2088007"/>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Digital assistants powered by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can coordinate benefits programs across federal, state, local and private programs removing the onus from individuals and their families to navigate this complex landscape. </a:t>
            </a:r>
          </a:p>
          <a:p>
            <a:pPr marR="0" lvl="0" algn="l" defTabSz="457200" rtl="0" eaLnBrk="1" fontAlgn="ctr" latinLnBrk="0" hangingPunct="1">
              <a:lnSpc>
                <a:spcPct val="90000"/>
              </a:lnSpc>
              <a:spcBef>
                <a:spcPts val="400"/>
              </a:spcBef>
              <a:spcAft>
                <a:spcPts val="0"/>
              </a:spcAft>
              <a:buClrTx/>
              <a:buSzTx/>
              <a:tabLst/>
              <a:defRPr/>
            </a:pPr>
            <a:r>
              <a:rPr lang="en-US" sz="1400" dirty="0">
                <a:solidFill>
                  <a:srgbClr val="000000"/>
                </a:solidFill>
                <a:latin typeface="Open Sans" panose="020B0606030504020204" pitchFamily="34" charset="0"/>
              </a:rPr>
              <a:t>Individuals no longer need to determine which programs they are eligible for and provide their information only once.</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272675" cy="1067215"/>
          </a:xfrm>
          <a:prstGeom prst="rect">
            <a:avLst/>
          </a:prstGeom>
          <a:noFill/>
        </p:spPr>
        <p:txBody>
          <a:bodyPr wrap="square" lIns="91440" tIns="45720" rIns="91440" bIns="45720" rtlCol="0" anchor="t">
            <a:spAutoFit/>
          </a:bodyPr>
          <a:lstStyle/>
          <a:p>
            <a:pPr fontAlgn="ctr">
              <a:lnSpc>
                <a:spcPct val="90000"/>
              </a:lnSpc>
              <a:spcBef>
                <a:spcPts val="400"/>
              </a:spcBef>
              <a:defRPr/>
            </a:pPr>
            <a:r>
              <a:rPr kumimoji="0" lang="en-US" sz="1400" b="0" i="0" u="none" strike="noStrike" kern="1200" cap="none" spc="0" normalizeH="0" baseline="0" noProof="0">
                <a:ln>
                  <a:noFill/>
                </a:ln>
                <a:solidFill>
                  <a:srgbClr val="000000"/>
                </a:solidFill>
                <a:effectLst/>
                <a:uLnTx/>
                <a:uFillTx/>
                <a:latin typeface="Open Sans"/>
                <a:ea typeface="Open Sans"/>
                <a:cs typeface="Open Sans"/>
              </a:rPr>
              <a:t>Portals equipped with </a:t>
            </a:r>
            <a:r>
              <a:rPr kumimoji="0" lang="en-US" sz="1400" b="0" i="0" u="none" strike="noStrike" kern="1200" cap="none" spc="0" normalizeH="0" baseline="0" noProof="0" err="1">
                <a:ln>
                  <a:noFill/>
                </a:ln>
                <a:solidFill>
                  <a:srgbClr val="000000"/>
                </a:solidFill>
                <a:effectLst/>
                <a:uLnTx/>
                <a:uFillTx/>
                <a:latin typeface="Open Sans"/>
                <a:ea typeface="Open Sans"/>
                <a:cs typeface="Open Sans"/>
              </a:rPr>
              <a:t>GenAI</a:t>
            </a:r>
            <a:r>
              <a:rPr kumimoji="0" lang="en-US" sz="1400" b="0" i="0" u="none" strike="noStrike" kern="1200" cap="none" spc="0" normalizeH="0" baseline="0" noProof="0">
                <a:ln>
                  <a:noFill/>
                </a:ln>
                <a:solidFill>
                  <a:srgbClr val="000000"/>
                </a:solidFill>
                <a:effectLst/>
                <a:uLnTx/>
                <a:uFillTx/>
                <a:latin typeface="Open Sans"/>
                <a:ea typeface="Open Sans"/>
                <a:cs typeface="Open Sans"/>
              </a:rPr>
              <a:t> multi-language capabilities for hyper personalized benefits search for all benefits entitled to across agencies, i.e., one-stop-shop,</a:t>
            </a:r>
            <a:r>
              <a:rPr lang="en-US" sz="1400">
                <a:solidFill>
                  <a:srgbClr val="000000"/>
                </a:solidFill>
                <a:latin typeface="Open Sans"/>
                <a:ea typeface="Open Sans"/>
                <a:cs typeface="Open Sans"/>
              </a:rPr>
              <a:t> </a:t>
            </a:r>
            <a:r>
              <a:rPr kumimoji="0" lang="en-US" sz="1400" b="0" i="0" u="none" strike="noStrike" kern="1200" cap="none" spc="0" normalizeH="0" baseline="0" noProof="0">
                <a:ln>
                  <a:noFill/>
                </a:ln>
                <a:solidFill>
                  <a:srgbClr val="000000"/>
                </a:solidFill>
                <a:effectLst/>
                <a:uLnTx/>
                <a:uFillTx/>
                <a:latin typeface="Open Sans"/>
                <a:ea typeface="Open Sans"/>
                <a:cs typeface="Open Sans"/>
              </a:rPr>
              <a:t> For example, a homeless veteran applies for and received housing assistance and is informed that he also qualifies for the additional benefits of mental health, education, employment and tuition assistance.</a:t>
            </a:r>
            <a:r>
              <a:rPr lang="en-US" sz="1400">
                <a:solidFill>
                  <a:srgbClr val="000000"/>
                </a:solidFill>
                <a:latin typeface="Open Sans"/>
                <a:ea typeface="Open Sans"/>
                <a:cs typeface="Open Sans"/>
              </a:rPr>
              <a:t> </a:t>
            </a:r>
            <a:endParaRPr lang="en-US" sz="1400" b="0" i="0" u="none" strike="noStrike" kern="1200" cap="none" spc="0" normalizeH="0" baseline="0" noProof="0">
              <a:ln>
                <a:noFill/>
              </a:ln>
              <a:solidFill>
                <a:srgbClr val="000000"/>
              </a:solidFill>
              <a:effectLst/>
              <a:uLnTx/>
              <a:uFillTx/>
              <a:latin typeface="Open Sans" panose="020B0606030504020204" pitchFamily="34" charset="0"/>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959554602"/>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a:ea typeface="Open Sans"/>
                          <a:cs typeface="+mn-cs"/>
                        </a:rPr>
                        <a:t>Medium</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bg1"/>
                          </a:solidFill>
                          <a:effectLst/>
                          <a:latin typeface="Open Sans"/>
                          <a:ea typeface="Open Sans"/>
                          <a:cs typeface="+mn-cs"/>
                        </a:rPr>
                        <a:t>Medium</a:t>
                      </a:r>
                      <a:endParaRPr lang="en-US"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DEB48DB3-EE3D-263E-AF6B-6E98A7D6B8FB}"/>
              </a:ext>
            </a:extLst>
          </p:cNvPr>
          <p:cNvSpPr/>
          <p:nvPr/>
        </p:nvSpPr>
        <p:spPr>
          <a:xfrm>
            <a:off x="5486848" y="330807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EC57AF97-E921-0D72-72A6-D18A37F79B48}"/>
              </a:ext>
            </a:extLst>
          </p:cNvPr>
          <p:cNvSpPr/>
          <p:nvPr/>
        </p:nvSpPr>
        <p:spPr>
          <a:xfrm>
            <a:off x="6250934" y="330807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28123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a:t>GenAI Use Case: </a:t>
            </a:r>
            <a:br>
              <a:rPr lang="en-US"/>
            </a:br>
            <a:r>
              <a:rPr lang="en-US" i="1">
                <a:latin typeface="Open Sans" panose="020B0606030504020204" pitchFamily="34" charset="0"/>
                <a:ea typeface="Open Sans" panose="020B0606030504020204" pitchFamily="34" charset="0"/>
                <a:cs typeface="Open Sans" panose="020B0606030504020204" pitchFamily="34" charset="0"/>
              </a:rPr>
              <a:t>Caseworker composable case management</a:t>
            </a:r>
            <a:endParaRPr lang="en-DE" i="1">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Caseworker job turnover</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Caseworker efficiency</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722999"/>
            <a:ext cx="3320398" cy="1415003"/>
          </a:xfrm>
          <a:prstGeom prst="rect">
            <a:avLst/>
          </a:prstGeom>
          <a:noFill/>
        </p:spPr>
        <p:txBody>
          <a:bodyPr wrap="square" lIns="91440" tIns="45720" rIns="91440" bIns="45720" rtlCol="0" anchor="t">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Facilitates compliance with requirements</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Eases the workloads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Increases capacity of case workers </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Improves service delivery in a tech friendly environment.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670131"/>
            <a:ext cx="3324818" cy="2424510"/>
          </a:xfrm>
          <a:prstGeom prst="rect">
            <a:avLst/>
          </a:prstGeom>
          <a:noFill/>
        </p:spPr>
        <p:txBody>
          <a:bodyPr wrap="square" lIns="91440" tIns="45720" rIns="91440" bIns="45720" rtlCol="0" anchor="t">
            <a:spAutoFit/>
          </a:bodyPr>
          <a:lstStyle/>
          <a:p>
            <a:pPr fontAlgn="ctr">
              <a:lnSpc>
                <a:spcPct val="90000"/>
              </a:lnSpc>
              <a:spcBef>
                <a:spcPts val="400"/>
              </a:spcBef>
              <a:defRPr/>
            </a:pPr>
            <a:r>
              <a:rPr lang="en-US" sz="1400" dirty="0">
                <a:solidFill>
                  <a:srgbClr val="000000"/>
                </a:solidFill>
                <a:latin typeface="Open Sans"/>
                <a:ea typeface="Open Sans"/>
                <a:cs typeface="Open Sans"/>
              </a:rPr>
              <a:t>P</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redesigned, modular, flexible benefits and services models with integrated rules, policies, and programs with </a:t>
            </a:r>
            <a:r>
              <a:rPr lang="en-US" sz="1400" dirty="0">
                <a:solidFill>
                  <a:srgbClr val="000000"/>
                </a:solidFill>
                <a:latin typeface="Open Sans"/>
                <a:ea typeface="Open Sans"/>
                <a:cs typeface="Open Sans"/>
              </a:rPr>
              <a:t>well-defined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APIs are coupled with </a:t>
            </a:r>
            <a:r>
              <a:rPr kumimoji="0" lang="en-US" sz="1400" b="0" i="0" u="none" strike="noStrike" kern="1200" cap="none" spc="0" normalizeH="0" baseline="0" noProof="0" dirty="0" err="1">
                <a:ln>
                  <a:noFill/>
                </a:ln>
                <a:solidFill>
                  <a:srgbClr val="000000"/>
                </a:solidFill>
                <a:effectLst/>
                <a:uLnTx/>
                <a:uFillTx/>
                <a:latin typeface="Open Sans"/>
                <a:ea typeface="Open Sans"/>
                <a:cs typeface="Open Sans"/>
              </a:rPr>
              <a:t>GenAI</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enabled low code apps for customization and integration. Using NPL prompts, case workers can follow each beneficiaries' journey and</a:t>
            </a:r>
            <a:r>
              <a:rPr lang="en-US" sz="1400" dirty="0">
                <a:solidFill>
                  <a:srgbClr val="000000"/>
                </a:solidFill>
                <a:latin typeface="Open Sans"/>
                <a:ea typeface="Open Sans"/>
                <a:cs typeface="Open Sans"/>
              </a:rPr>
              <a:t>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use </a:t>
            </a:r>
            <a:r>
              <a:rPr kumimoji="0" lang="en-US" sz="1400" b="0" i="0" u="none" strike="noStrike" kern="1200" cap="none" spc="0" normalizeH="0" baseline="0" noProof="0" dirty="0" err="1">
                <a:ln>
                  <a:noFill/>
                </a:ln>
                <a:solidFill>
                  <a:srgbClr val="000000"/>
                </a:solidFill>
                <a:effectLst/>
                <a:uLnTx/>
                <a:uFillTx/>
                <a:latin typeface="Open Sans"/>
                <a:ea typeface="Open Sans"/>
                <a:cs typeface="Open Sans"/>
              </a:rPr>
              <a:t>GenAI</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to summarize vast amounts of data from multiple sources to help</a:t>
            </a:r>
            <a:r>
              <a:rPr lang="en-US" sz="1400" dirty="0">
                <a:solidFill>
                  <a:srgbClr val="000000"/>
                </a:solidFill>
                <a:latin typeface="Open Sans"/>
                <a:ea typeface="Open Sans"/>
                <a:cs typeface="Open Sans"/>
              </a:rPr>
              <a:t>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generate case reports.</a:t>
            </a:r>
            <a:r>
              <a:rPr lang="en-US" sz="1400" dirty="0">
                <a:solidFill>
                  <a:srgbClr val="000000"/>
                </a:solidFill>
                <a:latin typeface="Open Sans"/>
                <a:ea typeface="Open Sans"/>
                <a:cs typeface="Open Sans"/>
              </a:rPr>
              <a:t>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343761" cy="1067215"/>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lang="en-US" sz="1400" dirty="0">
                <a:solidFill>
                  <a:srgbClr val="000000"/>
                </a:solidFill>
                <a:latin typeface="Open Sans" panose="020B0606030504020204" pitchFamily="34" charset="0"/>
              </a:rPr>
              <a:t>By reusing modular components and developing and modify applications quickly and easily via </a:t>
            </a:r>
            <a:r>
              <a:rPr lang="en-US" sz="1400" dirty="0" err="1">
                <a:solidFill>
                  <a:srgbClr val="000000"/>
                </a:solidFill>
                <a:latin typeface="Open Sans" panose="020B0606030504020204" pitchFamily="34" charset="0"/>
              </a:rPr>
              <a:t>GenAI</a:t>
            </a:r>
            <a:r>
              <a:rPr lang="en-US" sz="1400" dirty="0">
                <a:solidFill>
                  <a:srgbClr val="000000"/>
                </a:solidFill>
                <a:latin typeface="Open Sans" panose="020B0606030504020204" pitchFamily="34" charset="0"/>
              </a:rPr>
              <a:t>, case workers can meet increased demand for complex services, efficiently respond to the effects of new laws and changing regulations, or prioritize cases based on urgency of need to change in circumstances – all with limited budgets and staff.  </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2221050541"/>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a:ea typeface="Open Sans"/>
                          <a:cs typeface="+mn-cs"/>
                        </a:rPr>
                        <a:t>Medium</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D07"/>
                    </a:solidFill>
                  </a:tcPr>
                </a:tc>
                <a:tc>
                  <a:txBody>
                    <a:bodyPr/>
                    <a:lstStyle/>
                    <a:p>
                      <a:pPr algn="ctr"/>
                      <a:r>
                        <a:rPr lang="en-CA" sz="1050" kern="1200">
                          <a:solidFill>
                            <a:schemeClr val="tx1"/>
                          </a:solidFill>
                          <a:effectLst/>
                          <a:latin typeface="Open Sans"/>
                          <a:ea typeface="Open Sans"/>
                          <a:cs typeface="+mn-cs"/>
                        </a:rPr>
                        <a:t>Medium</a:t>
                      </a:r>
                      <a:endParaRPr lang="en-DE" sz="1050" kern="1200">
                        <a:solidFill>
                          <a:schemeClr val="tx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1DACD50B-0D55-7CCA-246C-D7D78A5AF0E8}"/>
              </a:ext>
            </a:extLst>
          </p:cNvPr>
          <p:cNvSpPr/>
          <p:nvPr/>
        </p:nvSpPr>
        <p:spPr>
          <a:xfrm>
            <a:off x="6288512" y="231852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AF37C98A-2F9E-2DFD-72BF-F982ED4166EB}"/>
              </a:ext>
            </a:extLst>
          </p:cNvPr>
          <p:cNvSpPr/>
          <p:nvPr/>
        </p:nvSpPr>
        <p:spPr>
          <a:xfrm>
            <a:off x="5461796" y="332060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Rounded Corners 12">
            <a:extLst>
              <a:ext uri="{FF2B5EF4-FFF2-40B4-BE49-F238E27FC236}">
                <a16:creationId xmlns:a16="http://schemas.microsoft.com/office/drawing/2014/main" id="{52D00FEE-C115-5011-8C9E-9BD14EDB9384}"/>
              </a:ext>
            </a:extLst>
          </p:cNvPr>
          <p:cNvSpPr/>
          <p:nvPr/>
        </p:nvSpPr>
        <p:spPr>
          <a:xfrm>
            <a:off x="6213356" y="332060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04555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a:t>GenAI Use Case: </a:t>
            </a:r>
            <a:br>
              <a:rPr lang="en-US"/>
            </a:br>
            <a:r>
              <a:rPr lang="en-US" i="1">
                <a:latin typeface="Open Sans" panose="020B0606030504020204" pitchFamily="34" charset="0"/>
                <a:ea typeface="Open Sans" panose="020B0606030504020204" pitchFamily="34" charset="0"/>
                <a:cs typeface="Open Sans" panose="020B0606030504020204" pitchFamily="34" charset="0"/>
              </a:rPr>
              <a:t>Public health protection and remediation</a:t>
            </a:r>
            <a:endParaRPr lang="en-DE" i="1">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Timeliness of response</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Lives saved</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894108"/>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Ability to investigate multi-structured and multimodal data such as GPS locations, identity credentials, hotspots of chronic need, and  anticipated/ongoing events.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Targets assistance and   provides coordinated services to residents impacted.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42812"/>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Protect public health with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digital assistants to identify residents at risk for disease, accidental harmful emissions/leaks, problematic chemicals and or harmful additives in the food supply, and  proactively inform recommendations for benefits, and services care plans with bespoke information</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5" y="4798967"/>
            <a:ext cx="7343762" cy="1455014"/>
          </a:xfrm>
          <a:prstGeom prst="rect">
            <a:avLst/>
          </a:prstGeom>
          <a:noFill/>
        </p:spPr>
        <p:txBody>
          <a:bodyPr wrap="square" lIns="91440" tIns="45720" rIns="91440" bIns="45720" rtlCol="0" anchor="t">
            <a:spAutoFit/>
          </a:bodyPr>
          <a:lstStyle/>
          <a:p>
            <a:pPr fontAlgn="ctr">
              <a:lnSpc>
                <a:spcPct val="90000"/>
              </a:lnSpc>
              <a:spcBef>
                <a:spcPts val="400"/>
              </a:spcBef>
              <a:defRPr/>
            </a:pPr>
            <a:r>
              <a:rPr lang="en-US" sz="1400" dirty="0">
                <a:solidFill>
                  <a:srgbClr val="000000"/>
                </a:solidFill>
                <a:latin typeface="Open Sans"/>
                <a:ea typeface="Open Sans"/>
                <a:cs typeface="Open Sans"/>
              </a:rPr>
              <a:t>Federal</a:t>
            </a:r>
            <a:r>
              <a:rPr lang="en-US" sz="1400" dirty="0">
                <a:solidFill>
                  <a:srgbClr val="000000"/>
                </a:solidFill>
                <a:ea typeface="+mn-lt"/>
                <a:cs typeface="+mn-lt"/>
              </a:rPr>
              <a:t> Emergency Management Agency (FEMA) is piloting </a:t>
            </a:r>
            <a:r>
              <a:rPr lang="en-US" sz="1400" dirty="0" err="1">
                <a:solidFill>
                  <a:srgbClr val="000000"/>
                </a:solidFill>
                <a:ea typeface="+mn-lt"/>
                <a:cs typeface="+mn-lt"/>
              </a:rPr>
              <a:t>GenAI</a:t>
            </a:r>
            <a:r>
              <a:rPr lang="en-US" sz="1400" dirty="0">
                <a:solidFill>
                  <a:srgbClr val="000000"/>
                </a:solidFill>
                <a:ea typeface="+mn-lt"/>
                <a:cs typeface="+mn-lt"/>
              </a:rPr>
              <a:t> to assist underserved communities and local governments with plans to identify and mitigate hazards and assess risks/vulnerabilities.  This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allows </a:t>
            </a:r>
            <a:r>
              <a:rPr lang="en-US" sz="1400" dirty="0">
                <a:solidFill>
                  <a:srgbClr val="000000"/>
                </a:solidFill>
                <a:latin typeface="Open Sans"/>
                <a:ea typeface="Open Sans"/>
                <a:cs typeface="Open Sans"/>
              </a:rPr>
              <a:t>coordination</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and </a:t>
            </a:r>
            <a:r>
              <a:rPr lang="en-US" sz="1400" dirty="0">
                <a:solidFill>
                  <a:srgbClr val="000000"/>
                </a:solidFill>
                <a:latin typeface="Open Sans"/>
                <a:ea typeface="Open Sans"/>
                <a:cs typeface="Open Sans"/>
              </a:rPr>
              <a:t>collaboration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with first responders, law enforcement, private and public community providers and across health, human, and social services to predict and </a:t>
            </a:r>
            <a:r>
              <a:rPr lang="en-US" sz="1400" dirty="0">
                <a:solidFill>
                  <a:srgbClr val="000000"/>
                </a:solidFill>
                <a:latin typeface="Open Sans"/>
                <a:ea typeface="Open Sans"/>
                <a:cs typeface="Open Sans"/>
              </a:rPr>
              <a:t>act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in response to events such as train derailment with toxic chemicals, the recent wildfires and storms in Greece, or the</a:t>
            </a:r>
            <a:r>
              <a:rPr lang="en-US" sz="1400" dirty="0">
                <a:solidFill>
                  <a:srgbClr val="000000"/>
                </a:solidFill>
                <a:latin typeface="Open Sans"/>
                <a:ea typeface="Open Sans"/>
                <a:cs typeface="Open Sans"/>
              </a:rPr>
              <a:t> </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hurricanes and cyclones in Australia.</a:t>
            </a:r>
            <a:r>
              <a:rPr lang="en-US" sz="1400" dirty="0">
                <a:solidFill>
                  <a:srgbClr val="000000"/>
                </a:solidFill>
                <a:latin typeface="Open Sans"/>
                <a:ea typeface="Open Sans"/>
                <a:cs typeface="Open Sans"/>
              </a:rPr>
              <a:t> </a:t>
            </a:r>
            <a:endParaRPr lang="en-US" sz="1400" b="0" i="0" u="none" strike="noStrike" kern="1200" cap="none" spc="0" normalizeH="0" baseline="0" noProof="0" dirty="0">
              <a:ln>
                <a:noFill/>
              </a:ln>
              <a:solidFill>
                <a:srgbClr val="000000"/>
              </a:solidFill>
              <a:effectLst/>
              <a:uLnTx/>
              <a:uFillTx/>
              <a:latin typeface="Open Sans" panose="020B0606030504020204" pitchFamily="34" charset="0"/>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2880963892"/>
              </p:ext>
            </p:extLst>
          </p:nvPr>
        </p:nvGraphicFramePr>
        <p:xfrm>
          <a:off x="8661954" y="5019139"/>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D36A50EA-DFB1-6EE5-27AF-58913EDED373}"/>
              </a:ext>
            </a:extLst>
          </p:cNvPr>
          <p:cNvSpPr/>
          <p:nvPr/>
        </p:nvSpPr>
        <p:spPr>
          <a:xfrm>
            <a:off x="6426298" y="2794509"/>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F8B58295-DBED-CE11-1B07-BEA38F91D663}"/>
              </a:ext>
            </a:extLst>
          </p:cNvPr>
          <p:cNvSpPr/>
          <p:nvPr/>
        </p:nvSpPr>
        <p:spPr>
          <a:xfrm>
            <a:off x="6225882" y="330807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Rounded Corners 12">
            <a:extLst>
              <a:ext uri="{FF2B5EF4-FFF2-40B4-BE49-F238E27FC236}">
                <a16:creationId xmlns:a16="http://schemas.microsoft.com/office/drawing/2014/main" id="{C5DEBA9D-A30A-7DF2-3EBB-5DAF31DB698D}"/>
              </a:ext>
            </a:extLst>
          </p:cNvPr>
          <p:cNvSpPr/>
          <p:nvPr/>
        </p:nvSpPr>
        <p:spPr>
          <a:xfrm>
            <a:off x="5486848" y="3295549"/>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6" name="Rectangle: Rounded Corners 15">
            <a:extLst>
              <a:ext uri="{FF2B5EF4-FFF2-40B4-BE49-F238E27FC236}">
                <a16:creationId xmlns:a16="http://schemas.microsoft.com/office/drawing/2014/main" id="{3543C86A-5542-2F54-B458-3C704FD4F13F}"/>
              </a:ext>
            </a:extLst>
          </p:cNvPr>
          <p:cNvSpPr/>
          <p:nvPr/>
        </p:nvSpPr>
        <p:spPr>
          <a:xfrm>
            <a:off x="5186224" y="2781983"/>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21" name="Rectangle: Rounded Corners 20">
            <a:extLst>
              <a:ext uri="{FF2B5EF4-FFF2-40B4-BE49-F238E27FC236}">
                <a16:creationId xmlns:a16="http://schemas.microsoft.com/office/drawing/2014/main" id="{14612AC0-21B7-3D9E-8876-CD8E041F564A}"/>
              </a:ext>
            </a:extLst>
          </p:cNvPr>
          <p:cNvSpPr/>
          <p:nvPr/>
        </p:nvSpPr>
        <p:spPr>
          <a:xfrm>
            <a:off x="6301038" y="231852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918145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EB3FB-75DF-F2BA-F3C1-3077ABACB76C}"/>
              </a:ext>
            </a:extLst>
          </p:cNvPr>
          <p:cNvSpPr>
            <a:spLocks noGrp="1"/>
          </p:cNvSpPr>
          <p:nvPr>
            <p:ph type="title"/>
          </p:nvPr>
        </p:nvSpPr>
        <p:spPr/>
        <p:txBody>
          <a:bodyPr/>
          <a:lstStyle/>
          <a:p>
            <a:r>
              <a:rPr lang="en-US"/>
              <a:t>Section 2: Revenue and Monetary Management</a:t>
            </a:r>
            <a:endParaRPr lang="en-DE"/>
          </a:p>
        </p:txBody>
      </p:sp>
    </p:spTree>
    <p:extLst>
      <p:ext uri="{BB962C8B-B14F-4D97-AF65-F5344CB8AC3E}">
        <p14:creationId xmlns:p14="http://schemas.microsoft.com/office/powerpoint/2010/main" val="70765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marR="0" lvl="0" indent="-171450" algn="l" defTabSz="800100"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a:ln>
                  <a:noFill/>
                </a:ln>
                <a:solidFill>
                  <a:srgbClr val="3F3F3F"/>
                </a:solidFill>
                <a:effectLst/>
                <a:uLnTx/>
                <a:uFillTx/>
                <a:latin typeface="Open Sans"/>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27A2D1C3-B9B8-FC8E-1A48-1A7541BB5A70}"/>
              </a:ext>
            </a:extLst>
          </p:cNvPr>
          <p:cNvSpPr>
            <a:spLocks noGrp="1"/>
          </p:cNvSpPr>
          <p:nvPr>
            <p:ph type="title"/>
          </p:nvPr>
        </p:nvSpPr>
        <p:spPr/>
        <p:txBody>
          <a:bodyPr>
            <a:normAutofit fontScale="90000"/>
          </a:bodyPr>
          <a:lstStyle/>
          <a:p>
            <a:r>
              <a:rPr lang="en-US" sz="2800" dirty="0">
                <a:latin typeface="Open Sans Light"/>
                <a:ea typeface="Open Sans Light"/>
                <a:cs typeface="Open Sans Light"/>
              </a:rPr>
              <a:t>Generative AI Use Cases for Revenue and Monetary Management in National Government</a:t>
            </a:r>
          </a:p>
        </p:txBody>
      </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86698563"/>
              </p:ext>
            </p:extLst>
          </p:nvPr>
        </p:nvGraphicFramePr>
        <p:xfrm>
          <a:off x="679077" y="1344388"/>
          <a:ext cx="11026004" cy="4633316"/>
        </p:xfrm>
        <a:graphic>
          <a:graphicData uri="http://schemas.openxmlformats.org/drawingml/2006/table">
            <a:tbl>
              <a:tblPr firstRow="1" bandRow="1">
                <a:tableStyleId>{5C22544A-7EE6-4342-B048-85BDC9FD1C3A}</a:tableStyleId>
              </a:tblPr>
              <a:tblGrid>
                <a:gridCol w="2845141">
                  <a:extLst>
                    <a:ext uri="{9D8B030D-6E8A-4147-A177-3AD203B41FA5}">
                      <a16:colId xmlns:a16="http://schemas.microsoft.com/office/drawing/2014/main" val="414264652"/>
                    </a:ext>
                  </a:extLst>
                </a:gridCol>
                <a:gridCol w="8180863">
                  <a:extLst>
                    <a:ext uri="{9D8B030D-6E8A-4147-A177-3AD203B41FA5}">
                      <a16:colId xmlns:a16="http://schemas.microsoft.com/office/drawing/2014/main" val="4082940083"/>
                    </a:ext>
                  </a:extLst>
                </a:gridCol>
              </a:tblGrid>
              <a:tr h="812081">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273745">
                <a:tc>
                  <a:txBody>
                    <a:bodyPr/>
                    <a:lstStyle/>
                    <a:p>
                      <a:pPr marL="0" indent="0">
                        <a:buFont typeface="Arial" panose="020B0604020202020204" pitchFamily="34" charset="0"/>
                        <a:buNone/>
                      </a:pPr>
                      <a:r>
                        <a:rPr lang="en-US" sz="1100" b="0" u="none" strike="noStrike" kern="1200" cap="none" spc="0" baseline="0">
                          <a:solidFill>
                            <a:srgbClr val="3F3F3F"/>
                          </a:solidFill>
                          <a:uFillTx/>
                          <a:latin typeface="Open Sans SemiBold"/>
                          <a:ea typeface="Open Sans SemiBold"/>
                          <a:cs typeface="Open Sans SemiBold"/>
                          <a:hlinkClick r:id="rId3"/>
                        </a:rPr>
                        <a:t>Financial market licensing</a:t>
                      </a:r>
                      <a:endParaRPr lang="en-DE" sz="1100" b="1">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pPr lvl="0">
                        <a:buNone/>
                      </a:pPr>
                      <a:r>
                        <a:rPr lang="en-CA" sz="1100" b="0" i="0" u="none" strike="noStrike" noProof="0">
                          <a:latin typeface="Open Sans"/>
                        </a:rPr>
                        <a:t>Financial market authorities need to verify eligibility of financial market operators for different types of licenses (e.g., retail banking, mortgage, capital market trading, etc.). GenAI can be used to summarize documentation for eligibility cases, and recommend actions</a:t>
                      </a:r>
                      <a:r>
                        <a:rPr lang="en-CA" sz="1100"/>
                        <a:t>.</a:t>
                      </a:r>
                      <a:endParaRPr lang="en-US" sz="1100" dirty="0"/>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273745">
                <a:tc>
                  <a:txBody>
                    <a:bodyPr/>
                    <a:lstStyle/>
                    <a:p>
                      <a:pPr marL="0" lvl="0" indent="0">
                        <a:buNone/>
                      </a:pPr>
                      <a:r>
                        <a:rPr lang="en-US" sz="1100" b="0" kern="1200">
                          <a:solidFill>
                            <a:schemeClr val="dk1"/>
                          </a:solidFill>
                          <a:latin typeface="Open Sans SemiBold"/>
                          <a:ea typeface="Open Sans SemiBold"/>
                          <a:cs typeface="Open Sans SemiBold"/>
                          <a:hlinkClick r:id="rId4"/>
                        </a:rPr>
                        <a:t>Financial market oversight</a:t>
                      </a:r>
                      <a:endParaRPr lang="en-US" sz="1100" b="0" kern="1200" dirty="0">
                        <a:solidFill>
                          <a:schemeClr val="dk1"/>
                        </a:solidFill>
                        <a:latin typeface="Open Sans SemiBold"/>
                        <a:ea typeface="Open Sans SemiBold"/>
                        <a:cs typeface="Open Sans SemiBold"/>
                      </a:endParaRPr>
                    </a:p>
                  </a:txBody>
                  <a:tcPr marL="87587" marR="87587" marT="87587" marB="43793">
                    <a:lnT w="12700">
                      <a:solidFill>
                        <a:schemeClr val="accent2"/>
                      </a:solidFill>
                    </a:lnT>
                    <a:lnB w="12700">
                      <a:solidFill>
                        <a:schemeClr val="accent2"/>
                      </a:solidFill>
                    </a:lnB>
                    <a:noFill/>
                  </a:tcPr>
                </a:tc>
                <a:tc>
                  <a:txBody>
                    <a:bodyPr/>
                    <a:lstStyle/>
                    <a:p>
                      <a:pPr lvl="0">
                        <a:buNone/>
                      </a:pPr>
                      <a:r>
                        <a:rPr lang="en-US" sz="1100" b="0" i="0" u="none" strike="noStrike" noProof="0">
                          <a:latin typeface="Open Sans"/>
                        </a:rPr>
                        <a:t>Financial market authorities need to monitor compliance with respect to the licenses that have been granted to financial institutions. GenAI can be used to ingest and summarize financial market news and trends to increase speed of identification of anomalies, investigate them and recommend actions.</a:t>
                      </a:r>
                      <a:endParaRPr lang="en-US" dirty="0"/>
                    </a:p>
                  </a:txBody>
                  <a:tcPr marL="87587" marR="87587" marT="87587" marB="43793">
                    <a:lnT w="12700">
                      <a:solidFill>
                        <a:schemeClr val="accent2"/>
                      </a:solidFill>
                    </a:lnT>
                    <a:lnB w="12700">
                      <a:solidFill>
                        <a:schemeClr val="accent2"/>
                      </a:solidFill>
                    </a:lnB>
                    <a:noFill/>
                  </a:tcPr>
                </a:tc>
                <a:extLst>
                  <a:ext uri="{0D108BD9-81ED-4DB2-BD59-A6C34878D82A}">
                    <a16:rowId xmlns:a16="http://schemas.microsoft.com/office/drawing/2014/main" val="3610569988"/>
                  </a:ext>
                </a:extLst>
              </a:tr>
              <a:tr h="1273745">
                <a:tc>
                  <a:txBody>
                    <a:bodyPr/>
                    <a:lstStyle/>
                    <a:p>
                      <a:pPr marL="0" marR="0" lvl="0" indent="0" algn="l" rtl="0">
                        <a:lnSpc>
                          <a:spcPct val="100000"/>
                        </a:lnSpc>
                        <a:spcBef>
                          <a:spcPts val="0"/>
                        </a:spcBef>
                        <a:spcAft>
                          <a:spcPts val="0"/>
                        </a:spcAft>
                        <a:buFont typeface="Arial" pitchFamily="34"/>
                        <a:buNone/>
                      </a:pPr>
                      <a:r>
                        <a:rPr lang="en-US" sz="1100" b="0" u="none" strike="noStrike" kern="1200" cap="none" spc="0" baseline="0">
                          <a:solidFill>
                            <a:srgbClr val="3F3F3F"/>
                          </a:solidFill>
                          <a:uFillTx/>
                          <a:latin typeface="Open Sans SemiBold"/>
                          <a:ea typeface="Open Sans SemiBold"/>
                          <a:cs typeface="Open Sans SemiBold"/>
                          <a:hlinkClick r:id="rId5"/>
                        </a:rPr>
                        <a:t>Tax compliance</a:t>
                      </a:r>
                      <a:endParaRPr lang="en-US"/>
                    </a:p>
                    <a:p>
                      <a:pPr marL="0" lvl="0" indent="0">
                        <a:buFont typeface="Arial" panose="020B0604020202020204" pitchFamily="34" charset="0"/>
                        <a:buNone/>
                      </a:pPr>
                      <a:endParaRPr lang="en-DE" sz="1100" b="1" kern="1200">
                        <a:solidFill>
                          <a:schemeClr val="dk1"/>
                        </a:solidFill>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vl="0">
                        <a:buNone/>
                      </a:pPr>
                      <a:r>
                        <a:rPr lang="en-US" sz="1100" b="0" i="0" u="none" strike="noStrike" kern="1200" noProof="0">
                          <a:solidFill>
                            <a:schemeClr val="dk1"/>
                          </a:solidFill>
                          <a:latin typeface="Open Sans"/>
                          <a:ea typeface="+mn-ea"/>
                          <a:cs typeface="+mn-cs"/>
                        </a:rPr>
                        <a:t>Tax inspectors conduct routine checks of tax filings against regulation to investigate when there’s a suspect non-compliance. GenAI can be used to identify potential inconsistencies and then feed them to an ML algorithm for prioritization. Then GenAI can be used again to build a 360° view of case</a:t>
                      </a:r>
                      <a:r>
                        <a:rPr lang="en-US" sz="1100" b="0" i="0" u="none" strike="noStrike" kern="1200">
                          <a:solidFill>
                            <a:schemeClr val="dk1"/>
                          </a:solidFill>
                          <a:latin typeface="Open Sans"/>
                          <a:ea typeface="+mn-ea"/>
                          <a:cs typeface="+mn-cs"/>
                        </a:rPr>
                        <a:t>.</a:t>
                      </a:r>
                      <a:endParaRPr lang="en-US" sz="1100" b="0" i="0" u="none" strike="noStrike" kern="1200" dirty="0">
                        <a:solidFill>
                          <a:schemeClr val="dk1"/>
                        </a:solidFill>
                        <a:latin typeface="Open Sans"/>
                        <a:ea typeface="+mn-ea"/>
                        <a:cs typeface="+mn-cs"/>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81624347"/>
                  </a:ext>
                </a:extLst>
              </a:tr>
            </a:tbl>
          </a:graphicData>
        </a:graphic>
      </p:graphicFrame>
    </p:spTree>
    <p:extLst>
      <p:ext uri="{BB962C8B-B14F-4D97-AF65-F5344CB8AC3E}">
        <p14:creationId xmlns:p14="http://schemas.microsoft.com/office/powerpoint/2010/main" val="3413242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err="1">
                <a:latin typeface="Open Sans Light"/>
                <a:ea typeface="Open Sans Light"/>
                <a:cs typeface="Open Sans Light"/>
              </a:rPr>
              <a:t>GenAI</a:t>
            </a:r>
            <a:r>
              <a:rPr lang="en-US">
                <a:latin typeface="Open Sans Light"/>
                <a:ea typeface="Open Sans Light"/>
                <a:cs typeface="Open Sans Light"/>
              </a:rPr>
              <a:t> Use Case: </a:t>
            </a:r>
            <a:br>
              <a:rPr lang="en-US"/>
            </a:br>
            <a:r>
              <a:rPr lang="en-US" i="1">
                <a:latin typeface="Open Sans"/>
                <a:ea typeface="Open Sans"/>
                <a:cs typeface="Open Sans"/>
              </a:rPr>
              <a:t>Financial market licensing</a:t>
            </a:r>
            <a:endParaRPr lang="en-DE" i="1">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45180" y="3051786"/>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1945113841"/>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Application processing time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Reduced reworks and complaints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694823"/>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Meeting service standards when granting licenses or changing permission on an existing license.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Improving productivity of case workers who will be able to spend more time investigating potential compliance gaps and advising applicants.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37426"/>
          </a:xfrm>
          <a:prstGeom prst="rect">
            <a:avLst/>
          </a:prstGeom>
          <a:noFill/>
        </p:spPr>
        <p:txBody>
          <a:bodyPr wrap="square" lIns="91440" tIns="45720" rIns="91440" bIns="45720" rtlCol="0" anchor="t">
            <a:spAutoFit/>
          </a:bodyPr>
          <a:lstStyle/>
          <a:p>
            <a:pPr>
              <a:lnSpc>
                <a:spcPct val="90000"/>
              </a:lnSpc>
              <a:spcBef>
                <a:spcPts val="400"/>
              </a:spcBef>
              <a:defRPr/>
            </a:pPr>
            <a:r>
              <a:rPr lang="en-CA" sz="1400" dirty="0">
                <a:solidFill>
                  <a:srgbClr val="000000"/>
                </a:solidFill>
                <a:latin typeface="Open Sans"/>
                <a:ea typeface="Open Sans"/>
                <a:cs typeface="Open Sans"/>
              </a:rPr>
              <a:t>Financial market authorities need to verify eligibility of financial market operators for different types of licenses (e.g., retail banking, mortgage, capital market trading, etc.). </a:t>
            </a:r>
            <a:r>
              <a:rPr lang="en-CA" sz="1400" dirty="0" err="1">
                <a:solidFill>
                  <a:srgbClr val="000000"/>
                </a:solidFill>
                <a:latin typeface="Open Sans"/>
                <a:ea typeface="Open Sans"/>
                <a:cs typeface="Open Sans"/>
              </a:rPr>
              <a:t>GenAI</a:t>
            </a:r>
            <a:r>
              <a:rPr lang="en-CA" sz="1400" dirty="0">
                <a:solidFill>
                  <a:srgbClr val="000000"/>
                </a:solidFill>
                <a:latin typeface="Open Sans"/>
                <a:ea typeface="Open Sans"/>
                <a:cs typeface="Open Sans"/>
              </a:rPr>
              <a:t> can be used to summarize documentation for eligibility cases and recommend actions.</a:t>
            </a:r>
            <a:endParaRPr lang="en-US" sz="1400" dirty="0">
              <a:solidFill>
                <a:srgbClr val="000000"/>
              </a:solidFill>
              <a:latin typeface="Open Sans" panose="020B0606030504020204" pitchFamily="34" charset="0"/>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272673" cy="679417"/>
          </a:xfrm>
          <a:prstGeom prst="rect">
            <a:avLst/>
          </a:prstGeom>
          <a:noFill/>
        </p:spPr>
        <p:txBody>
          <a:bodyPr wrap="square" lIns="91440" tIns="45720" rIns="91440" bIns="45720" rtlCol="0" anchor="t">
            <a:spAutoFit/>
          </a:bodyPr>
          <a:lstStyle/>
          <a:p>
            <a:pPr marR="0" lvl="0" algn="l" defTabSz="457200" rtl="0" eaLnBrk="1" fontAlgn="ctr" latinLnBrk="0" hangingPunct="1">
              <a:lnSpc>
                <a:spcPct val="90000"/>
              </a:lnSpc>
              <a:spcBef>
                <a:spcPts val="400"/>
              </a:spcBef>
              <a:spcAft>
                <a:spcPts val="0"/>
              </a:spcAft>
              <a:buClrTx/>
              <a:buSzTx/>
              <a:tabLst/>
              <a:defRPr/>
            </a:pPr>
            <a:r>
              <a:rPr lang="en-US" sz="1400" dirty="0">
                <a:solidFill>
                  <a:srgbClr val="000000"/>
                </a:solidFill>
                <a:latin typeface="Open Sans"/>
                <a:ea typeface="Open Sans"/>
                <a:cs typeface="Open Sans"/>
              </a:rPr>
              <a:t>The</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UK Financial Services and Markets Act 2000 requires processing new authorizations within 6 months of a complete application, or 12 months for an incomplete one. </a:t>
            </a:r>
            <a:r>
              <a:rPr kumimoji="0" lang="en-US" sz="1400" b="0" i="0" u="none" strike="noStrike" kern="1200" cap="none" spc="0" normalizeH="0" baseline="0" noProof="0" dirty="0" err="1">
                <a:ln>
                  <a:noFill/>
                </a:ln>
                <a:solidFill>
                  <a:srgbClr val="000000"/>
                </a:solidFill>
                <a:effectLst/>
                <a:uLnTx/>
                <a:uFillTx/>
                <a:latin typeface="Open Sans"/>
                <a:ea typeface="Open Sans"/>
                <a:cs typeface="Open Sans"/>
              </a:rPr>
              <a:t>GenAI</a:t>
            </a:r>
            <a:r>
              <a:rPr kumimoji="0" lang="en-US" sz="1400" b="0" i="0" u="none" strike="noStrike" kern="1200" cap="none" spc="0" normalizeH="0" baseline="0" noProof="0" dirty="0">
                <a:ln>
                  <a:noFill/>
                </a:ln>
                <a:solidFill>
                  <a:srgbClr val="000000"/>
                </a:solidFill>
                <a:effectLst/>
                <a:uLnTx/>
                <a:uFillTx/>
                <a:latin typeface="Open Sans"/>
                <a:ea typeface="Open Sans"/>
                <a:cs typeface="Open Sans"/>
              </a:rPr>
              <a:t> can speed up the review of the necessary documentation.</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1665968048"/>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a:ea typeface="Open Sans"/>
                          <a:cs typeface="+mn-cs"/>
                        </a:rPr>
                        <a:t>Medium</a:t>
                      </a:r>
                      <a:endParaRPr lang="en-DE" sz="1050" kern="1200">
                        <a:solidFill>
                          <a:schemeClr val="tx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a:r>
                        <a:rPr lang="en-CA"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E5B87744-0DA3-B237-D68F-F91C1B2A3217}"/>
              </a:ext>
            </a:extLst>
          </p:cNvPr>
          <p:cNvSpPr/>
          <p:nvPr/>
        </p:nvSpPr>
        <p:spPr>
          <a:xfrm>
            <a:off x="5400988" y="3318487"/>
            <a:ext cx="707038" cy="318508"/>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36604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err="1">
                <a:latin typeface="Open Sans Light"/>
                <a:ea typeface="Open Sans Light"/>
                <a:cs typeface="Open Sans Light"/>
              </a:rPr>
              <a:t>GenAI</a:t>
            </a:r>
            <a:r>
              <a:rPr lang="en-US">
                <a:latin typeface="Open Sans Light"/>
                <a:ea typeface="Open Sans Light"/>
                <a:cs typeface="Open Sans Light"/>
              </a:rPr>
              <a:t> Use Case: </a:t>
            </a:r>
            <a:br>
              <a:rPr lang="en-US"/>
            </a:br>
            <a:r>
              <a:rPr lang="en-US" i="1">
                <a:latin typeface="Open Sans"/>
                <a:ea typeface="Open Sans"/>
                <a:cs typeface="Open Sans"/>
              </a:rPr>
              <a:t>Financial market oversight</a:t>
            </a:r>
            <a:endParaRPr lang="en-DE" i="1">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3033207182"/>
              </p:ext>
            </p:extLst>
          </p:nvPr>
        </p:nvGraphicFramePr>
        <p:xfrm>
          <a:off x="8661953" y="3913645"/>
          <a:ext cx="2763816" cy="108204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lvl="0" algn="l">
                        <a:buNone/>
                      </a:pPr>
                      <a:r>
                        <a:rPr lang="en-US" sz="1050" kern="1200">
                          <a:solidFill>
                            <a:schemeClr val="dk1"/>
                          </a:solidFill>
                          <a:effectLst/>
                          <a:latin typeface="Open Sans"/>
                          <a:ea typeface="Open Sans"/>
                          <a:cs typeface="+mn-cs"/>
                        </a:rPr>
                        <a:t>Detection and response to abusive practices</a:t>
                      </a:r>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Improved transparency and efficiency of financial markets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772581"/>
            <a:ext cx="3320398" cy="1700209"/>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Speeding up ability to detect and respond to non-compliance events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Evolving surveillance to uncover more complex types of market abuse which are currently difficult to detect (e.g., cross-market manipulation, or crypto scams and frauds).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37426"/>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a:solidFill>
                  <a:srgbClr val="000000"/>
                </a:solidFill>
                <a:latin typeface="Open Sans"/>
                <a:ea typeface="Open Sans"/>
                <a:cs typeface="Open Sans"/>
              </a:rPr>
              <a:t>Financial market authorities need to monitor compliance with respect to the licenses that have been granted to financial institutions.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can be used to ingest and summarize financial market news and trends to increase speed of identification of anomalies, investigate them and recommend actions.</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272677" cy="1067215"/>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lang="en-US" sz="1400" dirty="0"/>
              <a:t>The Bank of England is using AI "</a:t>
            </a:r>
            <a:r>
              <a:rPr lang="en-US" sz="1400" i="1" dirty="0"/>
              <a:t>to support and enhance [its] capabilities</a:t>
            </a:r>
            <a:r>
              <a:rPr lang="en-US" sz="1400" dirty="0"/>
              <a:t>" including in predictive analytics, and data analysis. The UK Prudential Regulation Authority is using a cognitive search tool to identify patterns in unstructured and complex firm management information. The Reserve Bank of Australia is using artificial intelligence to sift through hundreds of earnings calls to find data on inflation</a:t>
            </a:r>
            <a:endPar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2D35ADA7-E7D4-A64B-0101-05CEFCE3D3D8}"/>
              </a:ext>
            </a:extLst>
          </p:cNvPr>
          <p:cNvSpPr/>
          <p:nvPr/>
        </p:nvSpPr>
        <p:spPr>
          <a:xfrm>
            <a:off x="5400988" y="3318487"/>
            <a:ext cx="707038" cy="318508"/>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0" name="Rectangle: Rounded Corners 9">
            <a:extLst>
              <a:ext uri="{FF2B5EF4-FFF2-40B4-BE49-F238E27FC236}">
                <a16:creationId xmlns:a16="http://schemas.microsoft.com/office/drawing/2014/main" id="{0AC5698D-75BC-9406-BD8C-E0DBA0310D09}"/>
              </a:ext>
            </a:extLst>
          </p:cNvPr>
          <p:cNvSpPr/>
          <p:nvPr/>
        </p:nvSpPr>
        <p:spPr>
          <a:xfrm>
            <a:off x="6268572" y="2354336"/>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88382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dirty="0">
                <a:latin typeface="Open Sans Light"/>
                <a:ea typeface="Open Sans Light"/>
                <a:cs typeface="Open Sans Light"/>
              </a:rPr>
              <a:t>GenAI Use Case: </a:t>
            </a:r>
            <a:br>
              <a:rPr lang="en-US" dirty="0"/>
            </a:br>
            <a:r>
              <a:rPr lang="en-US" i="1" dirty="0">
                <a:latin typeface="Open Sans"/>
                <a:ea typeface="Open Sans"/>
                <a:cs typeface="Open Sans"/>
              </a:rPr>
              <a:t>Tax compliance</a:t>
            </a:r>
            <a:endParaRPr lang="en-DE" i="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1586187159"/>
              </p:ext>
            </p:extLst>
          </p:nvPr>
        </p:nvGraphicFramePr>
        <p:xfrm>
          <a:off x="8661953" y="3913645"/>
          <a:ext cx="2763816" cy="108204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Productivity of fraud discovery and revenue collection</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Equal and fair application of penalties/fees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529137"/>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200" dirty="0">
                <a:latin typeface="+mj-lt"/>
              </a:rPr>
              <a:t>Providing give tax agents access to data and insights to prevent and resolve taxpayer issues faster.</a:t>
            </a:r>
          </a:p>
          <a:p>
            <a:pPr marL="171450" indent="-171450" fontAlgn="ctr">
              <a:lnSpc>
                <a:spcPct val="90000"/>
              </a:lnSpc>
              <a:spcBef>
                <a:spcPts val="400"/>
              </a:spcBef>
              <a:buClr>
                <a:srgbClr val="227FC7"/>
              </a:buClr>
              <a:buFont typeface="Arial" panose="020B0604020202020204" pitchFamily="34" charset="0"/>
              <a:buChar char="•"/>
              <a:defRPr/>
            </a:pPr>
            <a:r>
              <a:rPr lang="en-US" sz="1200" dirty="0">
                <a:latin typeface="+mj-lt"/>
              </a:rPr>
              <a:t>Reducing the burden on compliant taxpayers.</a:t>
            </a:r>
          </a:p>
          <a:p>
            <a:pPr marL="171450" indent="-171450" fontAlgn="ctr">
              <a:lnSpc>
                <a:spcPct val="90000"/>
              </a:lnSpc>
              <a:spcBef>
                <a:spcPts val="400"/>
              </a:spcBef>
              <a:buClr>
                <a:srgbClr val="227FC7"/>
              </a:buClr>
              <a:buFont typeface="Arial" panose="020B0604020202020204" pitchFamily="34" charset="0"/>
              <a:buChar char="•"/>
              <a:defRPr/>
            </a:pPr>
            <a:r>
              <a:rPr lang="en-US" sz="1200" dirty="0">
                <a:latin typeface="+mj-lt"/>
              </a:rPr>
              <a:t>Speeding up the selection and investigation of non-filing, under-reporting, late-paying cases.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421928"/>
          </a:xfrm>
          <a:prstGeom prst="rect">
            <a:avLst/>
          </a:prstGeom>
          <a:noFill/>
        </p:spPr>
        <p:txBody>
          <a:bodyPr wrap="square" lIns="91440" tIns="45720" rIns="91440" bIns="45720" rtlCol="0" anchor="t">
            <a:spAutoFit/>
          </a:bodyPr>
          <a:lstStyle/>
          <a:p>
            <a:pPr>
              <a:lnSpc>
                <a:spcPct val="90000"/>
              </a:lnSpc>
              <a:spcBef>
                <a:spcPts val="400"/>
              </a:spcBef>
              <a:defRPr/>
            </a:pPr>
            <a:r>
              <a:rPr lang="en-US" sz="1200" dirty="0">
                <a:solidFill>
                  <a:srgbClr val="000000"/>
                </a:solidFill>
                <a:latin typeface="+mj-lt"/>
                <a:ea typeface="Open Sans"/>
                <a:cs typeface="Open Sans"/>
              </a:rPr>
              <a:t>Tax inspectors conduct routine checks of tax filings against regulation to investigate when there’s a suspect non-compliance. </a:t>
            </a:r>
            <a:r>
              <a:rPr lang="en-US" sz="1200" dirty="0" err="1">
                <a:solidFill>
                  <a:srgbClr val="000000"/>
                </a:solidFill>
                <a:latin typeface="+mj-lt"/>
                <a:ea typeface="Open Sans"/>
                <a:cs typeface="Open Sans"/>
              </a:rPr>
              <a:t>GenAI</a:t>
            </a:r>
            <a:r>
              <a:rPr lang="en-US" sz="1200" dirty="0">
                <a:solidFill>
                  <a:srgbClr val="000000"/>
                </a:solidFill>
                <a:latin typeface="+mj-lt"/>
                <a:ea typeface="Open Sans"/>
                <a:cs typeface="Open Sans"/>
              </a:rPr>
              <a:t> can be used to identify potential inconsistencies and then feed them to an ML algorithm for prioritization. Then </a:t>
            </a:r>
            <a:r>
              <a:rPr lang="en-US" sz="1200" dirty="0" err="1">
                <a:solidFill>
                  <a:srgbClr val="000000"/>
                </a:solidFill>
                <a:latin typeface="+mj-lt"/>
                <a:ea typeface="Open Sans"/>
                <a:cs typeface="Open Sans"/>
              </a:rPr>
              <a:t>GenAI</a:t>
            </a:r>
            <a:r>
              <a:rPr lang="en-US" sz="1200" dirty="0">
                <a:solidFill>
                  <a:srgbClr val="000000"/>
                </a:solidFill>
                <a:latin typeface="+mj-lt"/>
                <a:ea typeface="Open Sans"/>
                <a:cs typeface="Open Sans"/>
              </a:rPr>
              <a:t> can be used again to build a 360° view of case.</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848371"/>
            <a:ext cx="7172459" cy="1094146"/>
          </a:xfrm>
          <a:prstGeom prst="rect">
            <a:avLst/>
          </a:prstGeom>
          <a:noFill/>
        </p:spPr>
        <p:txBody>
          <a:bodyPr wrap="square" lIns="91440" tIns="45720" rIns="91440" bIns="45720" rtlCol="0" anchor="t">
            <a:spAutoFit/>
          </a:bodyPr>
          <a:lstStyle/>
          <a:p>
            <a:pPr fontAlgn="ctr">
              <a:lnSpc>
                <a:spcPct val="90000"/>
              </a:lnSpc>
              <a:spcBef>
                <a:spcPts val="400"/>
              </a:spcBef>
              <a:defRPr/>
            </a:pPr>
            <a:r>
              <a:rPr kumimoji="0" lang="en-US" sz="1200" b="0" i="0" u="none" strike="noStrike" kern="1200" cap="none" spc="0" normalizeH="0" baseline="0" noProof="0" dirty="0">
                <a:ln>
                  <a:noFill/>
                </a:ln>
                <a:solidFill>
                  <a:srgbClr val="000000"/>
                </a:solidFill>
                <a:effectLst/>
                <a:uLnTx/>
                <a:uFillTx/>
                <a:latin typeface="+mj-lt"/>
                <a:ea typeface="Open Sans"/>
                <a:cs typeface="Open Sans"/>
              </a:rPr>
              <a:t>In its 2023-2031 Strategic Operation plan, the US IRS states that it aims to “Supply linked data to agents… to provide a holistic understanding of interconnected tax entities and financial transactions” and to “…explore deep learning to address complex tax structures; using natural language processing (NLP) methods to extract, consolidate and </a:t>
            </a:r>
            <a:r>
              <a:rPr kumimoji="0" lang="en-US" sz="1200" b="0" i="0" u="none" strike="noStrike" kern="1200" cap="none" spc="0" normalizeH="0" baseline="0" noProof="0" dirty="0" err="1">
                <a:ln>
                  <a:noFill/>
                </a:ln>
                <a:solidFill>
                  <a:srgbClr val="000000"/>
                </a:solidFill>
                <a:effectLst/>
                <a:uLnTx/>
                <a:uFillTx/>
                <a:latin typeface="+mj-lt"/>
                <a:ea typeface="Open Sans"/>
                <a:cs typeface="Open Sans"/>
              </a:rPr>
              <a:t>categori</a:t>
            </a:r>
            <a:r>
              <a:rPr lang="en-US" sz="1200" dirty="0">
                <a:solidFill>
                  <a:srgbClr val="000000"/>
                </a:solidFill>
                <a:latin typeface="+mj-lt"/>
                <a:ea typeface="Open Sans"/>
                <a:cs typeface="Open Sans"/>
              </a:rPr>
              <a:t>ze narrative text from tax forms, external reporting, and taxpayer interactions” Adding </a:t>
            </a:r>
            <a:r>
              <a:rPr lang="en-US" sz="1200" dirty="0" err="1">
                <a:solidFill>
                  <a:srgbClr val="000000"/>
                </a:solidFill>
                <a:latin typeface="+mj-lt"/>
                <a:ea typeface="Open Sans"/>
                <a:cs typeface="Open Sans"/>
              </a:rPr>
              <a:t>GenAI</a:t>
            </a:r>
            <a:r>
              <a:rPr lang="en-US" sz="1200" dirty="0">
                <a:solidFill>
                  <a:srgbClr val="000000"/>
                </a:solidFill>
                <a:latin typeface="+mj-lt"/>
                <a:ea typeface="Open Sans"/>
                <a:cs typeface="Open Sans"/>
              </a:rPr>
              <a:t> can enable recommended actions such as installment plans for late payers.</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2D35ADA7-E7D4-A64B-0101-05CEFCE3D3D8}"/>
              </a:ext>
            </a:extLst>
          </p:cNvPr>
          <p:cNvSpPr/>
          <p:nvPr/>
        </p:nvSpPr>
        <p:spPr>
          <a:xfrm>
            <a:off x="5400988" y="3318487"/>
            <a:ext cx="707038" cy="318508"/>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Rounded Corners 12">
            <a:extLst>
              <a:ext uri="{FF2B5EF4-FFF2-40B4-BE49-F238E27FC236}">
                <a16:creationId xmlns:a16="http://schemas.microsoft.com/office/drawing/2014/main" id="{6D30E90D-6D45-31AF-1BEA-CA05D04F8F5B}"/>
              </a:ext>
            </a:extLst>
          </p:cNvPr>
          <p:cNvSpPr/>
          <p:nvPr/>
        </p:nvSpPr>
        <p:spPr>
          <a:xfrm>
            <a:off x="6281045" y="234183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93724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EB3FB-75DF-F2BA-F3C1-3077ABACB76C}"/>
              </a:ext>
            </a:extLst>
          </p:cNvPr>
          <p:cNvSpPr>
            <a:spLocks noGrp="1"/>
          </p:cNvSpPr>
          <p:nvPr>
            <p:ph type="title"/>
          </p:nvPr>
        </p:nvSpPr>
        <p:spPr/>
        <p:txBody>
          <a:bodyPr/>
          <a:lstStyle/>
          <a:p>
            <a:r>
              <a:rPr lang="en-US"/>
              <a:t>Section 4: Economic Development</a:t>
            </a:r>
            <a:endParaRPr lang="en-DE"/>
          </a:p>
        </p:txBody>
      </p:sp>
    </p:spTree>
    <p:extLst>
      <p:ext uri="{BB962C8B-B14F-4D97-AF65-F5344CB8AC3E}">
        <p14:creationId xmlns:p14="http://schemas.microsoft.com/office/powerpoint/2010/main" val="133844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27A2D1C3-B9B8-FC8E-1A48-1A7541BB5A70}"/>
              </a:ext>
            </a:extLst>
          </p:cNvPr>
          <p:cNvSpPr>
            <a:spLocks noGrp="1"/>
          </p:cNvSpPr>
          <p:nvPr>
            <p:ph type="title"/>
          </p:nvPr>
        </p:nvSpPr>
        <p:spPr/>
        <p:txBody>
          <a:bodyPr>
            <a:normAutofit fontScale="90000"/>
          </a:bodyPr>
          <a:lstStyle/>
          <a:p>
            <a:r>
              <a:rPr lang="en-US" sz="2800" dirty="0">
                <a:latin typeface="Open Sans Light"/>
                <a:ea typeface="Open Sans Light"/>
                <a:cs typeface="Open Sans Light"/>
              </a:rPr>
              <a:t>Generative AI Use Cases for Economic Development in National Government</a:t>
            </a:r>
          </a:p>
        </p:txBody>
      </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2505753173"/>
              </p:ext>
            </p:extLst>
          </p:nvPr>
        </p:nvGraphicFramePr>
        <p:xfrm>
          <a:off x="679077" y="1344388"/>
          <a:ext cx="10836392" cy="4633316"/>
        </p:xfrm>
        <a:graphic>
          <a:graphicData uri="http://schemas.openxmlformats.org/drawingml/2006/table">
            <a:tbl>
              <a:tblPr firstRow="1" bandRow="1">
                <a:tableStyleId>{5C22544A-7EE6-4342-B048-85BDC9FD1C3A}</a:tableStyleId>
              </a:tblPr>
              <a:tblGrid>
                <a:gridCol w="1555014">
                  <a:extLst>
                    <a:ext uri="{9D8B030D-6E8A-4147-A177-3AD203B41FA5}">
                      <a16:colId xmlns:a16="http://schemas.microsoft.com/office/drawing/2014/main" val="414264652"/>
                    </a:ext>
                  </a:extLst>
                </a:gridCol>
                <a:gridCol w="9281378">
                  <a:extLst>
                    <a:ext uri="{9D8B030D-6E8A-4147-A177-3AD203B41FA5}">
                      <a16:colId xmlns:a16="http://schemas.microsoft.com/office/drawing/2014/main" val="4082940083"/>
                    </a:ext>
                  </a:extLst>
                </a:gridCol>
              </a:tblGrid>
              <a:tr h="473616">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3"/>
                        </a:rPr>
                        <a:t>Economic policy simulator and designer</a:t>
                      </a:r>
                      <a:endParaRPr lang="en-US" sz="1100" b="0" u="none" strike="noStrike" kern="1200" cap="none" spc="0" baseline="0">
                        <a:solidFill>
                          <a:srgbClr val="3F3F3F"/>
                        </a:solidFill>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r>
                        <a:rPr lang="en-US" sz="1100"/>
                        <a:t>GenAI enables real time extraction and computation of economic variables for faster decision making for investments in the digital economy.  This includes precision led scenarios, economic risk assessments and advanced modeling while using the natural language, 'mindset' of economic policy makers. </a:t>
                      </a:r>
                      <a:endParaRPr lang="en-DE" sz="1100"/>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4"/>
                        </a:rPr>
                        <a:t>Economic policy navigator and translation service</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r>
                        <a:rPr lang="en-US" sz="1100" kern="1200">
                          <a:solidFill>
                            <a:schemeClr val="dk1"/>
                          </a:solidFill>
                          <a:latin typeface="+mn-lt"/>
                          <a:ea typeface="+mn-ea"/>
                          <a:cs typeface="+mn-cs"/>
                        </a:rPr>
                        <a:t>Simplifying and streamlining the process of understanding economic policies, by distilling the key points relevant to those seeking advice on policies. GenAI will translate 'govspeak' into consumable and accessible information, making bureaucracy invisible when engaging with government. </a:t>
                      </a: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062991"/>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5"/>
                        </a:rPr>
                        <a:t>Proactive monitoring of international trade agreements</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r>
                        <a:rPr lang="en-US" sz="1100" kern="1200">
                          <a:solidFill>
                            <a:schemeClr val="dk1"/>
                          </a:solidFill>
                          <a:latin typeface="+mn-lt"/>
                          <a:ea typeface="+mn-ea"/>
                          <a:cs typeface="+mn-cs"/>
                        </a:rPr>
                        <a:t>GenAI will be used to provide enhanced observability, identification of the benefits of digital trade and risk factors before agreements are signed. Assessing the most beneficial trade agreements and policies/stipulations and clauses that will maximise the benefits. </a:t>
                      </a: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81624347"/>
                  </a:ext>
                </a:extLst>
              </a:tr>
              <a:tr h="1039925">
                <a:tc>
                  <a:txBody>
                    <a:bodyPr/>
                    <a:lstStyle/>
                    <a:p>
                      <a:pPr marL="0" marR="0" lvl="0" indent="0" algn="l" rtl="0" eaLnBrk="1" fontAlgn="auto" latinLnBrk="0" hangingPunct="1">
                        <a:lnSpc>
                          <a:spcPct val="100000"/>
                        </a:lnSpc>
                        <a:spcBef>
                          <a:spcPts val="0"/>
                        </a:spcBef>
                        <a:spcAft>
                          <a:spcPts val="0"/>
                        </a:spcAft>
                        <a:buClrTx/>
                        <a:buSzTx/>
                        <a:buFontTx/>
                        <a:buNone/>
                      </a:pPr>
                      <a:r>
                        <a:rPr lang="en-US" sz="1100" b="0" u="none" strike="noStrike" kern="1200" cap="none" spc="0" baseline="0">
                          <a:solidFill>
                            <a:srgbClr val="3F3F3F"/>
                          </a:solidFill>
                          <a:uFillTx/>
                          <a:latin typeface="Open Sans SemiBold"/>
                          <a:ea typeface="Open Sans SemiBold"/>
                          <a:cs typeface="Open Sans SemiBold"/>
                          <a:hlinkClick r:id="rId6"/>
                        </a:rPr>
                        <a:t>Economic Sovereignty and Survivability of National and Trade Supply Chains</a:t>
                      </a:r>
                      <a:r>
                        <a:rPr lang="en-US" sz="1100" b="0" u="none" strike="noStrike" kern="1200" cap="none" spc="0" baseline="0">
                          <a:solidFill>
                            <a:srgbClr val="3F3F3F"/>
                          </a:solidFill>
                          <a:uFillTx/>
                          <a:latin typeface="Open Sans SemiBold"/>
                          <a:ea typeface="Open Sans SemiBold"/>
                          <a:cs typeface="Open Sans SemiBold"/>
                        </a:rPr>
                        <a:t> </a:t>
                      </a:r>
                      <a:endParaRPr lang="en-US" sz="1100" b="0" u="none" strike="noStrike" kern="1200" cap="none" spc="0" baseline="0">
                        <a:solidFill>
                          <a:srgbClr val="3F3F3F"/>
                        </a:solidFill>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vl="0">
                        <a:buNone/>
                      </a:pPr>
                      <a:r>
                        <a:rPr lang="en-US" sz="1100" kern="1200">
                          <a:solidFill>
                            <a:schemeClr val="dk1"/>
                          </a:solidFill>
                          <a:latin typeface="+mn-lt"/>
                          <a:ea typeface="+mn-ea"/>
                          <a:cs typeface="+mn-cs"/>
                        </a:rPr>
                        <a:t>GenAI will be used to minimize the economic impact of trade disruptions, on sovereign economies. Scenario modelling will enable proactive intervention for renegotiation of supply chain terms with trade partners.  It will also be used to safeguard sovereign trade interests including  IP protection. </a:t>
                      </a: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267772376"/>
                  </a:ext>
                </a:extLst>
              </a:tr>
            </a:tbl>
          </a:graphicData>
        </a:graphic>
      </p:graphicFrame>
    </p:spTree>
    <p:extLst>
      <p:ext uri="{BB962C8B-B14F-4D97-AF65-F5344CB8AC3E}">
        <p14:creationId xmlns:p14="http://schemas.microsoft.com/office/powerpoint/2010/main" val="1273141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75CE70-04A0-D654-8EC1-7F3EBF843DE4}"/>
              </a:ext>
            </a:extLst>
          </p:cNvPr>
          <p:cNvSpPr>
            <a:spLocks noGrp="1"/>
          </p:cNvSpPr>
          <p:nvPr>
            <p:ph type="title"/>
          </p:nvPr>
        </p:nvSpPr>
        <p:spPr/>
        <p:txBody>
          <a:bodyPr/>
          <a:lstStyle/>
          <a:p>
            <a:r>
              <a:rPr lang="en-US"/>
              <a:t>AI Everywhere</a:t>
            </a:r>
            <a:endParaRPr lang="en-DE"/>
          </a:p>
        </p:txBody>
      </p:sp>
      <p:sp>
        <p:nvSpPr>
          <p:cNvPr id="6" name="TextBox 5">
            <a:extLst>
              <a:ext uri="{FF2B5EF4-FFF2-40B4-BE49-F238E27FC236}">
                <a16:creationId xmlns:a16="http://schemas.microsoft.com/office/drawing/2014/main" id="{73CCA5FB-7FCF-DD94-1EA1-EA4A7C194A3B}"/>
              </a:ext>
            </a:extLst>
          </p:cNvPr>
          <p:cNvSpPr txBox="1"/>
          <p:nvPr/>
        </p:nvSpPr>
        <p:spPr>
          <a:xfrm>
            <a:off x="721769" y="1191182"/>
            <a:ext cx="3653505" cy="4216539"/>
          </a:xfrm>
          <a:prstGeom prst="rect">
            <a:avLst/>
          </a:prstGeom>
          <a:noFill/>
        </p:spPr>
        <p:txBody>
          <a:bodyPr wrap="square" lIns="0" tIns="0" rIns="0" bIns="0">
            <a:spAutoFit/>
          </a:bodyPr>
          <a:lstStyle/>
          <a:p>
            <a:pPr fontAlgn="base">
              <a:spcBef>
                <a:spcPts val="1200"/>
              </a:spcBef>
            </a:pPr>
            <a:r>
              <a:rPr lang="en-US" b="1">
                <a:solidFill>
                  <a:schemeClr val="tx2"/>
                </a:solidFill>
              </a:rPr>
              <a:t>AI Journey</a:t>
            </a:r>
            <a:r>
              <a:rPr lang="en-US">
                <a:solidFill>
                  <a:schemeClr val="accent1"/>
                </a:solidFill>
              </a:rPr>
              <a:t> </a:t>
            </a:r>
            <a:br>
              <a:rPr lang="en-US">
                <a:solidFill>
                  <a:schemeClr val="accent1"/>
                </a:solidFill>
              </a:rPr>
            </a:br>
            <a:r>
              <a:rPr lang="en-US"/>
              <a:t>From narrow to widening AI</a:t>
            </a:r>
          </a:p>
          <a:p>
            <a:pPr algn="l" fontAlgn="base">
              <a:spcBef>
                <a:spcPts val="1200"/>
              </a:spcBef>
            </a:pPr>
            <a:r>
              <a:rPr lang="en-US" b="1">
                <a:solidFill>
                  <a:schemeClr val="tx2"/>
                </a:solidFill>
              </a:rPr>
              <a:t>Intelligence Architecture</a:t>
            </a:r>
            <a:br>
              <a:rPr lang="en-US"/>
            </a:br>
            <a:r>
              <a:rPr lang="en-US"/>
              <a:t>A data-centric platform underpinning the enterprise</a:t>
            </a:r>
          </a:p>
          <a:p>
            <a:pPr fontAlgn="base">
              <a:spcBef>
                <a:spcPts val="1200"/>
              </a:spcBef>
            </a:pPr>
            <a:r>
              <a:rPr lang="en-US" b="1">
                <a:solidFill>
                  <a:schemeClr val="tx2"/>
                </a:solidFill>
              </a:rPr>
              <a:t>Digital Operations at Scale</a:t>
            </a:r>
            <a:r>
              <a:rPr lang="en-US">
                <a:solidFill>
                  <a:schemeClr val="accent1"/>
                </a:solidFill>
              </a:rPr>
              <a:t> </a:t>
            </a:r>
            <a:br>
              <a:rPr lang="en-US">
                <a:solidFill>
                  <a:schemeClr val="accent1"/>
                </a:solidFill>
              </a:rPr>
            </a:br>
            <a:r>
              <a:rPr lang="en-US"/>
              <a:t>Cost-effective digital infrastructure for AI workloads</a:t>
            </a:r>
          </a:p>
          <a:p>
            <a:pPr fontAlgn="base">
              <a:spcBef>
                <a:spcPts val="1200"/>
              </a:spcBef>
            </a:pPr>
            <a:r>
              <a:rPr lang="en-US" b="1">
                <a:solidFill>
                  <a:schemeClr val="tx2"/>
                </a:solidFill>
              </a:rPr>
              <a:t>Skills</a:t>
            </a:r>
            <a:br>
              <a:rPr lang="en-US">
                <a:solidFill>
                  <a:schemeClr val="accent1"/>
                </a:solidFill>
              </a:rPr>
            </a:br>
            <a:r>
              <a:rPr lang="en-US"/>
              <a:t>Attracting and reskilling talent </a:t>
            </a:r>
            <a:br>
              <a:rPr lang="en-US"/>
            </a:br>
            <a:r>
              <a:rPr lang="en-US"/>
              <a:t>for transformed work models</a:t>
            </a:r>
          </a:p>
          <a:p>
            <a:pPr fontAlgn="base">
              <a:spcBef>
                <a:spcPts val="1200"/>
              </a:spcBef>
            </a:pPr>
            <a:r>
              <a:rPr lang="en-US" b="1">
                <a:solidFill>
                  <a:schemeClr val="tx2"/>
                </a:solidFill>
              </a:rPr>
              <a:t>Trust</a:t>
            </a:r>
            <a:br>
              <a:rPr lang="en-US"/>
            </a:br>
            <a:r>
              <a:rPr lang="en-US"/>
              <a:t>An up-front focus on trust</a:t>
            </a:r>
          </a:p>
        </p:txBody>
      </p:sp>
      <p:sp>
        <p:nvSpPr>
          <p:cNvPr id="8" name="Freeform: Shape 7">
            <a:extLst>
              <a:ext uri="{FF2B5EF4-FFF2-40B4-BE49-F238E27FC236}">
                <a16:creationId xmlns:a16="http://schemas.microsoft.com/office/drawing/2014/main" id="{9C2AD720-F78D-3FB5-CF40-40267619F08E}"/>
              </a:ext>
            </a:extLst>
          </p:cNvPr>
          <p:cNvSpPr/>
          <p:nvPr/>
        </p:nvSpPr>
        <p:spPr>
          <a:xfrm>
            <a:off x="5416994" y="950233"/>
            <a:ext cx="4515818" cy="4183018"/>
          </a:xfrm>
          <a:custGeom>
            <a:avLst/>
            <a:gdLst>
              <a:gd name="connsiteX0" fmla="*/ 0 w 4524375"/>
              <a:gd name="connsiteY0" fmla="*/ 5419725 h 5419725"/>
              <a:gd name="connsiteX1" fmla="*/ 1095375 w 4524375"/>
              <a:gd name="connsiteY1" fmla="*/ 5133975 h 5419725"/>
              <a:gd name="connsiteX2" fmla="*/ 1695450 w 4524375"/>
              <a:gd name="connsiteY2" fmla="*/ 3800475 h 5419725"/>
              <a:gd name="connsiteX3" fmla="*/ 2324100 w 4524375"/>
              <a:gd name="connsiteY3" fmla="*/ 2771775 h 5419725"/>
              <a:gd name="connsiteX4" fmla="*/ 3686175 w 4524375"/>
              <a:gd name="connsiteY4" fmla="*/ 2095500 h 5419725"/>
              <a:gd name="connsiteX5" fmla="*/ 4486275 w 4524375"/>
              <a:gd name="connsiteY5" fmla="*/ 76200 h 5419725"/>
              <a:gd name="connsiteX6" fmla="*/ 4486275 w 4524375"/>
              <a:gd name="connsiteY6" fmla="*/ 76200 h 5419725"/>
              <a:gd name="connsiteX7" fmla="*/ 4486275 w 4524375"/>
              <a:gd name="connsiteY7" fmla="*/ 76200 h 5419725"/>
              <a:gd name="connsiteX8" fmla="*/ 4524375 w 4524375"/>
              <a:gd name="connsiteY8" fmla="*/ 0 h 5419725"/>
              <a:gd name="connsiteX0" fmla="*/ 0 w 4496440"/>
              <a:gd name="connsiteY0" fmla="*/ 5553548 h 5553548"/>
              <a:gd name="connsiteX1" fmla="*/ 1067440 w 4496440"/>
              <a:gd name="connsiteY1" fmla="*/ 5133975 h 5553548"/>
              <a:gd name="connsiteX2" fmla="*/ 1667515 w 4496440"/>
              <a:gd name="connsiteY2" fmla="*/ 3800475 h 5553548"/>
              <a:gd name="connsiteX3" fmla="*/ 2296165 w 4496440"/>
              <a:gd name="connsiteY3" fmla="*/ 2771775 h 5553548"/>
              <a:gd name="connsiteX4" fmla="*/ 3658240 w 4496440"/>
              <a:gd name="connsiteY4" fmla="*/ 2095500 h 5553548"/>
              <a:gd name="connsiteX5" fmla="*/ 4458340 w 4496440"/>
              <a:gd name="connsiteY5" fmla="*/ 76200 h 5553548"/>
              <a:gd name="connsiteX6" fmla="*/ 4458340 w 4496440"/>
              <a:gd name="connsiteY6" fmla="*/ 76200 h 5553548"/>
              <a:gd name="connsiteX7" fmla="*/ 4458340 w 4496440"/>
              <a:gd name="connsiteY7" fmla="*/ 76200 h 5553548"/>
              <a:gd name="connsiteX8" fmla="*/ 4496440 w 4496440"/>
              <a:gd name="connsiteY8" fmla="*/ 0 h 5553548"/>
              <a:gd name="connsiteX0" fmla="*/ 0 w 4496440"/>
              <a:gd name="connsiteY0" fmla="*/ 5553548 h 5553548"/>
              <a:gd name="connsiteX1" fmla="*/ 1067440 w 4496440"/>
              <a:gd name="connsiteY1" fmla="*/ 5133975 h 5553548"/>
              <a:gd name="connsiteX2" fmla="*/ 1667515 w 4496440"/>
              <a:gd name="connsiteY2" fmla="*/ 3800475 h 5553548"/>
              <a:gd name="connsiteX3" fmla="*/ 2296165 w 4496440"/>
              <a:gd name="connsiteY3" fmla="*/ 2771775 h 5553548"/>
              <a:gd name="connsiteX4" fmla="*/ 3658240 w 4496440"/>
              <a:gd name="connsiteY4" fmla="*/ 2095500 h 5553548"/>
              <a:gd name="connsiteX5" fmla="*/ 4458340 w 4496440"/>
              <a:gd name="connsiteY5" fmla="*/ 76200 h 5553548"/>
              <a:gd name="connsiteX6" fmla="*/ 4458340 w 4496440"/>
              <a:gd name="connsiteY6" fmla="*/ 76200 h 5553548"/>
              <a:gd name="connsiteX7" fmla="*/ 4458340 w 4496440"/>
              <a:gd name="connsiteY7" fmla="*/ 76200 h 5553548"/>
              <a:gd name="connsiteX8" fmla="*/ 4496440 w 4496440"/>
              <a:gd name="connsiteY8" fmla="*/ 0 h 5553548"/>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458340 w 4959360"/>
              <a:gd name="connsiteY6" fmla="*/ 444213 h 5921561"/>
              <a:gd name="connsiteX7" fmla="*/ 4458340 w 4959360"/>
              <a:gd name="connsiteY7" fmla="*/ 444213 h 5921561"/>
              <a:gd name="connsiteX8" fmla="*/ 4959360 w 4959360"/>
              <a:gd name="connsiteY8"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458340 w 4959360"/>
              <a:gd name="connsiteY6" fmla="*/ 444213 h 5921561"/>
              <a:gd name="connsiteX7" fmla="*/ 4609986 w 4959360"/>
              <a:gd name="connsiteY7" fmla="*/ 176567 h 5921561"/>
              <a:gd name="connsiteX8" fmla="*/ 4959360 w 4959360"/>
              <a:gd name="connsiteY8"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458340 w 4959360"/>
              <a:gd name="connsiteY6" fmla="*/ 444213 h 5921561"/>
              <a:gd name="connsiteX7" fmla="*/ 4959360 w 4959360"/>
              <a:gd name="connsiteY7"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458340 w 4959360"/>
              <a:gd name="connsiteY6" fmla="*/ 444213 h 5921561"/>
              <a:gd name="connsiteX7" fmla="*/ 4959360 w 4959360"/>
              <a:gd name="connsiteY7"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458340 w 4959360"/>
              <a:gd name="connsiteY6" fmla="*/ 444213 h 5921561"/>
              <a:gd name="connsiteX7" fmla="*/ 4959360 w 4959360"/>
              <a:gd name="connsiteY7"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959360 w 4959360"/>
              <a:gd name="connsiteY6"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959360 w 4959360"/>
              <a:gd name="connsiteY6"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959360 w 4959360"/>
              <a:gd name="connsiteY6"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959360 w 4959360"/>
              <a:gd name="connsiteY6" fmla="*/ 0 h 5921561"/>
              <a:gd name="connsiteX0" fmla="*/ 0 w 4959360"/>
              <a:gd name="connsiteY0" fmla="*/ 5921561 h 5921561"/>
              <a:gd name="connsiteX1" fmla="*/ 1067440 w 4959360"/>
              <a:gd name="connsiteY1" fmla="*/ 5501988 h 5921561"/>
              <a:gd name="connsiteX2" fmla="*/ 1667515 w 4959360"/>
              <a:gd name="connsiteY2" fmla="*/ 4168488 h 5921561"/>
              <a:gd name="connsiteX3" fmla="*/ 2296165 w 4959360"/>
              <a:gd name="connsiteY3" fmla="*/ 3139788 h 5921561"/>
              <a:gd name="connsiteX4" fmla="*/ 3658240 w 4959360"/>
              <a:gd name="connsiteY4" fmla="*/ 2463513 h 5921561"/>
              <a:gd name="connsiteX5" fmla="*/ 4458340 w 4959360"/>
              <a:gd name="connsiteY5" fmla="*/ 444213 h 5921561"/>
              <a:gd name="connsiteX6" fmla="*/ 4959360 w 4959360"/>
              <a:gd name="connsiteY6" fmla="*/ 0 h 5921561"/>
              <a:gd name="connsiteX0" fmla="*/ 0 w 4963351"/>
              <a:gd name="connsiteY0" fmla="*/ 5865801 h 5865801"/>
              <a:gd name="connsiteX1" fmla="*/ 1067440 w 4963351"/>
              <a:gd name="connsiteY1" fmla="*/ 5446228 h 5865801"/>
              <a:gd name="connsiteX2" fmla="*/ 1667515 w 4963351"/>
              <a:gd name="connsiteY2" fmla="*/ 4112728 h 5865801"/>
              <a:gd name="connsiteX3" fmla="*/ 2296165 w 4963351"/>
              <a:gd name="connsiteY3" fmla="*/ 3084028 h 5865801"/>
              <a:gd name="connsiteX4" fmla="*/ 3658240 w 4963351"/>
              <a:gd name="connsiteY4" fmla="*/ 2407753 h 5865801"/>
              <a:gd name="connsiteX5" fmla="*/ 4458340 w 4963351"/>
              <a:gd name="connsiteY5" fmla="*/ 388453 h 5865801"/>
              <a:gd name="connsiteX6" fmla="*/ 4963351 w 4963351"/>
              <a:gd name="connsiteY6" fmla="*/ 0 h 5865801"/>
              <a:gd name="connsiteX0" fmla="*/ 0 w 4963351"/>
              <a:gd name="connsiteY0" fmla="*/ 5865801 h 5865801"/>
              <a:gd name="connsiteX1" fmla="*/ 1067440 w 4963351"/>
              <a:gd name="connsiteY1" fmla="*/ 5446228 h 5865801"/>
              <a:gd name="connsiteX2" fmla="*/ 1667515 w 4963351"/>
              <a:gd name="connsiteY2" fmla="*/ 4112728 h 5865801"/>
              <a:gd name="connsiteX3" fmla="*/ 2296165 w 4963351"/>
              <a:gd name="connsiteY3" fmla="*/ 3084028 h 5865801"/>
              <a:gd name="connsiteX4" fmla="*/ 3658240 w 4963351"/>
              <a:gd name="connsiteY4" fmla="*/ 2407753 h 5865801"/>
              <a:gd name="connsiteX5" fmla="*/ 4206927 w 4963351"/>
              <a:gd name="connsiteY5" fmla="*/ 890290 h 5865801"/>
              <a:gd name="connsiteX6" fmla="*/ 4963351 w 4963351"/>
              <a:gd name="connsiteY6" fmla="*/ 0 h 5865801"/>
              <a:gd name="connsiteX0" fmla="*/ 0 w 4963351"/>
              <a:gd name="connsiteY0" fmla="*/ 5865801 h 5865801"/>
              <a:gd name="connsiteX1" fmla="*/ 1067440 w 4963351"/>
              <a:gd name="connsiteY1" fmla="*/ 5446228 h 5865801"/>
              <a:gd name="connsiteX2" fmla="*/ 1667515 w 4963351"/>
              <a:gd name="connsiteY2" fmla="*/ 4112728 h 5865801"/>
              <a:gd name="connsiteX3" fmla="*/ 2296165 w 4963351"/>
              <a:gd name="connsiteY3" fmla="*/ 3084028 h 5865801"/>
              <a:gd name="connsiteX4" fmla="*/ 3658240 w 4963351"/>
              <a:gd name="connsiteY4" fmla="*/ 2407753 h 5865801"/>
              <a:gd name="connsiteX5" fmla="*/ 4206927 w 4963351"/>
              <a:gd name="connsiteY5" fmla="*/ 890290 h 5865801"/>
              <a:gd name="connsiteX6" fmla="*/ 4963351 w 4963351"/>
              <a:gd name="connsiteY6" fmla="*/ 0 h 5865801"/>
              <a:gd name="connsiteX0" fmla="*/ 0 w 4963351"/>
              <a:gd name="connsiteY0" fmla="*/ 5865801 h 5865801"/>
              <a:gd name="connsiteX1" fmla="*/ 1064080 w 4963351"/>
              <a:gd name="connsiteY1" fmla="*/ 5314752 h 5865801"/>
              <a:gd name="connsiteX2" fmla="*/ 1667515 w 4963351"/>
              <a:gd name="connsiteY2" fmla="*/ 4112728 h 5865801"/>
              <a:gd name="connsiteX3" fmla="*/ 2296165 w 4963351"/>
              <a:gd name="connsiteY3" fmla="*/ 3084028 h 5865801"/>
              <a:gd name="connsiteX4" fmla="*/ 3658240 w 4963351"/>
              <a:gd name="connsiteY4" fmla="*/ 2407753 h 5865801"/>
              <a:gd name="connsiteX5" fmla="*/ 4206927 w 4963351"/>
              <a:gd name="connsiteY5" fmla="*/ 890290 h 5865801"/>
              <a:gd name="connsiteX6" fmla="*/ 4963351 w 4963351"/>
              <a:gd name="connsiteY6" fmla="*/ 0 h 5865801"/>
              <a:gd name="connsiteX0" fmla="*/ 0 w 4963351"/>
              <a:gd name="connsiteY0" fmla="*/ 5865801 h 5865801"/>
              <a:gd name="connsiteX1" fmla="*/ 1064080 w 4963351"/>
              <a:gd name="connsiteY1" fmla="*/ 5314752 h 5865801"/>
              <a:gd name="connsiteX2" fmla="*/ 1667515 w 4963351"/>
              <a:gd name="connsiteY2" fmla="*/ 4112728 h 5865801"/>
              <a:gd name="connsiteX3" fmla="*/ 2296165 w 4963351"/>
              <a:gd name="connsiteY3" fmla="*/ 3084028 h 5865801"/>
              <a:gd name="connsiteX4" fmla="*/ 3543980 w 4963351"/>
              <a:gd name="connsiteY4" fmla="*/ 2257495 h 5865801"/>
              <a:gd name="connsiteX5" fmla="*/ 4206927 w 4963351"/>
              <a:gd name="connsiteY5" fmla="*/ 890290 h 5865801"/>
              <a:gd name="connsiteX6" fmla="*/ 4963351 w 4963351"/>
              <a:gd name="connsiteY6" fmla="*/ 0 h 5865801"/>
              <a:gd name="connsiteX0" fmla="*/ 0 w 4963351"/>
              <a:gd name="connsiteY0" fmla="*/ 5865801 h 5865801"/>
              <a:gd name="connsiteX1" fmla="*/ 1064080 w 4963351"/>
              <a:gd name="connsiteY1" fmla="*/ 5314752 h 5865801"/>
              <a:gd name="connsiteX2" fmla="*/ 1667515 w 4963351"/>
              <a:gd name="connsiteY2" fmla="*/ 4112728 h 5865801"/>
              <a:gd name="connsiteX3" fmla="*/ 2296165 w 4963351"/>
              <a:gd name="connsiteY3" fmla="*/ 3084028 h 5865801"/>
              <a:gd name="connsiteX4" fmla="*/ 3508610 w 4963351"/>
              <a:gd name="connsiteY4" fmla="*/ 2129414 h 5865801"/>
              <a:gd name="connsiteX5" fmla="*/ 4206927 w 4963351"/>
              <a:gd name="connsiteY5" fmla="*/ 890290 h 5865801"/>
              <a:gd name="connsiteX6" fmla="*/ 4963351 w 4963351"/>
              <a:gd name="connsiteY6" fmla="*/ 0 h 5865801"/>
              <a:gd name="connsiteX0" fmla="*/ 0 w 4963351"/>
              <a:gd name="connsiteY0" fmla="*/ 5865801 h 5865801"/>
              <a:gd name="connsiteX1" fmla="*/ 1033763 w 4963351"/>
              <a:gd name="connsiteY1" fmla="*/ 5221602 h 5865801"/>
              <a:gd name="connsiteX2" fmla="*/ 1667515 w 4963351"/>
              <a:gd name="connsiteY2" fmla="*/ 4112728 h 5865801"/>
              <a:gd name="connsiteX3" fmla="*/ 2296165 w 4963351"/>
              <a:gd name="connsiteY3" fmla="*/ 3084028 h 5865801"/>
              <a:gd name="connsiteX4" fmla="*/ 3508610 w 4963351"/>
              <a:gd name="connsiteY4" fmla="*/ 2129414 h 5865801"/>
              <a:gd name="connsiteX5" fmla="*/ 4206927 w 4963351"/>
              <a:gd name="connsiteY5" fmla="*/ 890290 h 5865801"/>
              <a:gd name="connsiteX6" fmla="*/ 4963351 w 4963351"/>
              <a:gd name="connsiteY6" fmla="*/ 0 h 586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63351" h="5865801">
                <a:moveTo>
                  <a:pt x="0" y="5865801"/>
                </a:moveTo>
                <a:cubicBezTo>
                  <a:pt x="338559" y="5634826"/>
                  <a:pt x="755844" y="5513781"/>
                  <a:pt x="1033763" y="5221602"/>
                </a:cubicBezTo>
                <a:cubicBezTo>
                  <a:pt x="1311682" y="4929423"/>
                  <a:pt x="1457115" y="4468990"/>
                  <a:pt x="1667515" y="4112728"/>
                </a:cubicBezTo>
                <a:cubicBezTo>
                  <a:pt x="1877915" y="3756466"/>
                  <a:pt x="1989316" y="3414580"/>
                  <a:pt x="2296165" y="3084028"/>
                </a:cubicBezTo>
                <a:cubicBezTo>
                  <a:pt x="2603014" y="2753476"/>
                  <a:pt x="3190150" y="2495037"/>
                  <a:pt x="3508610" y="2129414"/>
                </a:cubicBezTo>
                <a:cubicBezTo>
                  <a:pt x="3827070" y="1763791"/>
                  <a:pt x="3989409" y="1291582"/>
                  <a:pt x="4206927" y="890290"/>
                </a:cubicBezTo>
                <a:cubicBezTo>
                  <a:pt x="4424445" y="488998"/>
                  <a:pt x="4692586" y="125766"/>
                  <a:pt x="4963351" y="0"/>
                </a:cubicBezTo>
              </a:path>
            </a:pathLst>
          </a:cu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7"/>
          </a:p>
        </p:txBody>
      </p:sp>
      <p:grpSp>
        <p:nvGrpSpPr>
          <p:cNvPr id="9" name="Group 8">
            <a:extLst>
              <a:ext uri="{FF2B5EF4-FFF2-40B4-BE49-F238E27FC236}">
                <a16:creationId xmlns:a16="http://schemas.microsoft.com/office/drawing/2014/main" id="{81D0E7F4-1DB0-1429-937F-9828A98D5A4A}"/>
              </a:ext>
            </a:extLst>
          </p:cNvPr>
          <p:cNvGrpSpPr/>
          <p:nvPr/>
        </p:nvGrpSpPr>
        <p:grpSpPr>
          <a:xfrm>
            <a:off x="5769378" y="1031302"/>
            <a:ext cx="6253501" cy="2135100"/>
            <a:chOff x="3104968" y="743833"/>
            <a:chExt cx="7257395" cy="2540473"/>
          </a:xfrm>
        </p:grpSpPr>
        <p:pic>
          <p:nvPicPr>
            <p:cNvPr id="157" name="Picture 156">
              <a:extLst>
                <a:ext uri="{FF2B5EF4-FFF2-40B4-BE49-F238E27FC236}">
                  <a16:creationId xmlns:a16="http://schemas.microsoft.com/office/drawing/2014/main" id="{20D855E7-24B7-9586-65DF-D467D9613601}"/>
                </a:ext>
              </a:extLst>
            </p:cNvPr>
            <p:cNvPicPr>
              <a:picLocks noChangeAspect="1"/>
            </p:cNvPicPr>
            <p:nvPr/>
          </p:nvPicPr>
          <p:blipFill>
            <a:blip r:embed="rId3">
              <a:alphaModFix amt="60000"/>
              <a:duotone>
                <a:prstClr val="black"/>
                <a:schemeClr val="accent1">
                  <a:tint val="45000"/>
                  <a:satMod val="400000"/>
                </a:schemeClr>
              </a:duotone>
            </a:blip>
            <a:stretch>
              <a:fillRect/>
            </a:stretch>
          </p:blipFill>
          <p:spPr>
            <a:xfrm rot="17033464">
              <a:off x="5805433" y="-1770611"/>
              <a:ext cx="1856465" cy="7257395"/>
            </a:xfrm>
            <a:prstGeom prst="rect">
              <a:avLst/>
            </a:prstGeom>
          </p:spPr>
        </p:pic>
        <p:sp>
          <p:nvSpPr>
            <p:cNvPr id="158" name="TextBox 157">
              <a:extLst>
                <a:ext uri="{FF2B5EF4-FFF2-40B4-BE49-F238E27FC236}">
                  <a16:creationId xmlns:a16="http://schemas.microsoft.com/office/drawing/2014/main" id="{369F947A-FC83-4822-1E54-FB7C6BE87747}"/>
                </a:ext>
              </a:extLst>
            </p:cNvPr>
            <p:cNvSpPr txBox="1"/>
            <p:nvPr/>
          </p:nvSpPr>
          <p:spPr>
            <a:xfrm>
              <a:off x="8515586" y="2677340"/>
              <a:ext cx="1294579" cy="492916"/>
            </a:xfrm>
            <a:prstGeom prst="rect">
              <a:avLst/>
            </a:prstGeom>
            <a:noFill/>
          </p:spPr>
          <p:txBody>
            <a:bodyPr wrap="square">
              <a:spAutoFit/>
            </a:bodyPr>
            <a:lstStyle>
              <a:defPPr>
                <a:defRPr lang="en-US"/>
              </a:defPPr>
              <a:lvl1pPr algn="ctr">
                <a:defRPr sz="2000" b="1"/>
              </a:lvl1pPr>
            </a:lstStyle>
            <a:p>
              <a:pPr>
                <a:lnSpc>
                  <a:spcPct val="90000"/>
                </a:lnSpc>
              </a:pPr>
              <a:r>
                <a:rPr lang="en-US" sz="1200">
                  <a:solidFill>
                    <a:schemeClr val="accent1"/>
                  </a:solidFill>
                </a:rPr>
                <a:t>AI Everywhere</a:t>
              </a:r>
            </a:p>
          </p:txBody>
        </p:sp>
        <p:sp>
          <p:nvSpPr>
            <p:cNvPr id="159" name="Rectangle 158">
              <a:extLst>
                <a:ext uri="{FF2B5EF4-FFF2-40B4-BE49-F238E27FC236}">
                  <a16:creationId xmlns:a16="http://schemas.microsoft.com/office/drawing/2014/main" id="{7EFE6AA9-B23E-8272-4E8B-791943C20417}"/>
                </a:ext>
              </a:extLst>
            </p:cNvPr>
            <p:cNvSpPr/>
            <p:nvPr/>
          </p:nvSpPr>
          <p:spPr>
            <a:xfrm>
              <a:off x="7209669" y="1441059"/>
              <a:ext cx="861474" cy="203668"/>
            </a:xfrm>
            <a:prstGeom prst="rect">
              <a:avLst/>
            </a:prstGeom>
            <a:gradFill flip="none" rotWithShape="1">
              <a:gsLst>
                <a:gs pos="100000">
                  <a:schemeClr val="accent1">
                    <a:lumMod val="5000"/>
                    <a:lumOff val="95000"/>
                    <a:alpha val="0"/>
                  </a:schemeClr>
                </a:gs>
                <a:gs pos="23000">
                  <a:schemeClr val="bg1"/>
                </a:gs>
              </a:gsLst>
              <a:path path="rect">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0"/>
            </a:p>
          </p:txBody>
        </p:sp>
        <p:grpSp>
          <p:nvGrpSpPr>
            <p:cNvPr id="160" name="Graphic 207">
              <a:extLst>
                <a:ext uri="{FF2B5EF4-FFF2-40B4-BE49-F238E27FC236}">
                  <a16:creationId xmlns:a16="http://schemas.microsoft.com/office/drawing/2014/main" id="{5D4ED4AC-599D-F8D1-A369-249C7EA0E248}"/>
                </a:ext>
              </a:extLst>
            </p:cNvPr>
            <p:cNvGrpSpPr/>
            <p:nvPr/>
          </p:nvGrpSpPr>
          <p:grpSpPr>
            <a:xfrm>
              <a:off x="4096625" y="1831479"/>
              <a:ext cx="1265353" cy="445956"/>
              <a:chOff x="13127472" y="1989970"/>
              <a:chExt cx="1536748" cy="541605"/>
            </a:xfrm>
          </p:grpSpPr>
          <p:sp>
            <p:nvSpPr>
              <p:cNvPr id="344" name="Freeform: Shape 343">
                <a:extLst>
                  <a:ext uri="{FF2B5EF4-FFF2-40B4-BE49-F238E27FC236}">
                    <a16:creationId xmlns:a16="http://schemas.microsoft.com/office/drawing/2014/main" id="{C4F71AFA-BB3E-A997-D5FA-DB9989FC2F19}"/>
                  </a:ext>
                </a:extLst>
              </p:cNvPr>
              <p:cNvSpPr/>
              <p:nvPr/>
            </p:nvSpPr>
            <p:spPr>
              <a:xfrm>
                <a:off x="13127472" y="1989970"/>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45" name="Freeform: Shape 344">
                <a:extLst>
                  <a:ext uri="{FF2B5EF4-FFF2-40B4-BE49-F238E27FC236}">
                    <a16:creationId xmlns:a16="http://schemas.microsoft.com/office/drawing/2014/main" id="{8B40BA71-20DB-509C-A9DB-83794D0C247C}"/>
                  </a:ext>
                </a:extLst>
              </p:cNvPr>
              <p:cNvSpPr/>
              <p:nvPr/>
            </p:nvSpPr>
            <p:spPr>
              <a:xfrm>
                <a:off x="13895846" y="2206593"/>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46" name="Freeform: Shape 345">
                <a:extLst>
                  <a:ext uri="{FF2B5EF4-FFF2-40B4-BE49-F238E27FC236}">
                    <a16:creationId xmlns:a16="http://schemas.microsoft.com/office/drawing/2014/main" id="{3EAC573E-B19B-019F-2880-CBD5CD5A40C6}"/>
                  </a:ext>
                </a:extLst>
              </p:cNvPr>
              <p:cNvSpPr/>
              <p:nvPr/>
            </p:nvSpPr>
            <p:spPr>
              <a:xfrm>
                <a:off x="13127472" y="2206593"/>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1" name="Graphic 198">
              <a:extLst>
                <a:ext uri="{FF2B5EF4-FFF2-40B4-BE49-F238E27FC236}">
                  <a16:creationId xmlns:a16="http://schemas.microsoft.com/office/drawing/2014/main" id="{0B405EED-F2CB-7C34-55D5-BB6DA246D574}"/>
                </a:ext>
              </a:extLst>
            </p:cNvPr>
            <p:cNvGrpSpPr/>
            <p:nvPr/>
          </p:nvGrpSpPr>
          <p:grpSpPr>
            <a:xfrm>
              <a:off x="6631014" y="2182207"/>
              <a:ext cx="883092" cy="311233"/>
              <a:chOff x="16267859" y="2541681"/>
              <a:chExt cx="1072499" cy="377988"/>
            </a:xfrm>
          </p:grpSpPr>
          <p:sp>
            <p:nvSpPr>
              <p:cNvPr id="341" name="Freeform: Shape 340">
                <a:extLst>
                  <a:ext uri="{FF2B5EF4-FFF2-40B4-BE49-F238E27FC236}">
                    <a16:creationId xmlns:a16="http://schemas.microsoft.com/office/drawing/2014/main" id="{2CF540CA-7416-9DD7-A372-DB35B177700C}"/>
                  </a:ext>
                </a:extLst>
              </p:cNvPr>
              <p:cNvSpPr/>
              <p:nvPr/>
            </p:nvSpPr>
            <p:spPr>
              <a:xfrm>
                <a:off x="16267859" y="2541681"/>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42" name="Freeform: Shape 341">
                <a:extLst>
                  <a:ext uri="{FF2B5EF4-FFF2-40B4-BE49-F238E27FC236}">
                    <a16:creationId xmlns:a16="http://schemas.microsoft.com/office/drawing/2014/main" id="{1405D4A1-48FB-0993-D675-6C5092F3D624}"/>
                  </a:ext>
                </a:extLst>
              </p:cNvPr>
              <p:cNvSpPr/>
              <p:nvPr/>
            </p:nvSpPr>
            <p:spPr>
              <a:xfrm>
                <a:off x="16804108" y="2692863"/>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43" name="Freeform: Shape 342">
                <a:extLst>
                  <a:ext uri="{FF2B5EF4-FFF2-40B4-BE49-F238E27FC236}">
                    <a16:creationId xmlns:a16="http://schemas.microsoft.com/office/drawing/2014/main" id="{0548DDA9-B09D-5903-F3EC-8A28C55213DF}"/>
                  </a:ext>
                </a:extLst>
              </p:cNvPr>
              <p:cNvSpPr/>
              <p:nvPr/>
            </p:nvSpPr>
            <p:spPr>
              <a:xfrm>
                <a:off x="16267859" y="2692863"/>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2" name="Graphic 197">
              <a:extLst>
                <a:ext uri="{FF2B5EF4-FFF2-40B4-BE49-F238E27FC236}">
                  <a16:creationId xmlns:a16="http://schemas.microsoft.com/office/drawing/2014/main" id="{C44A0BBE-4538-2E3E-F36C-39F67819FB08}"/>
                </a:ext>
              </a:extLst>
            </p:cNvPr>
            <p:cNvGrpSpPr/>
            <p:nvPr/>
          </p:nvGrpSpPr>
          <p:grpSpPr>
            <a:xfrm>
              <a:off x="6923223" y="2437735"/>
              <a:ext cx="1265353" cy="445956"/>
              <a:chOff x="16744756" y="2858487"/>
              <a:chExt cx="1536748" cy="541605"/>
            </a:xfrm>
          </p:grpSpPr>
          <p:sp>
            <p:nvSpPr>
              <p:cNvPr id="338" name="Freeform: Shape 337">
                <a:extLst>
                  <a:ext uri="{FF2B5EF4-FFF2-40B4-BE49-F238E27FC236}">
                    <a16:creationId xmlns:a16="http://schemas.microsoft.com/office/drawing/2014/main" id="{89B40458-5A52-93B5-B63C-C350F8589463}"/>
                  </a:ext>
                </a:extLst>
              </p:cNvPr>
              <p:cNvSpPr/>
              <p:nvPr/>
            </p:nvSpPr>
            <p:spPr>
              <a:xfrm>
                <a:off x="16744756" y="2858487"/>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9" name="Freeform: Shape 338">
                <a:extLst>
                  <a:ext uri="{FF2B5EF4-FFF2-40B4-BE49-F238E27FC236}">
                    <a16:creationId xmlns:a16="http://schemas.microsoft.com/office/drawing/2014/main" id="{D4D6CEE1-7BAF-4E42-F28C-1B5671B9F5A1}"/>
                  </a:ext>
                </a:extLst>
              </p:cNvPr>
              <p:cNvSpPr/>
              <p:nvPr/>
            </p:nvSpPr>
            <p:spPr>
              <a:xfrm>
                <a:off x="17513130" y="3075110"/>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40" name="Freeform: Shape 339">
                <a:extLst>
                  <a:ext uri="{FF2B5EF4-FFF2-40B4-BE49-F238E27FC236}">
                    <a16:creationId xmlns:a16="http://schemas.microsoft.com/office/drawing/2014/main" id="{80A8C972-4976-2E87-E993-6AA9320E88D9}"/>
                  </a:ext>
                </a:extLst>
              </p:cNvPr>
              <p:cNvSpPr/>
              <p:nvPr/>
            </p:nvSpPr>
            <p:spPr>
              <a:xfrm>
                <a:off x="16744756" y="3075110"/>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3" name="Graphic 205">
              <a:extLst>
                <a:ext uri="{FF2B5EF4-FFF2-40B4-BE49-F238E27FC236}">
                  <a16:creationId xmlns:a16="http://schemas.microsoft.com/office/drawing/2014/main" id="{F34F69D9-D2A5-D313-8AA0-9A27DEF18335}"/>
                </a:ext>
              </a:extLst>
            </p:cNvPr>
            <p:cNvGrpSpPr/>
            <p:nvPr/>
          </p:nvGrpSpPr>
          <p:grpSpPr>
            <a:xfrm>
              <a:off x="7349245" y="1837192"/>
              <a:ext cx="1265353" cy="445956"/>
              <a:chOff x="17246169" y="2079394"/>
              <a:chExt cx="1536748" cy="541605"/>
            </a:xfrm>
          </p:grpSpPr>
          <p:sp>
            <p:nvSpPr>
              <p:cNvPr id="335" name="Freeform: Shape 334">
                <a:extLst>
                  <a:ext uri="{FF2B5EF4-FFF2-40B4-BE49-F238E27FC236}">
                    <a16:creationId xmlns:a16="http://schemas.microsoft.com/office/drawing/2014/main" id="{6D076191-AC32-68FB-8F21-192C4A37483F}"/>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6" name="Freeform: Shape 335">
                <a:extLst>
                  <a:ext uri="{FF2B5EF4-FFF2-40B4-BE49-F238E27FC236}">
                    <a16:creationId xmlns:a16="http://schemas.microsoft.com/office/drawing/2014/main" id="{29484906-53E8-C3A5-DF8C-2F2887B7E619}"/>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7" name="Freeform: Shape 336">
                <a:extLst>
                  <a:ext uri="{FF2B5EF4-FFF2-40B4-BE49-F238E27FC236}">
                    <a16:creationId xmlns:a16="http://schemas.microsoft.com/office/drawing/2014/main" id="{03746812-3446-95D0-2275-8770F065E25D}"/>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4" name="Graphic 206">
              <a:extLst>
                <a:ext uri="{FF2B5EF4-FFF2-40B4-BE49-F238E27FC236}">
                  <a16:creationId xmlns:a16="http://schemas.microsoft.com/office/drawing/2014/main" id="{2477E23B-646D-61E7-C611-CC45619C3BE4}"/>
                </a:ext>
              </a:extLst>
            </p:cNvPr>
            <p:cNvGrpSpPr/>
            <p:nvPr/>
          </p:nvGrpSpPr>
          <p:grpSpPr>
            <a:xfrm>
              <a:off x="7960631" y="2195405"/>
              <a:ext cx="1265353" cy="445956"/>
              <a:chOff x="18089426" y="2529838"/>
              <a:chExt cx="1536748" cy="541605"/>
            </a:xfrm>
          </p:grpSpPr>
          <p:sp>
            <p:nvSpPr>
              <p:cNvPr id="332" name="Freeform: Shape 331">
                <a:extLst>
                  <a:ext uri="{FF2B5EF4-FFF2-40B4-BE49-F238E27FC236}">
                    <a16:creationId xmlns:a16="http://schemas.microsoft.com/office/drawing/2014/main" id="{34B06920-6847-DDD8-A8D1-545CA6F55E9C}"/>
                  </a:ext>
                </a:extLst>
              </p:cNvPr>
              <p:cNvSpPr/>
              <p:nvPr/>
            </p:nvSpPr>
            <p:spPr>
              <a:xfrm>
                <a:off x="18089426" y="2529838"/>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3" name="Freeform: Shape 332">
                <a:extLst>
                  <a:ext uri="{FF2B5EF4-FFF2-40B4-BE49-F238E27FC236}">
                    <a16:creationId xmlns:a16="http://schemas.microsoft.com/office/drawing/2014/main" id="{D92C20B1-89A3-B589-4862-2268020C1416}"/>
                  </a:ext>
                </a:extLst>
              </p:cNvPr>
              <p:cNvSpPr/>
              <p:nvPr/>
            </p:nvSpPr>
            <p:spPr>
              <a:xfrm>
                <a:off x="18857800" y="2746461"/>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4" name="Freeform: Shape 333">
                <a:extLst>
                  <a:ext uri="{FF2B5EF4-FFF2-40B4-BE49-F238E27FC236}">
                    <a16:creationId xmlns:a16="http://schemas.microsoft.com/office/drawing/2014/main" id="{C221481E-ABFC-8633-A77E-61AF9B5ACD8C}"/>
                  </a:ext>
                </a:extLst>
              </p:cNvPr>
              <p:cNvSpPr/>
              <p:nvPr/>
            </p:nvSpPr>
            <p:spPr>
              <a:xfrm>
                <a:off x="18089426" y="2746461"/>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5" name="Graphic 208">
              <a:extLst>
                <a:ext uri="{FF2B5EF4-FFF2-40B4-BE49-F238E27FC236}">
                  <a16:creationId xmlns:a16="http://schemas.microsoft.com/office/drawing/2014/main" id="{12978C42-AD4F-5932-1718-EAE4FF729891}"/>
                </a:ext>
              </a:extLst>
            </p:cNvPr>
            <p:cNvGrpSpPr/>
            <p:nvPr/>
          </p:nvGrpSpPr>
          <p:grpSpPr>
            <a:xfrm>
              <a:off x="4669987" y="1191677"/>
              <a:ext cx="1208479" cy="425911"/>
              <a:chOff x="13909408" y="1140164"/>
              <a:chExt cx="1536748" cy="541605"/>
            </a:xfrm>
          </p:grpSpPr>
          <p:sp>
            <p:nvSpPr>
              <p:cNvPr id="329" name="Freeform: Shape 328">
                <a:extLst>
                  <a:ext uri="{FF2B5EF4-FFF2-40B4-BE49-F238E27FC236}">
                    <a16:creationId xmlns:a16="http://schemas.microsoft.com/office/drawing/2014/main" id="{3DB59D72-E6BE-D0EA-8390-1C5B083559F4}"/>
                  </a:ext>
                </a:extLst>
              </p:cNvPr>
              <p:cNvSpPr/>
              <p:nvPr/>
            </p:nvSpPr>
            <p:spPr>
              <a:xfrm>
                <a:off x="13909408" y="114016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0" name="Freeform: Shape 329">
                <a:extLst>
                  <a:ext uri="{FF2B5EF4-FFF2-40B4-BE49-F238E27FC236}">
                    <a16:creationId xmlns:a16="http://schemas.microsoft.com/office/drawing/2014/main" id="{1D964F2C-807C-E6F8-EB77-7BE985BFEF95}"/>
                  </a:ext>
                </a:extLst>
              </p:cNvPr>
              <p:cNvSpPr/>
              <p:nvPr/>
            </p:nvSpPr>
            <p:spPr>
              <a:xfrm>
                <a:off x="14677782" y="135678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31" name="Freeform: Shape 330">
                <a:extLst>
                  <a:ext uri="{FF2B5EF4-FFF2-40B4-BE49-F238E27FC236}">
                    <a16:creationId xmlns:a16="http://schemas.microsoft.com/office/drawing/2014/main" id="{AC907C02-608B-D26A-6D90-50CF9E501553}"/>
                  </a:ext>
                </a:extLst>
              </p:cNvPr>
              <p:cNvSpPr/>
              <p:nvPr/>
            </p:nvSpPr>
            <p:spPr>
              <a:xfrm>
                <a:off x="13909408" y="135678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6" name="Graphic 209">
              <a:extLst>
                <a:ext uri="{FF2B5EF4-FFF2-40B4-BE49-F238E27FC236}">
                  <a16:creationId xmlns:a16="http://schemas.microsoft.com/office/drawing/2014/main" id="{FFC8CD1D-47E5-F62D-C0CE-6ED2B551C646}"/>
                </a:ext>
              </a:extLst>
            </p:cNvPr>
            <p:cNvGrpSpPr/>
            <p:nvPr/>
          </p:nvGrpSpPr>
          <p:grpSpPr>
            <a:xfrm>
              <a:off x="5058302" y="1573770"/>
              <a:ext cx="1265353" cy="445956"/>
              <a:chOff x="14442064" y="1750437"/>
              <a:chExt cx="1536748" cy="541605"/>
            </a:xfrm>
          </p:grpSpPr>
          <p:sp>
            <p:nvSpPr>
              <p:cNvPr id="326" name="Freeform: Shape 325">
                <a:extLst>
                  <a:ext uri="{FF2B5EF4-FFF2-40B4-BE49-F238E27FC236}">
                    <a16:creationId xmlns:a16="http://schemas.microsoft.com/office/drawing/2014/main" id="{9C688FBA-AEC8-FF98-8EC4-1FC329B4B1B8}"/>
                  </a:ext>
                </a:extLst>
              </p:cNvPr>
              <p:cNvSpPr/>
              <p:nvPr/>
            </p:nvSpPr>
            <p:spPr>
              <a:xfrm>
                <a:off x="14442064" y="1750437"/>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7" name="Freeform: Shape 326">
                <a:extLst>
                  <a:ext uri="{FF2B5EF4-FFF2-40B4-BE49-F238E27FC236}">
                    <a16:creationId xmlns:a16="http://schemas.microsoft.com/office/drawing/2014/main" id="{D98BC075-3556-8417-544C-0634FE89E6A7}"/>
                  </a:ext>
                </a:extLst>
              </p:cNvPr>
              <p:cNvSpPr/>
              <p:nvPr/>
            </p:nvSpPr>
            <p:spPr>
              <a:xfrm>
                <a:off x="15210438" y="1967060"/>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8" name="Freeform: Shape 327">
                <a:extLst>
                  <a:ext uri="{FF2B5EF4-FFF2-40B4-BE49-F238E27FC236}">
                    <a16:creationId xmlns:a16="http://schemas.microsoft.com/office/drawing/2014/main" id="{61F0ED3D-683F-F7E0-CC5B-34DEFE399046}"/>
                  </a:ext>
                </a:extLst>
              </p:cNvPr>
              <p:cNvSpPr/>
              <p:nvPr/>
            </p:nvSpPr>
            <p:spPr>
              <a:xfrm>
                <a:off x="14442064" y="1967060"/>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7" name="Graphic 210">
              <a:extLst>
                <a:ext uri="{FF2B5EF4-FFF2-40B4-BE49-F238E27FC236}">
                  <a16:creationId xmlns:a16="http://schemas.microsoft.com/office/drawing/2014/main" id="{243D4D15-20F9-02E7-61B8-D670F158E96B}"/>
                </a:ext>
              </a:extLst>
            </p:cNvPr>
            <p:cNvGrpSpPr/>
            <p:nvPr/>
          </p:nvGrpSpPr>
          <p:grpSpPr>
            <a:xfrm>
              <a:off x="5647558" y="1013694"/>
              <a:ext cx="883092" cy="311233"/>
              <a:chOff x="15140155" y="949616"/>
              <a:chExt cx="1072499" cy="377988"/>
            </a:xfrm>
          </p:grpSpPr>
          <p:sp>
            <p:nvSpPr>
              <p:cNvPr id="323" name="Freeform: Shape 322">
                <a:extLst>
                  <a:ext uri="{FF2B5EF4-FFF2-40B4-BE49-F238E27FC236}">
                    <a16:creationId xmlns:a16="http://schemas.microsoft.com/office/drawing/2014/main" id="{88039B71-FBAC-3749-9612-B563A830558D}"/>
                  </a:ext>
                </a:extLst>
              </p:cNvPr>
              <p:cNvSpPr/>
              <p:nvPr/>
            </p:nvSpPr>
            <p:spPr>
              <a:xfrm>
                <a:off x="15140155" y="949616"/>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4" name="Freeform: Shape 323">
                <a:extLst>
                  <a:ext uri="{FF2B5EF4-FFF2-40B4-BE49-F238E27FC236}">
                    <a16:creationId xmlns:a16="http://schemas.microsoft.com/office/drawing/2014/main" id="{FEB12E52-31C3-4560-1B71-774D0C53B8E4}"/>
                  </a:ext>
                </a:extLst>
              </p:cNvPr>
              <p:cNvSpPr/>
              <p:nvPr/>
            </p:nvSpPr>
            <p:spPr>
              <a:xfrm>
                <a:off x="15676404" y="1100798"/>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5" name="Freeform: Shape 324">
                <a:extLst>
                  <a:ext uri="{FF2B5EF4-FFF2-40B4-BE49-F238E27FC236}">
                    <a16:creationId xmlns:a16="http://schemas.microsoft.com/office/drawing/2014/main" id="{75828204-4790-B086-C18A-628EF064BEE7}"/>
                  </a:ext>
                </a:extLst>
              </p:cNvPr>
              <p:cNvSpPr/>
              <p:nvPr/>
            </p:nvSpPr>
            <p:spPr>
              <a:xfrm>
                <a:off x="15140155" y="1100798"/>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8" name="Graphic 212">
              <a:extLst>
                <a:ext uri="{FF2B5EF4-FFF2-40B4-BE49-F238E27FC236}">
                  <a16:creationId xmlns:a16="http://schemas.microsoft.com/office/drawing/2014/main" id="{B26EDBD7-E420-E4A8-911E-E6336E17CF89}"/>
                </a:ext>
              </a:extLst>
            </p:cNvPr>
            <p:cNvGrpSpPr/>
            <p:nvPr/>
          </p:nvGrpSpPr>
          <p:grpSpPr>
            <a:xfrm>
              <a:off x="8510021" y="1723441"/>
              <a:ext cx="883092" cy="311233"/>
              <a:chOff x="18730561" y="1985735"/>
              <a:chExt cx="1072499" cy="377988"/>
            </a:xfrm>
          </p:grpSpPr>
          <p:sp>
            <p:nvSpPr>
              <p:cNvPr id="320" name="Freeform: Shape 319">
                <a:extLst>
                  <a:ext uri="{FF2B5EF4-FFF2-40B4-BE49-F238E27FC236}">
                    <a16:creationId xmlns:a16="http://schemas.microsoft.com/office/drawing/2014/main" id="{4BF5583F-21E4-EC0C-20EC-F570D4836694}"/>
                  </a:ext>
                </a:extLst>
              </p:cNvPr>
              <p:cNvSpPr/>
              <p:nvPr/>
            </p:nvSpPr>
            <p:spPr>
              <a:xfrm>
                <a:off x="18730561" y="1985735"/>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1" name="Freeform: Shape 320">
                <a:extLst>
                  <a:ext uri="{FF2B5EF4-FFF2-40B4-BE49-F238E27FC236}">
                    <a16:creationId xmlns:a16="http://schemas.microsoft.com/office/drawing/2014/main" id="{FE2CCC79-7A42-6AC0-759F-05EF5C8A11A7}"/>
                  </a:ext>
                </a:extLst>
              </p:cNvPr>
              <p:cNvSpPr/>
              <p:nvPr/>
            </p:nvSpPr>
            <p:spPr>
              <a:xfrm>
                <a:off x="19266810" y="2136917"/>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22" name="Freeform: Shape 321">
                <a:extLst>
                  <a:ext uri="{FF2B5EF4-FFF2-40B4-BE49-F238E27FC236}">
                    <a16:creationId xmlns:a16="http://schemas.microsoft.com/office/drawing/2014/main" id="{1969BC2D-6657-A47C-116F-B09DD1A20E30}"/>
                  </a:ext>
                </a:extLst>
              </p:cNvPr>
              <p:cNvSpPr/>
              <p:nvPr/>
            </p:nvSpPr>
            <p:spPr>
              <a:xfrm>
                <a:off x="18730561" y="2136917"/>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69" name="Graphic 217">
              <a:extLst>
                <a:ext uri="{FF2B5EF4-FFF2-40B4-BE49-F238E27FC236}">
                  <a16:creationId xmlns:a16="http://schemas.microsoft.com/office/drawing/2014/main" id="{CE3E7EF5-3CFB-0B32-824F-103E1F40A6D0}"/>
                </a:ext>
              </a:extLst>
            </p:cNvPr>
            <p:cNvGrpSpPr/>
            <p:nvPr/>
          </p:nvGrpSpPr>
          <p:grpSpPr>
            <a:xfrm>
              <a:off x="6038743" y="1245908"/>
              <a:ext cx="1265353" cy="445956"/>
              <a:chOff x="15543040" y="1320421"/>
              <a:chExt cx="1536748" cy="541605"/>
            </a:xfrm>
          </p:grpSpPr>
          <p:sp>
            <p:nvSpPr>
              <p:cNvPr id="317" name="Freeform: Shape 316">
                <a:extLst>
                  <a:ext uri="{FF2B5EF4-FFF2-40B4-BE49-F238E27FC236}">
                    <a16:creationId xmlns:a16="http://schemas.microsoft.com/office/drawing/2014/main" id="{2AFC644D-8824-FAA8-D87C-5EC52DED2437}"/>
                  </a:ext>
                </a:extLst>
              </p:cNvPr>
              <p:cNvSpPr/>
              <p:nvPr/>
            </p:nvSpPr>
            <p:spPr>
              <a:xfrm>
                <a:off x="15543040" y="1320421"/>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8" name="Freeform: Shape 317">
                <a:extLst>
                  <a:ext uri="{FF2B5EF4-FFF2-40B4-BE49-F238E27FC236}">
                    <a16:creationId xmlns:a16="http://schemas.microsoft.com/office/drawing/2014/main" id="{DE6EA897-06DC-4C38-00C8-B31B29B5D63C}"/>
                  </a:ext>
                </a:extLst>
              </p:cNvPr>
              <p:cNvSpPr/>
              <p:nvPr/>
            </p:nvSpPr>
            <p:spPr>
              <a:xfrm>
                <a:off x="16311414" y="1537044"/>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9" name="Freeform: Shape 318">
                <a:extLst>
                  <a:ext uri="{FF2B5EF4-FFF2-40B4-BE49-F238E27FC236}">
                    <a16:creationId xmlns:a16="http://schemas.microsoft.com/office/drawing/2014/main" id="{D8733838-0B54-E739-CB62-4E3D61D8DA50}"/>
                  </a:ext>
                </a:extLst>
              </p:cNvPr>
              <p:cNvSpPr/>
              <p:nvPr/>
            </p:nvSpPr>
            <p:spPr>
              <a:xfrm>
                <a:off x="15543040" y="1537044"/>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0" name="Graphic 219">
              <a:extLst>
                <a:ext uri="{FF2B5EF4-FFF2-40B4-BE49-F238E27FC236}">
                  <a16:creationId xmlns:a16="http://schemas.microsoft.com/office/drawing/2014/main" id="{C10A2CE4-8254-E983-E17A-BFDDF3CA280C}"/>
                </a:ext>
              </a:extLst>
            </p:cNvPr>
            <p:cNvGrpSpPr/>
            <p:nvPr/>
          </p:nvGrpSpPr>
          <p:grpSpPr>
            <a:xfrm>
              <a:off x="3412425" y="1049868"/>
              <a:ext cx="1265353" cy="445956"/>
              <a:chOff x="12044205" y="1100339"/>
              <a:chExt cx="1536748" cy="541605"/>
            </a:xfrm>
          </p:grpSpPr>
          <p:sp>
            <p:nvSpPr>
              <p:cNvPr id="314" name="Freeform: Shape 313">
                <a:extLst>
                  <a:ext uri="{FF2B5EF4-FFF2-40B4-BE49-F238E27FC236}">
                    <a16:creationId xmlns:a16="http://schemas.microsoft.com/office/drawing/2014/main" id="{01542433-3856-E11B-C81B-740F9A0E048B}"/>
                  </a:ext>
                </a:extLst>
              </p:cNvPr>
              <p:cNvSpPr/>
              <p:nvPr/>
            </p:nvSpPr>
            <p:spPr>
              <a:xfrm>
                <a:off x="12044205" y="1100339"/>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5" name="Freeform: Shape 314">
                <a:extLst>
                  <a:ext uri="{FF2B5EF4-FFF2-40B4-BE49-F238E27FC236}">
                    <a16:creationId xmlns:a16="http://schemas.microsoft.com/office/drawing/2014/main" id="{220E0A51-3811-9322-7EDB-0632B398080C}"/>
                  </a:ext>
                </a:extLst>
              </p:cNvPr>
              <p:cNvSpPr/>
              <p:nvPr/>
            </p:nvSpPr>
            <p:spPr>
              <a:xfrm>
                <a:off x="12812579" y="1316962"/>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6" name="Freeform: Shape 315">
                <a:extLst>
                  <a:ext uri="{FF2B5EF4-FFF2-40B4-BE49-F238E27FC236}">
                    <a16:creationId xmlns:a16="http://schemas.microsoft.com/office/drawing/2014/main" id="{167CE662-5A03-024D-1B38-D4EFB62ACE08}"/>
                  </a:ext>
                </a:extLst>
              </p:cNvPr>
              <p:cNvSpPr/>
              <p:nvPr/>
            </p:nvSpPr>
            <p:spPr>
              <a:xfrm>
                <a:off x="12044205" y="1316962"/>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1" name="Graphic 220">
              <a:extLst>
                <a:ext uri="{FF2B5EF4-FFF2-40B4-BE49-F238E27FC236}">
                  <a16:creationId xmlns:a16="http://schemas.microsoft.com/office/drawing/2014/main" id="{F16C0C57-D958-BD9E-94BD-C1D3810D82DD}"/>
                </a:ext>
              </a:extLst>
            </p:cNvPr>
            <p:cNvGrpSpPr/>
            <p:nvPr/>
          </p:nvGrpSpPr>
          <p:grpSpPr>
            <a:xfrm>
              <a:off x="3969833" y="1524567"/>
              <a:ext cx="883092" cy="311233"/>
              <a:chOff x="13119377" y="1568425"/>
              <a:chExt cx="1072499" cy="377988"/>
            </a:xfrm>
          </p:grpSpPr>
          <p:sp>
            <p:nvSpPr>
              <p:cNvPr id="311" name="Freeform: Shape 310">
                <a:extLst>
                  <a:ext uri="{FF2B5EF4-FFF2-40B4-BE49-F238E27FC236}">
                    <a16:creationId xmlns:a16="http://schemas.microsoft.com/office/drawing/2014/main" id="{A44BDD3D-1964-8777-F27E-BDCF70DFFAE7}"/>
                  </a:ext>
                </a:extLst>
              </p:cNvPr>
              <p:cNvSpPr/>
              <p:nvPr/>
            </p:nvSpPr>
            <p:spPr>
              <a:xfrm>
                <a:off x="13119377" y="1568425"/>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2" name="Freeform: Shape 311">
                <a:extLst>
                  <a:ext uri="{FF2B5EF4-FFF2-40B4-BE49-F238E27FC236}">
                    <a16:creationId xmlns:a16="http://schemas.microsoft.com/office/drawing/2014/main" id="{21F89AC5-DC3D-23DA-CEEF-7D675B1D2018}"/>
                  </a:ext>
                </a:extLst>
              </p:cNvPr>
              <p:cNvSpPr/>
              <p:nvPr/>
            </p:nvSpPr>
            <p:spPr>
              <a:xfrm>
                <a:off x="13655626" y="1719607"/>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3" name="Freeform: Shape 312">
                <a:extLst>
                  <a:ext uri="{FF2B5EF4-FFF2-40B4-BE49-F238E27FC236}">
                    <a16:creationId xmlns:a16="http://schemas.microsoft.com/office/drawing/2014/main" id="{919F6629-3825-EF44-2F80-1D70B307F2E9}"/>
                  </a:ext>
                </a:extLst>
              </p:cNvPr>
              <p:cNvSpPr/>
              <p:nvPr/>
            </p:nvSpPr>
            <p:spPr>
              <a:xfrm>
                <a:off x="13119377" y="1719607"/>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2" name="Graphic 222">
              <a:extLst>
                <a:ext uri="{FF2B5EF4-FFF2-40B4-BE49-F238E27FC236}">
                  <a16:creationId xmlns:a16="http://schemas.microsoft.com/office/drawing/2014/main" id="{343C9382-C8EC-B2C2-8036-A55AEA420707}"/>
                </a:ext>
              </a:extLst>
            </p:cNvPr>
            <p:cNvGrpSpPr/>
            <p:nvPr/>
          </p:nvGrpSpPr>
          <p:grpSpPr>
            <a:xfrm>
              <a:off x="7611204" y="2879329"/>
              <a:ext cx="706411" cy="248965"/>
              <a:chOff x="18020268" y="3341007"/>
              <a:chExt cx="1072499" cy="377988"/>
            </a:xfrm>
          </p:grpSpPr>
          <p:sp>
            <p:nvSpPr>
              <p:cNvPr id="308" name="Freeform: Shape 307">
                <a:extLst>
                  <a:ext uri="{FF2B5EF4-FFF2-40B4-BE49-F238E27FC236}">
                    <a16:creationId xmlns:a16="http://schemas.microsoft.com/office/drawing/2014/main" id="{85D215BD-88BC-5503-48AF-C5FC951BF530}"/>
                  </a:ext>
                </a:extLst>
              </p:cNvPr>
              <p:cNvSpPr/>
              <p:nvPr/>
            </p:nvSpPr>
            <p:spPr>
              <a:xfrm>
                <a:off x="18020268" y="3341007"/>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09" name="Freeform: Shape 308">
                <a:extLst>
                  <a:ext uri="{FF2B5EF4-FFF2-40B4-BE49-F238E27FC236}">
                    <a16:creationId xmlns:a16="http://schemas.microsoft.com/office/drawing/2014/main" id="{62BF2C2C-D932-6827-057A-BDA768D792AB}"/>
                  </a:ext>
                </a:extLst>
              </p:cNvPr>
              <p:cNvSpPr/>
              <p:nvPr/>
            </p:nvSpPr>
            <p:spPr>
              <a:xfrm>
                <a:off x="18556517" y="3492189"/>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10" name="Freeform: Shape 309">
                <a:extLst>
                  <a:ext uri="{FF2B5EF4-FFF2-40B4-BE49-F238E27FC236}">
                    <a16:creationId xmlns:a16="http://schemas.microsoft.com/office/drawing/2014/main" id="{A66573A8-EAA4-96A9-E19A-2149F03F9D1B}"/>
                  </a:ext>
                </a:extLst>
              </p:cNvPr>
              <p:cNvSpPr/>
              <p:nvPr/>
            </p:nvSpPr>
            <p:spPr>
              <a:xfrm>
                <a:off x="18020268" y="3492189"/>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3" name="Graphic 230">
              <a:extLst>
                <a:ext uri="{FF2B5EF4-FFF2-40B4-BE49-F238E27FC236}">
                  <a16:creationId xmlns:a16="http://schemas.microsoft.com/office/drawing/2014/main" id="{9A064C5D-9BA9-EC3D-8787-726E588AC6EB}"/>
                </a:ext>
              </a:extLst>
            </p:cNvPr>
            <p:cNvGrpSpPr/>
            <p:nvPr/>
          </p:nvGrpSpPr>
          <p:grpSpPr>
            <a:xfrm>
              <a:off x="8306134" y="1421463"/>
              <a:ext cx="850731" cy="299829"/>
              <a:chOff x="18076573" y="1497279"/>
              <a:chExt cx="1072499" cy="377988"/>
            </a:xfrm>
          </p:grpSpPr>
          <p:sp>
            <p:nvSpPr>
              <p:cNvPr id="305" name="Freeform: Shape 304">
                <a:extLst>
                  <a:ext uri="{FF2B5EF4-FFF2-40B4-BE49-F238E27FC236}">
                    <a16:creationId xmlns:a16="http://schemas.microsoft.com/office/drawing/2014/main" id="{72DC5DA4-2EF2-DBEE-AB43-FB645143FF1A}"/>
                  </a:ext>
                </a:extLst>
              </p:cNvPr>
              <p:cNvSpPr/>
              <p:nvPr/>
            </p:nvSpPr>
            <p:spPr>
              <a:xfrm>
                <a:off x="18076573" y="1497279"/>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06" name="Freeform: Shape 305">
                <a:extLst>
                  <a:ext uri="{FF2B5EF4-FFF2-40B4-BE49-F238E27FC236}">
                    <a16:creationId xmlns:a16="http://schemas.microsoft.com/office/drawing/2014/main" id="{DC63E732-60CB-52D6-B07E-7D693D08C626}"/>
                  </a:ext>
                </a:extLst>
              </p:cNvPr>
              <p:cNvSpPr/>
              <p:nvPr/>
            </p:nvSpPr>
            <p:spPr>
              <a:xfrm>
                <a:off x="18612822" y="1648461"/>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307" name="Freeform: Shape 306">
                <a:extLst>
                  <a:ext uri="{FF2B5EF4-FFF2-40B4-BE49-F238E27FC236}">
                    <a16:creationId xmlns:a16="http://schemas.microsoft.com/office/drawing/2014/main" id="{DC3CF29C-78BC-2082-811F-576E2E455DBE}"/>
                  </a:ext>
                </a:extLst>
              </p:cNvPr>
              <p:cNvSpPr/>
              <p:nvPr/>
            </p:nvSpPr>
            <p:spPr>
              <a:xfrm>
                <a:off x="18076573" y="1648461"/>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4" name="Group 173">
              <a:extLst>
                <a:ext uri="{FF2B5EF4-FFF2-40B4-BE49-F238E27FC236}">
                  <a16:creationId xmlns:a16="http://schemas.microsoft.com/office/drawing/2014/main" id="{F5E53BBD-2FF2-AA23-2674-83991E287C17}"/>
                </a:ext>
              </a:extLst>
            </p:cNvPr>
            <p:cNvGrpSpPr/>
            <p:nvPr/>
          </p:nvGrpSpPr>
          <p:grpSpPr>
            <a:xfrm>
              <a:off x="7311356" y="997027"/>
              <a:ext cx="1044693" cy="901894"/>
              <a:chOff x="16026179" y="1221725"/>
              <a:chExt cx="1268759" cy="1095334"/>
            </a:xfrm>
          </p:grpSpPr>
          <p:sp>
            <p:nvSpPr>
              <p:cNvPr id="293" name="Rectangle 292">
                <a:extLst>
                  <a:ext uri="{FF2B5EF4-FFF2-40B4-BE49-F238E27FC236}">
                    <a16:creationId xmlns:a16="http://schemas.microsoft.com/office/drawing/2014/main" id="{1A57667D-1AB3-7153-0B49-7D7E69A33D03}"/>
                  </a:ext>
                </a:extLst>
              </p:cNvPr>
              <p:cNvSpPr/>
              <p:nvPr/>
            </p:nvSpPr>
            <p:spPr>
              <a:xfrm>
                <a:off x="16026179" y="1740112"/>
                <a:ext cx="1268759" cy="576947"/>
              </a:xfrm>
              <a:prstGeom prst="rect">
                <a:avLst/>
              </a:prstGeom>
              <a:noFill/>
              <a:effectLst/>
            </p:spPr>
            <p:txBody>
              <a:bodyPr wrap="none" lIns="103632" tIns="51816" rIns="103632" bIns="51816" anchor="t" anchorCtr="0">
                <a:spAutoFit/>
              </a:bodyPr>
              <a:lstStyle/>
              <a:p>
                <a:pPr algn="ctr" defTabSz="518145">
                  <a:lnSpc>
                    <a:spcPct val="90000"/>
                  </a:lnSpc>
                  <a:defRPr/>
                </a:pPr>
                <a:r>
                  <a:rPr lang="en-US" sz="1100">
                    <a:ln w="9525">
                      <a:noFill/>
                    </a:ln>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Widening</a:t>
                </a:r>
                <a:br>
                  <a:rPr lang="en-US" sz="1100">
                    <a:ln w="9525">
                      <a:noFill/>
                    </a:ln>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br>
                <a:r>
                  <a:rPr lang="en-US" sz="1100">
                    <a:ln w="9525">
                      <a:noFill/>
                    </a:ln>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AI</a:t>
                </a:r>
              </a:p>
            </p:txBody>
          </p:sp>
          <p:sp>
            <p:nvSpPr>
              <p:cNvPr id="294" name="Oval 293">
                <a:extLst>
                  <a:ext uri="{FF2B5EF4-FFF2-40B4-BE49-F238E27FC236}">
                    <a16:creationId xmlns:a16="http://schemas.microsoft.com/office/drawing/2014/main" id="{8B60C54D-C3B3-D54E-DB40-94E7E99E0589}"/>
                  </a:ext>
                </a:extLst>
              </p:cNvPr>
              <p:cNvSpPr/>
              <p:nvPr/>
            </p:nvSpPr>
            <p:spPr>
              <a:xfrm>
                <a:off x="16410702" y="1221725"/>
                <a:ext cx="499714" cy="499714"/>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7">
                  <a:solidFill>
                    <a:srgbClr val="2279BC"/>
                  </a:solidFill>
                </a:endParaRPr>
              </a:p>
            </p:txBody>
          </p:sp>
          <p:grpSp>
            <p:nvGrpSpPr>
              <p:cNvPr id="295" name="Graphic 5">
                <a:extLst>
                  <a:ext uri="{FF2B5EF4-FFF2-40B4-BE49-F238E27FC236}">
                    <a16:creationId xmlns:a16="http://schemas.microsoft.com/office/drawing/2014/main" id="{5505D006-3D37-E6D3-ABCE-F7C293EDFEC3}"/>
                  </a:ext>
                </a:extLst>
              </p:cNvPr>
              <p:cNvGrpSpPr/>
              <p:nvPr/>
            </p:nvGrpSpPr>
            <p:grpSpPr>
              <a:xfrm>
                <a:off x="16470981" y="1314875"/>
                <a:ext cx="390164" cy="346440"/>
                <a:chOff x="8188027" y="2801587"/>
                <a:chExt cx="135907" cy="120676"/>
              </a:xfrm>
              <a:solidFill>
                <a:srgbClr val="2279BC"/>
              </a:solidFill>
            </p:grpSpPr>
            <p:sp>
              <p:nvSpPr>
                <p:cNvPr id="296" name="Freeform: Shape 295">
                  <a:extLst>
                    <a:ext uri="{FF2B5EF4-FFF2-40B4-BE49-F238E27FC236}">
                      <a16:creationId xmlns:a16="http://schemas.microsoft.com/office/drawing/2014/main" id="{3536A784-1063-5812-D3FE-C557FF5142B1}"/>
                    </a:ext>
                  </a:extLst>
                </p:cNvPr>
                <p:cNvSpPr/>
                <p:nvPr/>
              </p:nvSpPr>
              <p:spPr>
                <a:xfrm>
                  <a:off x="8188027" y="2801587"/>
                  <a:ext cx="135907" cy="120676"/>
                </a:xfrm>
                <a:custGeom>
                  <a:avLst/>
                  <a:gdLst>
                    <a:gd name="connsiteX0" fmla="*/ 60903 w 135907"/>
                    <a:gd name="connsiteY0" fmla="*/ 120677 h 120676"/>
                    <a:gd name="connsiteX1" fmla="*/ 60746 w 135907"/>
                    <a:gd name="connsiteY1" fmla="*/ 120677 h 120676"/>
                    <a:gd name="connsiteX2" fmla="*/ 57102 w 135907"/>
                    <a:gd name="connsiteY2" fmla="*/ 118933 h 120676"/>
                    <a:gd name="connsiteX3" fmla="*/ 56181 w 135907"/>
                    <a:gd name="connsiteY3" fmla="*/ 114134 h 120676"/>
                    <a:gd name="connsiteX4" fmla="*/ 55672 w 135907"/>
                    <a:gd name="connsiteY4" fmla="*/ 112391 h 120676"/>
                    <a:gd name="connsiteX5" fmla="*/ 53949 w 135907"/>
                    <a:gd name="connsiteY5" fmla="*/ 111764 h 120676"/>
                    <a:gd name="connsiteX6" fmla="*/ 47230 w 135907"/>
                    <a:gd name="connsiteY6" fmla="*/ 112626 h 120676"/>
                    <a:gd name="connsiteX7" fmla="*/ 23646 w 135907"/>
                    <a:gd name="connsiteY7" fmla="*/ 103811 h 120676"/>
                    <a:gd name="connsiteX8" fmla="*/ 23332 w 135907"/>
                    <a:gd name="connsiteY8" fmla="*/ 103361 h 120676"/>
                    <a:gd name="connsiteX9" fmla="*/ 22960 w 135907"/>
                    <a:gd name="connsiteY9" fmla="*/ 103557 h 120676"/>
                    <a:gd name="connsiteX10" fmla="*/ 15516 w 135907"/>
                    <a:gd name="connsiteY10" fmla="*/ 103988 h 120676"/>
                    <a:gd name="connsiteX11" fmla="*/ 10443 w 135907"/>
                    <a:gd name="connsiteY11" fmla="*/ 98150 h 120676"/>
                    <a:gd name="connsiteX12" fmla="*/ 10267 w 135907"/>
                    <a:gd name="connsiteY12" fmla="*/ 97700 h 120676"/>
                    <a:gd name="connsiteX13" fmla="*/ 9993 w 135907"/>
                    <a:gd name="connsiteY13" fmla="*/ 97327 h 120676"/>
                    <a:gd name="connsiteX14" fmla="*/ 5252 w 135907"/>
                    <a:gd name="connsiteY14" fmla="*/ 89257 h 120676"/>
                    <a:gd name="connsiteX15" fmla="*/ 1432 w 135907"/>
                    <a:gd name="connsiteY15" fmla="*/ 79835 h 120676"/>
                    <a:gd name="connsiteX16" fmla="*/ 81 w 135907"/>
                    <a:gd name="connsiteY16" fmla="*/ 69101 h 120676"/>
                    <a:gd name="connsiteX17" fmla="*/ 3156 w 135907"/>
                    <a:gd name="connsiteY17" fmla="*/ 52314 h 120676"/>
                    <a:gd name="connsiteX18" fmla="*/ 13068 w 135907"/>
                    <a:gd name="connsiteY18" fmla="*/ 31530 h 120676"/>
                    <a:gd name="connsiteX19" fmla="*/ 17828 w 135907"/>
                    <a:gd name="connsiteY19" fmla="*/ 26183 h 120676"/>
                    <a:gd name="connsiteX20" fmla="*/ 18533 w 135907"/>
                    <a:gd name="connsiteY20" fmla="*/ 25438 h 120676"/>
                    <a:gd name="connsiteX21" fmla="*/ 37161 w 135907"/>
                    <a:gd name="connsiteY21" fmla="*/ 10747 h 120676"/>
                    <a:gd name="connsiteX22" fmla="*/ 46642 w 135907"/>
                    <a:gd name="connsiteY22" fmla="*/ 6594 h 120676"/>
                    <a:gd name="connsiteX23" fmla="*/ 50677 w 135907"/>
                    <a:gd name="connsiteY23" fmla="*/ 5047 h 120676"/>
                    <a:gd name="connsiteX24" fmla="*/ 58219 w 135907"/>
                    <a:gd name="connsiteY24" fmla="*/ 2461 h 120676"/>
                    <a:gd name="connsiteX25" fmla="*/ 69834 w 135907"/>
                    <a:gd name="connsiteY25" fmla="*/ 522 h 120676"/>
                    <a:gd name="connsiteX26" fmla="*/ 73498 w 135907"/>
                    <a:gd name="connsiteY26" fmla="*/ 32 h 120676"/>
                    <a:gd name="connsiteX27" fmla="*/ 95064 w 135907"/>
                    <a:gd name="connsiteY27" fmla="*/ 1580 h 120676"/>
                    <a:gd name="connsiteX28" fmla="*/ 108619 w 135907"/>
                    <a:gd name="connsiteY28" fmla="*/ 5027 h 120676"/>
                    <a:gd name="connsiteX29" fmla="*/ 128482 w 135907"/>
                    <a:gd name="connsiteY29" fmla="*/ 20992 h 120676"/>
                    <a:gd name="connsiteX30" fmla="*/ 134829 w 135907"/>
                    <a:gd name="connsiteY30" fmla="*/ 32862 h 120676"/>
                    <a:gd name="connsiteX31" fmla="*/ 135906 w 135907"/>
                    <a:gd name="connsiteY31" fmla="*/ 44106 h 120676"/>
                    <a:gd name="connsiteX32" fmla="*/ 135906 w 135907"/>
                    <a:gd name="connsiteY32" fmla="*/ 46124 h 120676"/>
                    <a:gd name="connsiteX33" fmla="*/ 123859 w 135907"/>
                    <a:gd name="connsiteY33" fmla="*/ 63107 h 120676"/>
                    <a:gd name="connsiteX34" fmla="*/ 119099 w 135907"/>
                    <a:gd name="connsiteY34" fmla="*/ 64772 h 120676"/>
                    <a:gd name="connsiteX35" fmla="*/ 112909 w 135907"/>
                    <a:gd name="connsiteY35" fmla="*/ 74781 h 120676"/>
                    <a:gd name="connsiteX36" fmla="*/ 108110 w 135907"/>
                    <a:gd name="connsiteY36" fmla="*/ 85731 h 120676"/>
                    <a:gd name="connsiteX37" fmla="*/ 100235 w 135907"/>
                    <a:gd name="connsiteY37" fmla="*/ 90942 h 120676"/>
                    <a:gd name="connsiteX38" fmla="*/ 82489 w 135907"/>
                    <a:gd name="connsiteY38" fmla="*/ 94448 h 120676"/>
                    <a:gd name="connsiteX39" fmla="*/ 76377 w 135907"/>
                    <a:gd name="connsiteY39" fmla="*/ 98522 h 120676"/>
                    <a:gd name="connsiteX40" fmla="*/ 73321 w 135907"/>
                    <a:gd name="connsiteY40" fmla="*/ 106828 h 120676"/>
                    <a:gd name="connsiteX41" fmla="*/ 70520 w 135907"/>
                    <a:gd name="connsiteY41" fmla="*/ 110569 h 120676"/>
                    <a:gd name="connsiteX42" fmla="*/ 68699 w 135907"/>
                    <a:gd name="connsiteY42" fmla="*/ 112822 h 120676"/>
                    <a:gd name="connsiteX43" fmla="*/ 67934 w 135907"/>
                    <a:gd name="connsiteY43" fmla="*/ 114565 h 120676"/>
                    <a:gd name="connsiteX44" fmla="*/ 66387 w 135907"/>
                    <a:gd name="connsiteY44" fmla="*/ 117738 h 120676"/>
                    <a:gd name="connsiteX45" fmla="*/ 60903 w 135907"/>
                    <a:gd name="connsiteY45" fmla="*/ 120677 h 120676"/>
                    <a:gd name="connsiteX46" fmla="*/ 54223 w 135907"/>
                    <a:gd name="connsiteY46" fmla="*/ 106514 h 120676"/>
                    <a:gd name="connsiteX47" fmla="*/ 59511 w 135907"/>
                    <a:gd name="connsiteY47" fmla="*/ 108845 h 120676"/>
                    <a:gd name="connsiteX48" fmla="*/ 61314 w 135907"/>
                    <a:gd name="connsiteY48" fmla="*/ 115153 h 120676"/>
                    <a:gd name="connsiteX49" fmla="*/ 61294 w 135907"/>
                    <a:gd name="connsiteY49" fmla="*/ 115310 h 120676"/>
                    <a:gd name="connsiteX50" fmla="*/ 62156 w 135907"/>
                    <a:gd name="connsiteY50" fmla="*/ 114624 h 120676"/>
                    <a:gd name="connsiteX51" fmla="*/ 62979 w 135907"/>
                    <a:gd name="connsiteY51" fmla="*/ 112783 h 120676"/>
                    <a:gd name="connsiteX52" fmla="*/ 64291 w 135907"/>
                    <a:gd name="connsiteY52" fmla="*/ 109942 h 120676"/>
                    <a:gd name="connsiteX53" fmla="*/ 66563 w 135907"/>
                    <a:gd name="connsiteY53" fmla="*/ 107102 h 120676"/>
                    <a:gd name="connsiteX54" fmla="*/ 68679 w 135907"/>
                    <a:gd name="connsiteY54" fmla="*/ 104340 h 120676"/>
                    <a:gd name="connsiteX55" fmla="*/ 71304 w 135907"/>
                    <a:gd name="connsiteY55" fmla="*/ 97112 h 120676"/>
                    <a:gd name="connsiteX56" fmla="*/ 83605 w 135907"/>
                    <a:gd name="connsiteY56" fmla="*/ 89355 h 120676"/>
                    <a:gd name="connsiteX57" fmla="*/ 97474 w 135907"/>
                    <a:gd name="connsiteY57" fmla="*/ 86495 h 120676"/>
                    <a:gd name="connsiteX58" fmla="*/ 105015 w 135907"/>
                    <a:gd name="connsiteY58" fmla="*/ 81520 h 120676"/>
                    <a:gd name="connsiteX59" fmla="*/ 107738 w 135907"/>
                    <a:gd name="connsiteY59" fmla="*/ 75722 h 120676"/>
                    <a:gd name="connsiteX60" fmla="*/ 117375 w 135907"/>
                    <a:gd name="connsiteY60" fmla="*/ 59855 h 120676"/>
                    <a:gd name="connsiteX61" fmla="*/ 122077 w 135907"/>
                    <a:gd name="connsiteY61" fmla="*/ 58210 h 120676"/>
                    <a:gd name="connsiteX62" fmla="*/ 130656 w 135907"/>
                    <a:gd name="connsiteY62" fmla="*/ 46202 h 120676"/>
                    <a:gd name="connsiteX63" fmla="*/ 130656 w 135907"/>
                    <a:gd name="connsiteY63" fmla="*/ 44145 h 120676"/>
                    <a:gd name="connsiteX64" fmla="*/ 129775 w 135907"/>
                    <a:gd name="connsiteY64" fmla="*/ 34371 h 120676"/>
                    <a:gd name="connsiteX65" fmla="*/ 124172 w 135907"/>
                    <a:gd name="connsiteY65" fmla="*/ 24048 h 120676"/>
                    <a:gd name="connsiteX66" fmla="*/ 106543 w 135907"/>
                    <a:gd name="connsiteY66" fmla="*/ 9866 h 120676"/>
                    <a:gd name="connsiteX67" fmla="*/ 94437 w 135907"/>
                    <a:gd name="connsiteY67" fmla="*/ 6810 h 120676"/>
                    <a:gd name="connsiteX68" fmla="*/ 74144 w 135907"/>
                    <a:gd name="connsiteY68" fmla="*/ 5243 h 120676"/>
                    <a:gd name="connsiteX69" fmla="*/ 70481 w 135907"/>
                    <a:gd name="connsiteY69" fmla="*/ 5733 h 120676"/>
                    <a:gd name="connsiteX70" fmla="*/ 59375 w 135907"/>
                    <a:gd name="connsiteY70" fmla="*/ 7574 h 120676"/>
                    <a:gd name="connsiteX71" fmla="*/ 52577 w 135907"/>
                    <a:gd name="connsiteY71" fmla="*/ 9924 h 120676"/>
                    <a:gd name="connsiteX72" fmla="*/ 48307 w 135907"/>
                    <a:gd name="connsiteY72" fmla="*/ 11550 h 120676"/>
                    <a:gd name="connsiteX73" fmla="*/ 39590 w 135907"/>
                    <a:gd name="connsiteY73" fmla="*/ 15370 h 120676"/>
                    <a:gd name="connsiteX74" fmla="*/ 22333 w 135907"/>
                    <a:gd name="connsiteY74" fmla="*/ 29003 h 120676"/>
                    <a:gd name="connsiteX75" fmla="*/ 21628 w 135907"/>
                    <a:gd name="connsiteY75" fmla="*/ 29767 h 120676"/>
                    <a:gd name="connsiteX76" fmla="*/ 17103 w 135907"/>
                    <a:gd name="connsiteY76" fmla="*/ 34841 h 120676"/>
                    <a:gd name="connsiteX77" fmla="*/ 8151 w 135907"/>
                    <a:gd name="connsiteY77" fmla="*/ 53802 h 120676"/>
                    <a:gd name="connsiteX78" fmla="*/ 5271 w 135907"/>
                    <a:gd name="connsiteY78" fmla="*/ 69590 h 120676"/>
                    <a:gd name="connsiteX79" fmla="*/ 6486 w 135907"/>
                    <a:gd name="connsiteY79" fmla="*/ 78542 h 120676"/>
                    <a:gd name="connsiteX80" fmla="*/ 9757 w 135907"/>
                    <a:gd name="connsiteY80" fmla="*/ 86613 h 120676"/>
                    <a:gd name="connsiteX81" fmla="*/ 14400 w 135907"/>
                    <a:gd name="connsiteY81" fmla="*/ 94526 h 120676"/>
                    <a:gd name="connsiteX82" fmla="*/ 15457 w 135907"/>
                    <a:gd name="connsiteY82" fmla="*/ 96701 h 120676"/>
                    <a:gd name="connsiteX83" fmla="*/ 17534 w 135907"/>
                    <a:gd name="connsiteY83" fmla="*/ 99169 h 120676"/>
                    <a:gd name="connsiteX84" fmla="*/ 20472 w 135907"/>
                    <a:gd name="connsiteY84" fmla="*/ 98953 h 120676"/>
                    <a:gd name="connsiteX85" fmla="*/ 27994 w 135907"/>
                    <a:gd name="connsiteY85" fmla="*/ 100893 h 120676"/>
                    <a:gd name="connsiteX86" fmla="*/ 46485 w 135907"/>
                    <a:gd name="connsiteY86" fmla="*/ 107455 h 120676"/>
                    <a:gd name="connsiteX87" fmla="*/ 53361 w 135907"/>
                    <a:gd name="connsiteY87" fmla="*/ 106573 h 120676"/>
                    <a:gd name="connsiteX88" fmla="*/ 54223 w 135907"/>
                    <a:gd name="connsiteY88" fmla="*/ 106514 h 120676"/>
                    <a:gd name="connsiteX89" fmla="*/ 73811 w 135907"/>
                    <a:gd name="connsiteY89" fmla="*/ 2598 h 120676"/>
                    <a:gd name="connsiteX90" fmla="*/ 73831 w 135907"/>
                    <a:gd name="connsiteY90" fmla="*/ 2598 h 120676"/>
                    <a:gd name="connsiteX91" fmla="*/ 73811 w 135907"/>
                    <a:gd name="connsiteY91" fmla="*/ 2598 h 12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35907" h="120676">
                      <a:moveTo>
                        <a:pt x="60903" y="120677"/>
                      </a:moveTo>
                      <a:cubicBezTo>
                        <a:pt x="60844" y="120677"/>
                        <a:pt x="60785" y="120677"/>
                        <a:pt x="60746" y="120677"/>
                      </a:cubicBezTo>
                      <a:cubicBezTo>
                        <a:pt x="59237" y="120618"/>
                        <a:pt x="57945" y="120011"/>
                        <a:pt x="57102" y="118933"/>
                      </a:cubicBezTo>
                      <a:cubicBezTo>
                        <a:pt x="56142" y="117719"/>
                        <a:pt x="55809" y="116015"/>
                        <a:pt x="56181" y="114134"/>
                      </a:cubicBezTo>
                      <a:cubicBezTo>
                        <a:pt x="56299" y="113507"/>
                        <a:pt x="56123" y="112861"/>
                        <a:pt x="55672" y="112391"/>
                      </a:cubicBezTo>
                      <a:cubicBezTo>
                        <a:pt x="55222" y="111921"/>
                        <a:pt x="54614" y="111686"/>
                        <a:pt x="53949" y="111764"/>
                      </a:cubicBezTo>
                      <a:cubicBezTo>
                        <a:pt x="51657" y="112019"/>
                        <a:pt x="49443" y="112293"/>
                        <a:pt x="47230" y="112626"/>
                      </a:cubicBezTo>
                      <a:cubicBezTo>
                        <a:pt x="36398" y="114213"/>
                        <a:pt x="28699" y="111314"/>
                        <a:pt x="23646" y="103811"/>
                      </a:cubicBezTo>
                      <a:cubicBezTo>
                        <a:pt x="23508" y="103615"/>
                        <a:pt x="23410" y="103478"/>
                        <a:pt x="23332" y="103361"/>
                      </a:cubicBezTo>
                      <a:cubicBezTo>
                        <a:pt x="23234" y="103419"/>
                        <a:pt x="23097" y="103478"/>
                        <a:pt x="22960" y="103557"/>
                      </a:cubicBezTo>
                      <a:cubicBezTo>
                        <a:pt x="20590" y="104830"/>
                        <a:pt x="17886" y="104986"/>
                        <a:pt x="15516" y="103988"/>
                      </a:cubicBezTo>
                      <a:cubicBezTo>
                        <a:pt x="13068" y="102969"/>
                        <a:pt x="11207" y="100834"/>
                        <a:pt x="10443" y="98150"/>
                      </a:cubicBezTo>
                      <a:cubicBezTo>
                        <a:pt x="10365" y="97876"/>
                        <a:pt x="10286" y="97739"/>
                        <a:pt x="10267" y="97700"/>
                      </a:cubicBezTo>
                      <a:cubicBezTo>
                        <a:pt x="10208" y="97621"/>
                        <a:pt x="10051" y="97406"/>
                        <a:pt x="9993" y="97327"/>
                      </a:cubicBezTo>
                      <a:lnTo>
                        <a:pt x="5252" y="89257"/>
                      </a:lnTo>
                      <a:cubicBezTo>
                        <a:pt x="3528" y="86319"/>
                        <a:pt x="2235" y="83146"/>
                        <a:pt x="1432" y="79835"/>
                      </a:cubicBezTo>
                      <a:cubicBezTo>
                        <a:pt x="492" y="75996"/>
                        <a:pt x="-252" y="72587"/>
                        <a:pt x="81" y="69101"/>
                      </a:cubicBezTo>
                      <a:cubicBezTo>
                        <a:pt x="669" y="62832"/>
                        <a:pt x="1668" y="57348"/>
                        <a:pt x="3156" y="52314"/>
                      </a:cubicBezTo>
                      <a:cubicBezTo>
                        <a:pt x="5232" y="45301"/>
                        <a:pt x="7877" y="37916"/>
                        <a:pt x="13068" y="31530"/>
                      </a:cubicBezTo>
                      <a:cubicBezTo>
                        <a:pt x="14596" y="29650"/>
                        <a:pt x="16241" y="27887"/>
                        <a:pt x="17828" y="26183"/>
                      </a:cubicBezTo>
                      <a:lnTo>
                        <a:pt x="18533" y="25438"/>
                      </a:lnTo>
                      <a:cubicBezTo>
                        <a:pt x="24331" y="19209"/>
                        <a:pt x="30599" y="14273"/>
                        <a:pt x="37161" y="10747"/>
                      </a:cubicBezTo>
                      <a:cubicBezTo>
                        <a:pt x="40276" y="9082"/>
                        <a:pt x="43469" y="7672"/>
                        <a:pt x="46642" y="6594"/>
                      </a:cubicBezTo>
                      <a:cubicBezTo>
                        <a:pt x="47994" y="6124"/>
                        <a:pt x="49345" y="5595"/>
                        <a:pt x="50677" y="5047"/>
                      </a:cubicBezTo>
                      <a:cubicBezTo>
                        <a:pt x="53087" y="4087"/>
                        <a:pt x="55575" y="3088"/>
                        <a:pt x="58219" y="2461"/>
                      </a:cubicBezTo>
                      <a:cubicBezTo>
                        <a:pt x="62078" y="1560"/>
                        <a:pt x="66015" y="1031"/>
                        <a:pt x="69834" y="522"/>
                      </a:cubicBezTo>
                      <a:cubicBezTo>
                        <a:pt x="71049" y="365"/>
                        <a:pt x="72283" y="209"/>
                        <a:pt x="73498" y="32"/>
                      </a:cubicBezTo>
                      <a:cubicBezTo>
                        <a:pt x="75241" y="-203"/>
                        <a:pt x="87758" y="894"/>
                        <a:pt x="95064" y="1580"/>
                      </a:cubicBezTo>
                      <a:cubicBezTo>
                        <a:pt x="100588" y="2324"/>
                        <a:pt x="104741" y="3382"/>
                        <a:pt x="108619" y="5027"/>
                      </a:cubicBezTo>
                      <a:cubicBezTo>
                        <a:pt x="116964" y="8553"/>
                        <a:pt x="123271" y="13627"/>
                        <a:pt x="128482" y="20992"/>
                      </a:cubicBezTo>
                      <a:cubicBezTo>
                        <a:pt x="131028" y="24596"/>
                        <a:pt x="133575" y="28533"/>
                        <a:pt x="134829" y="32862"/>
                      </a:cubicBezTo>
                      <a:cubicBezTo>
                        <a:pt x="135906" y="36545"/>
                        <a:pt x="135906" y="40384"/>
                        <a:pt x="135906" y="44106"/>
                      </a:cubicBezTo>
                      <a:lnTo>
                        <a:pt x="135906" y="46124"/>
                      </a:lnTo>
                      <a:cubicBezTo>
                        <a:pt x="136004" y="54390"/>
                        <a:pt x="131832" y="60266"/>
                        <a:pt x="123859" y="63107"/>
                      </a:cubicBezTo>
                      <a:cubicBezTo>
                        <a:pt x="122272" y="63675"/>
                        <a:pt x="120686" y="64223"/>
                        <a:pt x="119099" y="64772"/>
                      </a:cubicBezTo>
                      <a:cubicBezTo>
                        <a:pt x="114829" y="66241"/>
                        <a:pt x="112224" y="70452"/>
                        <a:pt x="112909" y="74781"/>
                      </a:cubicBezTo>
                      <a:cubicBezTo>
                        <a:pt x="113634" y="79267"/>
                        <a:pt x="112008" y="82911"/>
                        <a:pt x="108110" y="85731"/>
                      </a:cubicBezTo>
                      <a:cubicBezTo>
                        <a:pt x="105799" y="87396"/>
                        <a:pt x="103213" y="89100"/>
                        <a:pt x="100235" y="90942"/>
                      </a:cubicBezTo>
                      <a:cubicBezTo>
                        <a:pt x="94183" y="94644"/>
                        <a:pt x="88365" y="95800"/>
                        <a:pt x="82489" y="94448"/>
                      </a:cubicBezTo>
                      <a:cubicBezTo>
                        <a:pt x="79844" y="93841"/>
                        <a:pt x="77043" y="96152"/>
                        <a:pt x="76377" y="98522"/>
                      </a:cubicBezTo>
                      <a:cubicBezTo>
                        <a:pt x="75555" y="101421"/>
                        <a:pt x="74712" y="104223"/>
                        <a:pt x="73321" y="106828"/>
                      </a:cubicBezTo>
                      <a:cubicBezTo>
                        <a:pt x="72538" y="108277"/>
                        <a:pt x="71519" y="109433"/>
                        <a:pt x="70520" y="110569"/>
                      </a:cubicBezTo>
                      <a:cubicBezTo>
                        <a:pt x="69834" y="111353"/>
                        <a:pt x="69188" y="112078"/>
                        <a:pt x="68699" y="112822"/>
                      </a:cubicBezTo>
                      <a:cubicBezTo>
                        <a:pt x="68405" y="113253"/>
                        <a:pt x="68170" y="113899"/>
                        <a:pt x="67934" y="114565"/>
                      </a:cubicBezTo>
                      <a:cubicBezTo>
                        <a:pt x="67582" y="115564"/>
                        <a:pt x="67171" y="116700"/>
                        <a:pt x="66387" y="117738"/>
                      </a:cubicBezTo>
                      <a:cubicBezTo>
                        <a:pt x="65231" y="119208"/>
                        <a:pt x="63037" y="120677"/>
                        <a:pt x="60903" y="120677"/>
                      </a:cubicBezTo>
                      <a:close/>
                      <a:moveTo>
                        <a:pt x="54223" y="106514"/>
                      </a:moveTo>
                      <a:cubicBezTo>
                        <a:pt x="56240" y="106514"/>
                        <a:pt x="58121" y="107337"/>
                        <a:pt x="59511" y="108845"/>
                      </a:cubicBezTo>
                      <a:cubicBezTo>
                        <a:pt x="61098" y="110550"/>
                        <a:pt x="61745" y="112861"/>
                        <a:pt x="61314" y="115153"/>
                      </a:cubicBezTo>
                      <a:cubicBezTo>
                        <a:pt x="61314" y="115212"/>
                        <a:pt x="61294" y="115270"/>
                        <a:pt x="61294" y="115310"/>
                      </a:cubicBezTo>
                      <a:cubicBezTo>
                        <a:pt x="61607" y="115153"/>
                        <a:pt x="61960" y="114879"/>
                        <a:pt x="62156" y="114624"/>
                      </a:cubicBezTo>
                      <a:cubicBezTo>
                        <a:pt x="62469" y="114193"/>
                        <a:pt x="62724" y="113507"/>
                        <a:pt x="62979" y="112783"/>
                      </a:cubicBezTo>
                      <a:cubicBezTo>
                        <a:pt x="63312" y="111901"/>
                        <a:pt x="63664" y="110902"/>
                        <a:pt x="64291" y="109942"/>
                      </a:cubicBezTo>
                      <a:cubicBezTo>
                        <a:pt x="64977" y="108885"/>
                        <a:pt x="65780" y="107983"/>
                        <a:pt x="66563" y="107102"/>
                      </a:cubicBezTo>
                      <a:cubicBezTo>
                        <a:pt x="67405" y="106162"/>
                        <a:pt x="68189" y="105261"/>
                        <a:pt x="68679" y="104340"/>
                      </a:cubicBezTo>
                      <a:cubicBezTo>
                        <a:pt x="69815" y="102205"/>
                        <a:pt x="70540" y="99796"/>
                        <a:pt x="71304" y="97112"/>
                      </a:cubicBezTo>
                      <a:cubicBezTo>
                        <a:pt x="72792" y="91823"/>
                        <a:pt x="78532" y="88199"/>
                        <a:pt x="83605" y="89355"/>
                      </a:cubicBezTo>
                      <a:cubicBezTo>
                        <a:pt x="88169" y="90393"/>
                        <a:pt x="92577" y="89492"/>
                        <a:pt x="97474" y="86495"/>
                      </a:cubicBezTo>
                      <a:cubicBezTo>
                        <a:pt x="100334" y="84732"/>
                        <a:pt x="102802" y="83106"/>
                        <a:pt x="105015" y="81520"/>
                      </a:cubicBezTo>
                      <a:cubicBezTo>
                        <a:pt x="107307" y="79855"/>
                        <a:pt x="108130" y="78131"/>
                        <a:pt x="107738" y="75722"/>
                      </a:cubicBezTo>
                      <a:cubicBezTo>
                        <a:pt x="106641" y="68787"/>
                        <a:pt x="110715" y="62166"/>
                        <a:pt x="117375" y="59855"/>
                      </a:cubicBezTo>
                      <a:cubicBezTo>
                        <a:pt x="118942" y="59307"/>
                        <a:pt x="120510" y="58758"/>
                        <a:pt x="122077" y="58210"/>
                      </a:cubicBezTo>
                      <a:cubicBezTo>
                        <a:pt x="127992" y="56094"/>
                        <a:pt x="130735" y="52274"/>
                        <a:pt x="130656" y="46202"/>
                      </a:cubicBezTo>
                      <a:lnTo>
                        <a:pt x="130656" y="44145"/>
                      </a:lnTo>
                      <a:cubicBezTo>
                        <a:pt x="130656" y="40639"/>
                        <a:pt x="130656" y="37328"/>
                        <a:pt x="129775" y="34371"/>
                      </a:cubicBezTo>
                      <a:cubicBezTo>
                        <a:pt x="128717" y="30786"/>
                        <a:pt x="126464" y="27280"/>
                        <a:pt x="124172" y="24048"/>
                      </a:cubicBezTo>
                      <a:cubicBezTo>
                        <a:pt x="119550" y="17505"/>
                        <a:pt x="113947" y="13019"/>
                        <a:pt x="106543" y="9866"/>
                      </a:cubicBezTo>
                      <a:cubicBezTo>
                        <a:pt x="103115" y="8416"/>
                        <a:pt x="99374" y="7476"/>
                        <a:pt x="94437" y="6810"/>
                      </a:cubicBezTo>
                      <a:cubicBezTo>
                        <a:pt x="85583" y="5987"/>
                        <a:pt x="75574" y="5165"/>
                        <a:pt x="74144" y="5243"/>
                      </a:cubicBezTo>
                      <a:cubicBezTo>
                        <a:pt x="72930" y="5419"/>
                        <a:pt x="71696" y="5576"/>
                        <a:pt x="70481" y="5733"/>
                      </a:cubicBezTo>
                      <a:cubicBezTo>
                        <a:pt x="66799" y="6222"/>
                        <a:pt x="62979" y="6732"/>
                        <a:pt x="59375" y="7574"/>
                      </a:cubicBezTo>
                      <a:cubicBezTo>
                        <a:pt x="57122" y="8103"/>
                        <a:pt x="54908" y="8984"/>
                        <a:pt x="52577" y="9924"/>
                      </a:cubicBezTo>
                      <a:cubicBezTo>
                        <a:pt x="51167" y="10493"/>
                        <a:pt x="49737" y="11061"/>
                        <a:pt x="48307" y="11550"/>
                      </a:cubicBezTo>
                      <a:cubicBezTo>
                        <a:pt x="45408" y="12549"/>
                        <a:pt x="42470" y="13842"/>
                        <a:pt x="39590" y="15370"/>
                      </a:cubicBezTo>
                      <a:cubicBezTo>
                        <a:pt x="33538" y="18602"/>
                        <a:pt x="27739" y="23186"/>
                        <a:pt x="22333" y="29003"/>
                      </a:cubicBezTo>
                      <a:lnTo>
                        <a:pt x="21628" y="29767"/>
                      </a:lnTo>
                      <a:cubicBezTo>
                        <a:pt x="20100" y="31413"/>
                        <a:pt x="18513" y="33117"/>
                        <a:pt x="17103" y="34841"/>
                      </a:cubicBezTo>
                      <a:cubicBezTo>
                        <a:pt x="12499" y="40521"/>
                        <a:pt x="10071" y="47318"/>
                        <a:pt x="8151" y="53802"/>
                      </a:cubicBezTo>
                      <a:cubicBezTo>
                        <a:pt x="6760" y="58503"/>
                        <a:pt x="5820" y="63655"/>
                        <a:pt x="5271" y="69590"/>
                      </a:cubicBezTo>
                      <a:cubicBezTo>
                        <a:pt x="4997" y="72490"/>
                        <a:pt x="5820" y="75839"/>
                        <a:pt x="6486" y="78542"/>
                      </a:cubicBezTo>
                      <a:cubicBezTo>
                        <a:pt x="7191" y="81422"/>
                        <a:pt x="8288" y="84105"/>
                        <a:pt x="9757" y="86613"/>
                      </a:cubicBezTo>
                      <a:lnTo>
                        <a:pt x="14400" y="94526"/>
                      </a:lnTo>
                      <a:cubicBezTo>
                        <a:pt x="14850" y="95134"/>
                        <a:pt x="15222" y="95858"/>
                        <a:pt x="15457" y="96701"/>
                      </a:cubicBezTo>
                      <a:cubicBezTo>
                        <a:pt x="15791" y="97856"/>
                        <a:pt x="16554" y="98757"/>
                        <a:pt x="17534" y="99169"/>
                      </a:cubicBezTo>
                      <a:cubicBezTo>
                        <a:pt x="18454" y="99561"/>
                        <a:pt x="19493" y="99482"/>
                        <a:pt x="20472" y="98953"/>
                      </a:cubicBezTo>
                      <a:cubicBezTo>
                        <a:pt x="23724" y="97190"/>
                        <a:pt x="25898" y="97758"/>
                        <a:pt x="27994" y="100893"/>
                      </a:cubicBezTo>
                      <a:cubicBezTo>
                        <a:pt x="31873" y="106652"/>
                        <a:pt x="37749" y="108728"/>
                        <a:pt x="46485" y="107455"/>
                      </a:cubicBezTo>
                      <a:cubicBezTo>
                        <a:pt x="48738" y="107122"/>
                        <a:pt x="51010" y="106847"/>
                        <a:pt x="53361" y="106573"/>
                      </a:cubicBezTo>
                      <a:cubicBezTo>
                        <a:pt x="53654" y="106514"/>
                        <a:pt x="53929" y="106514"/>
                        <a:pt x="54223" y="106514"/>
                      </a:cubicBezTo>
                      <a:close/>
                      <a:moveTo>
                        <a:pt x="73811" y="2598"/>
                      </a:moveTo>
                      <a:lnTo>
                        <a:pt x="73831" y="2598"/>
                      </a:lnTo>
                      <a:lnTo>
                        <a:pt x="73811" y="2598"/>
                      </a:ln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297" name="Freeform: Shape 296">
                  <a:extLst>
                    <a:ext uri="{FF2B5EF4-FFF2-40B4-BE49-F238E27FC236}">
                      <a16:creationId xmlns:a16="http://schemas.microsoft.com/office/drawing/2014/main" id="{A673FBCE-8E67-E16F-1201-2024825C5D0B}"/>
                    </a:ext>
                  </a:extLst>
                </p:cNvPr>
                <p:cNvSpPr/>
                <p:nvPr/>
              </p:nvSpPr>
              <p:spPr>
                <a:xfrm>
                  <a:off x="8211164" y="2820972"/>
                  <a:ext cx="14945" cy="46051"/>
                </a:xfrm>
                <a:custGeom>
                  <a:avLst/>
                  <a:gdLst>
                    <a:gd name="connsiteX0" fmla="*/ 12341 w 14945"/>
                    <a:gd name="connsiteY0" fmla="*/ 46052 h 46051"/>
                    <a:gd name="connsiteX1" fmla="*/ 10499 w 14945"/>
                    <a:gd name="connsiteY1" fmla="*/ 45288 h 46051"/>
                    <a:gd name="connsiteX2" fmla="*/ 764 w 14945"/>
                    <a:gd name="connsiteY2" fmla="*/ 35553 h 46051"/>
                    <a:gd name="connsiteX3" fmla="*/ 0 w 14945"/>
                    <a:gd name="connsiteY3" fmla="*/ 33711 h 46051"/>
                    <a:gd name="connsiteX4" fmla="*/ 0 w 14945"/>
                    <a:gd name="connsiteY4" fmla="*/ 2605 h 46051"/>
                    <a:gd name="connsiteX5" fmla="*/ 2605 w 14945"/>
                    <a:gd name="connsiteY5" fmla="*/ 0 h 46051"/>
                    <a:gd name="connsiteX6" fmla="*/ 5210 w 14945"/>
                    <a:gd name="connsiteY6" fmla="*/ 2605 h 46051"/>
                    <a:gd name="connsiteX7" fmla="*/ 5210 w 14945"/>
                    <a:gd name="connsiteY7" fmla="*/ 32634 h 46051"/>
                    <a:gd name="connsiteX8" fmla="*/ 14182 w 14945"/>
                    <a:gd name="connsiteY8" fmla="*/ 41606 h 46051"/>
                    <a:gd name="connsiteX9" fmla="*/ 14182 w 14945"/>
                    <a:gd name="connsiteY9" fmla="*/ 45308 h 46051"/>
                    <a:gd name="connsiteX10" fmla="*/ 12341 w 14945"/>
                    <a:gd name="connsiteY10" fmla="*/ 46052 h 4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45" h="46051">
                      <a:moveTo>
                        <a:pt x="12341" y="46052"/>
                      </a:moveTo>
                      <a:cubicBezTo>
                        <a:pt x="11675" y="46052"/>
                        <a:pt x="11008" y="45797"/>
                        <a:pt x="10499" y="45288"/>
                      </a:cubicBezTo>
                      <a:lnTo>
                        <a:pt x="764" y="35553"/>
                      </a:lnTo>
                      <a:cubicBezTo>
                        <a:pt x="274" y="35063"/>
                        <a:pt x="0" y="34397"/>
                        <a:pt x="0" y="33711"/>
                      </a:cubicBezTo>
                      <a:lnTo>
                        <a:pt x="0" y="2605"/>
                      </a:lnTo>
                      <a:cubicBezTo>
                        <a:pt x="0" y="1156"/>
                        <a:pt x="1175" y="0"/>
                        <a:pt x="2605" y="0"/>
                      </a:cubicBezTo>
                      <a:cubicBezTo>
                        <a:pt x="4054" y="0"/>
                        <a:pt x="5210" y="1175"/>
                        <a:pt x="5210" y="2605"/>
                      </a:cubicBezTo>
                      <a:lnTo>
                        <a:pt x="5210" y="32634"/>
                      </a:lnTo>
                      <a:lnTo>
                        <a:pt x="14182" y="41606"/>
                      </a:lnTo>
                      <a:cubicBezTo>
                        <a:pt x="15201" y="42624"/>
                        <a:pt x="15201" y="44289"/>
                        <a:pt x="14182" y="45308"/>
                      </a:cubicBezTo>
                      <a:cubicBezTo>
                        <a:pt x="13673" y="45797"/>
                        <a:pt x="13006" y="46052"/>
                        <a:pt x="12341" y="46052"/>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298" name="Freeform: Shape 297">
                  <a:extLst>
                    <a:ext uri="{FF2B5EF4-FFF2-40B4-BE49-F238E27FC236}">
                      <a16:creationId xmlns:a16="http://schemas.microsoft.com/office/drawing/2014/main" id="{5DDA50E0-B640-6D1D-DE83-D5BC9D19179A}"/>
                    </a:ext>
                  </a:extLst>
                </p:cNvPr>
                <p:cNvSpPr/>
                <p:nvPr/>
              </p:nvSpPr>
              <p:spPr>
                <a:xfrm>
                  <a:off x="8248454" y="2821462"/>
                  <a:ext cx="68466" cy="14691"/>
                </a:xfrm>
                <a:custGeom>
                  <a:avLst/>
                  <a:gdLst>
                    <a:gd name="connsiteX0" fmla="*/ 2610 w 68466"/>
                    <a:gd name="connsiteY0" fmla="*/ 14691 h 14691"/>
                    <a:gd name="connsiteX1" fmla="*/ 260 w 68466"/>
                    <a:gd name="connsiteY1" fmla="*/ 13222 h 14691"/>
                    <a:gd name="connsiteX2" fmla="*/ 1474 w 68466"/>
                    <a:gd name="connsiteY2" fmla="*/ 9735 h 14691"/>
                    <a:gd name="connsiteX3" fmla="*/ 21082 w 68466"/>
                    <a:gd name="connsiteY3" fmla="*/ 255 h 14691"/>
                    <a:gd name="connsiteX4" fmla="*/ 22218 w 68466"/>
                    <a:gd name="connsiteY4" fmla="*/ 0 h 14691"/>
                    <a:gd name="connsiteX5" fmla="*/ 65861 w 68466"/>
                    <a:gd name="connsiteY5" fmla="*/ 0 h 14691"/>
                    <a:gd name="connsiteX6" fmla="*/ 68466 w 68466"/>
                    <a:gd name="connsiteY6" fmla="*/ 2605 h 14691"/>
                    <a:gd name="connsiteX7" fmla="*/ 65861 w 68466"/>
                    <a:gd name="connsiteY7" fmla="*/ 5210 h 14691"/>
                    <a:gd name="connsiteX8" fmla="*/ 22806 w 68466"/>
                    <a:gd name="connsiteY8" fmla="*/ 5210 h 14691"/>
                    <a:gd name="connsiteX9" fmla="*/ 3727 w 68466"/>
                    <a:gd name="connsiteY9" fmla="*/ 14417 h 14691"/>
                    <a:gd name="connsiteX10" fmla="*/ 2610 w 68466"/>
                    <a:gd name="connsiteY10" fmla="*/ 14691 h 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66" h="14691">
                      <a:moveTo>
                        <a:pt x="2610" y="14691"/>
                      </a:moveTo>
                      <a:cubicBezTo>
                        <a:pt x="1631" y="14691"/>
                        <a:pt x="710" y="14143"/>
                        <a:pt x="260" y="13222"/>
                      </a:cubicBezTo>
                      <a:cubicBezTo>
                        <a:pt x="-367" y="11929"/>
                        <a:pt x="181" y="10362"/>
                        <a:pt x="1474" y="9735"/>
                      </a:cubicBezTo>
                      <a:lnTo>
                        <a:pt x="21082" y="255"/>
                      </a:lnTo>
                      <a:cubicBezTo>
                        <a:pt x="21435" y="78"/>
                        <a:pt x="21826" y="0"/>
                        <a:pt x="22218" y="0"/>
                      </a:cubicBezTo>
                      <a:lnTo>
                        <a:pt x="65861" y="0"/>
                      </a:lnTo>
                      <a:cubicBezTo>
                        <a:pt x="67310" y="0"/>
                        <a:pt x="68466" y="1175"/>
                        <a:pt x="68466" y="2605"/>
                      </a:cubicBezTo>
                      <a:cubicBezTo>
                        <a:pt x="68466" y="4055"/>
                        <a:pt x="67291" y="5210"/>
                        <a:pt x="65861" y="5210"/>
                      </a:cubicBezTo>
                      <a:lnTo>
                        <a:pt x="22806" y="5210"/>
                      </a:lnTo>
                      <a:lnTo>
                        <a:pt x="3727" y="14417"/>
                      </a:lnTo>
                      <a:cubicBezTo>
                        <a:pt x="3374" y="14613"/>
                        <a:pt x="2983" y="14691"/>
                        <a:pt x="2610" y="14691"/>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299" name="Freeform: Shape 298">
                  <a:extLst>
                    <a:ext uri="{FF2B5EF4-FFF2-40B4-BE49-F238E27FC236}">
                      <a16:creationId xmlns:a16="http://schemas.microsoft.com/office/drawing/2014/main" id="{18805B20-A3A7-748D-925E-59C0838C408C}"/>
                    </a:ext>
                  </a:extLst>
                </p:cNvPr>
                <p:cNvSpPr/>
                <p:nvPr/>
              </p:nvSpPr>
              <p:spPr>
                <a:xfrm>
                  <a:off x="8272483" y="2855179"/>
                  <a:ext cx="17014" cy="37702"/>
                </a:xfrm>
                <a:custGeom>
                  <a:avLst/>
                  <a:gdLst>
                    <a:gd name="connsiteX0" fmla="*/ 14370 w 17014"/>
                    <a:gd name="connsiteY0" fmla="*/ 37702 h 37702"/>
                    <a:gd name="connsiteX1" fmla="*/ 11765 w 17014"/>
                    <a:gd name="connsiteY1" fmla="*/ 35097 h 37702"/>
                    <a:gd name="connsiteX2" fmla="*/ 11765 w 17014"/>
                    <a:gd name="connsiteY2" fmla="*/ 14627 h 37702"/>
                    <a:gd name="connsiteX3" fmla="*/ 834 w 17014"/>
                    <a:gd name="connsiteY3" fmla="*/ 4539 h 37702"/>
                    <a:gd name="connsiteX4" fmla="*/ 697 w 17014"/>
                    <a:gd name="connsiteY4" fmla="*/ 837 h 37702"/>
                    <a:gd name="connsiteX5" fmla="*/ 4400 w 17014"/>
                    <a:gd name="connsiteY5" fmla="*/ 680 h 37702"/>
                    <a:gd name="connsiteX6" fmla="*/ 16172 w 17014"/>
                    <a:gd name="connsiteY6" fmla="*/ 11552 h 37702"/>
                    <a:gd name="connsiteX7" fmla="*/ 17014 w 17014"/>
                    <a:gd name="connsiteY7" fmla="*/ 13472 h 37702"/>
                    <a:gd name="connsiteX8" fmla="*/ 17014 w 17014"/>
                    <a:gd name="connsiteY8" fmla="*/ 35077 h 37702"/>
                    <a:gd name="connsiteX9" fmla="*/ 14370 w 17014"/>
                    <a:gd name="connsiteY9" fmla="*/ 37702 h 3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14" h="37702">
                      <a:moveTo>
                        <a:pt x="14370" y="37702"/>
                      </a:moveTo>
                      <a:cubicBezTo>
                        <a:pt x="12920" y="37702"/>
                        <a:pt x="11765" y="36527"/>
                        <a:pt x="11765" y="35097"/>
                      </a:cubicBezTo>
                      <a:lnTo>
                        <a:pt x="11765" y="14627"/>
                      </a:lnTo>
                      <a:lnTo>
                        <a:pt x="834" y="4539"/>
                      </a:lnTo>
                      <a:cubicBezTo>
                        <a:pt x="-223" y="3560"/>
                        <a:pt x="-282" y="1914"/>
                        <a:pt x="697" y="837"/>
                      </a:cubicBezTo>
                      <a:cubicBezTo>
                        <a:pt x="1677" y="-221"/>
                        <a:pt x="3322" y="-279"/>
                        <a:pt x="4400" y="680"/>
                      </a:cubicBezTo>
                      <a:lnTo>
                        <a:pt x="16172" y="11552"/>
                      </a:lnTo>
                      <a:cubicBezTo>
                        <a:pt x="16701" y="12042"/>
                        <a:pt x="17014" y="12747"/>
                        <a:pt x="17014" y="13472"/>
                      </a:cubicBezTo>
                      <a:lnTo>
                        <a:pt x="17014" y="35077"/>
                      </a:lnTo>
                      <a:cubicBezTo>
                        <a:pt x="16995" y="36547"/>
                        <a:pt x="15819" y="37702"/>
                        <a:pt x="14370" y="37702"/>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300" name="Freeform: Shape 299">
                  <a:extLst>
                    <a:ext uri="{FF2B5EF4-FFF2-40B4-BE49-F238E27FC236}">
                      <a16:creationId xmlns:a16="http://schemas.microsoft.com/office/drawing/2014/main" id="{FF01E91B-0B8C-A16A-E26C-C06F890C9B5F}"/>
                    </a:ext>
                  </a:extLst>
                </p:cNvPr>
                <p:cNvSpPr/>
                <p:nvPr/>
              </p:nvSpPr>
              <p:spPr>
                <a:xfrm>
                  <a:off x="8192907" y="2878495"/>
                  <a:ext cx="64100" cy="13602"/>
                </a:xfrm>
                <a:custGeom>
                  <a:avLst/>
                  <a:gdLst>
                    <a:gd name="connsiteX0" fmla="*/ 48853 w 64100"/>
                    <a:gd name="connsiteY0" fmla="*/ 13602 h 13602"/>
                    <a:gd name="connsiteX1" fmla="*/ 2605 w 64100"/>
                    <a:gd name="connsiteY1" fmla="*/ 13602 h 13602"/>
                    <a:gd name="connsiteX2" fmla="*/ 0 w 64100"/>
                    <a:gd name="connsiteY2" fmla="*/ 10997 h 13602"/>
                    <a:gd name="connsiteX3" fmla="*/ 2605 w 64100"/>
                    <a:gd name="connsiteY3" fmla="*/ 8392 h 13602"/>
                    <a:gd name="connsiteX4" fmla="*/ 48050 w 64100"/>
                    <a:gd name="connsiteY4" fmla="*/ 8392 h 13602"/>
                    <a:gd name="connsiteX5" fmla="*/ 60038 w 64100"/>
                    <a:gd name="connsiteY5" fmla="*/ 439 h 13602"/>
                    <a:gd name="connsiteX6" fmla="*/ 63662 w 64100"/>
                    <a:gd name="connsiteY6" fmla="*/ 1163 h 13602"/>
                    <a:gd name="connsiteX7" fmla="*/ 62937 w 64100"/>
                    <a:gd name="connsiteY7" fmla="*/ 4787 h 13602"/>
                    <a:gd name="connsiteX8" fmla="*/ 50283 w 64100"/>
                    <a:gd name="connsiteY8" fmla="*/ 13171 h 13602"/>
                    <a:gd name="connsiteX9" fmla="*/ 48853 w 64100"/>
                    <a:gd name="connsiteY9" fmla="*/ 13602 h 1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00" h="13602">
                      <a:moveTo>
                        <a:pt x="48853" y="13602"/>
                      </a:moveTo>
                      <a:lnTo>
                        <a:pt x="2605" y="13602"/>
                      </a:lnTo>
                      <a:cubicBezTo>
                        <a:pt x="1156" y="13602"/>
                        <a:pt x="0" y="12427"/>
                        <a:pt x="0" y="10997"/>
                      </a:cubicBezTo>
                      <a:cubicBezTo>
                        <a:pt x="0" y="9547"/>
                        <a:pt x="1175" y="8392"/>
                        <a:pt x="2605" y="8392"/>
                      </a:cubicBezTo>
                      <a:lnTo>
                        <a:pt x="48050" y="8392"/>
                      </a:lnTo>
                      <a:lnTo>
                        <a:pt x="60038" y="439"/>
                      </a:lnTo>
                      <a:cubicBezTo>
                        <a:pt x="61233" y="-364"/>
                        <a:pt x="62859" y="-31"/>
                        <a:pt x="63662" y="1163"/>
                      </a:cubicBezTo>
                      <a:cubicBezTo>
                        <a:pt x="64465" y="2358"/>
                        <a:pt x="64132" y="3984"/>
                        <a:pt x="62937" y="4787"/>
                      </a:cubicBezTo>
                      <a:lnTo>
                        <a:pt x="50283" y="13171"/>
                      </a:lnTo>
                      <a:cubicBezTo>
                        <a:pt x="49872" y="13445"/>
                        <a:pt x="49362" y="13602"/>
                        <a:pt x="48853" y="13602"/>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301" name="Freeform: Shape 300">
                  <a:extLst>
                    <a:ext uri="{FF2B5EF4-FFF2-40B4-BE49-F238E27FC236}">
                      <a16:creationId xmlns:a16="http://schemas.microsoft.com/office/drawing/2014/main" id="{9D23CC3E-D2AA-879A-7871-75FE17979BED}"/>
                    </a:ext>
                  </a:extLst>
                </p:cNvPr>
                <p:cNvSpPr/>
                <p:nvPr/>
              </p:nvSpPr>
              <p:spPr>
                <a:xfrm>
                  <a:off x="8233866" y="2828004"/>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5 w 20724"/>
                    <a:gd name="connsiteY3" fmla="*/ 10362 h 20724"/>
                    <a:gd name="connsiteX4" fmla="*/ 10362 w 20724"/>
                    <a:gd name="connsiteY4" fmla="*/ 20724 h 20724"/>
                    <a:gd name="connsiteX5" fmla="*/ 10362 w 20724"/>
                    <a:gd name="connsiteY5" fmla="*/ 5211 h 20724"/>
                    <a:gd name="connsiteX6" fmla="*/ 5230 w 20724"/>
                    <a:gd name="connsiteY6" fmla="*/ 10343 h 20724"/>
                    <a:gd name="connsiteX7" fmla="*/ 10362 w 20724"/>
                    <a:gd name="connsiteY7" fmla="*/ 15475 h 20724"/>
                    <a:gd name="connsiteX8" fmla="*/ 15495 w 20724"/>
                    <a:gd name="connsiteY8" fmla="*/ 10343 h 20724"/>
                    <a:gd name="connsiteX9" fmla="*/ 10362 w 20724"/>
                    <a:gd name="connsiteY9" fmla="*/ 5211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3" y="20724"/>
                        <a:pt x="0" y="16082"/>
                        <a:pt x="0" y="10362"/>
                      </a:cubicBezTo>
                      <a:cubicBezTo>
                        <a:pt x="0" y="4642"/>
                        <a:pt x="4643" y="0"/>
                        <a:pt x="10362" y="0"/>
                      </a:cubicBezTo>
                      <a:cubicBezTo>
                        <a:pt x="16082" y="0"/>
                        <a:pt x="20725" y="4642"/>
                        <a:pt x="20725" y="10362"/>
                      </a:cubicBezTo>
                      <a:cubicBezTo>
                        <a:pt x="20725" y="16062"/>
                        <a:pt x="16082" y="20724"/>
                        <a:pt x="10362" y="20724"/>
                      </a:cubicBezTo>
                      <a:close/>
                      <a:moveTo>
                        <a:pt x="10362" y="5211"/>
                      </a:moveTo>
                      <a:cubicBezTo>
                        <a:pt x="7522" y="5211"/>
                        <a:pt x="5230" y="7522"/>
                        <a:pt x="5230" y="10343"/>
                      </a:cubicBezTo>
                      <a:cubicBezTo>
                        <a:pt x="5230" y="13183"/>
                        <a:pt x="7542" y="15475"/>
                        <a:pt x="10362" y="15475"/>
                      </a:cubicBezTo>
                      <a:cubicBezTo>
                        <a:pt x="13202" y="15475"/>
                        <a:pt x="15495" y="13163"/>
                        <a:pt x="15495" y="10343"/>
                      </a:cubicBezTo>
                      <a:cubicBezTo>
                        <a:pt x="15495" y="7522"/>
                        <a:pt x="13202" y="5211"/>
                        <a:pt x="10362" y="5211"/>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302" name="Freeform: Shape 301">
                  <a:extLst>
                    <a:ext uri="{FF2B5EF4-FFF2-40B4-BE49-F238E27FC236}">
                      <a16:creationId xmlns:a16="http://schemas.microsoft.com/office/drawing/2014/main" id="{48ADC442-A3DC-F3DD-D21F-12BD8AB4B5BD}"/>
                    </a:ext>
                  </a:extLst>
                </p:cNvPr>
                <p:cNvSpPr/>
                <p:nvPr/>
              </p:nvSpPr>
              <p:spPr>
                <a:xfrm>
                  <a:off x="8259997" y="2840600"/>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5 w 20724"/>
                    <a:gd name="connsiteY3" fmla="*/ 10362 h 20724"/>
                    <a:gd name="connsiteX4" fmla="*/ 10362 w 20724"/>
                    <a:gd name="connsiteY4" fmla="*/ 20724 h 20724"/>
                    <a:gd name="connsiteX5" fmla="*/ 10362 w 20724"/>
                    <a:gd name="connsiteY5" fmla="*/ 5211 h 20724"/>
                    <a:gd name="connsiteX6" fmla="*/ 5230 w 20724"/>
                    <a:gd name="connsiteY6" fmla="*/ 10343 h 20724"/>
                    <a:gd name="connsiteX7" fmla="*/ 10362 w 20724"/>
                    <a:gd name="connsiteY7" fmla="*/ 15475 h 20724"/>
                    <a:gd name="connsiteX8" fmla="*/ 15494 w 20724"/>
                    <a:gd name="connsiteY8" fmla="*/ 10343 h 20724"/>
                    <a:gd name="connsiteX9" fmla="*/ 10362 w 20724"/>
                    <a:gd name="connsiteY9" fmla="*/ 5211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3" y="20724"/>
                        <a:pt x="0" y="16082"/>
                        <a:pt x="0" y="10362"/>
                      </a:cubicBezTo>
                      <a:cubicBezTo>
                        <a:pt x="0" y="4642"/>
                        <a:pt x="4643" y="0"/>
                        <a:pt x="10362" y="0"/>
                      </a:cubicBezTo>
                      <a:cubicBezTo>
                        <a:pt x="16082" y="0"/>
                        <a:pt x="20725" y="4642"/>
                        <a:pt x="20725" y="10362"/>
                      </a:cubicBezTo>
                      <a:cubicBezTo>
                        <a:pt x="20725" y="16062"/>
                        <a:pt x="16082" y="20724"/>
                        <a:pt x="10362" y="20724"/>
                      </a:cubicBezTo>
                      <a:close/>
                      <a:moveTo>
                        <a:pt x="10362" y="5211"/>
                      </a:moveTo>
                      <a:cubicBezTo>
                        <a:pt x="7522" y="5211"/>
                        <a:pt x="5230" y="7522"/>
                        <a:pt x="5230" y="10343"/>
                      </a:cubicBezTo>
                      <a:cubicBezTo>
                        <a:pt x="5230" y="13183"/>
                        <a:pt x="7542" y="15475"/>
                        <a:pt x="10362" y="15475"/>
                      </a:cubicBezTo>
                      <a:cubicBezTo>
                        <a:pt x="13202" y="15475"/>
                        <a:pt x="15494" y="13163"/>
                        <a:pt x="15494" y="10343"/>
                      </a:cubicBezTo>
                      <a:cubicBezTo>
                        <a:pt x="15494" y="7522"/>
                        <a:pt x="13183" y="5211"/>
                        <a:pt x="10362" y="5211"/>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303" name="Freeform: Shape 302">
                  <a:extLst>
                    <a:ext uri="{FF2B5EF4-FFF2-40B4-BE49-F238E27FC236}">
                      <a16:creationId xmlns:a16="http://schemas.microsoft.com/office/drawing/2014/main" id="{FC485753-8CE2-A9C3-272A-74C2B5C37A9E}"/>
                    </a:ext>
                  </a:extLst>
                </p:cNvPr>
                <p:cNvSpPr/>
                <p:nvPr/>
              </p:nvSpPr>
              <p:spPr>
                <a:xfrm>
                  <a:off x="8220507" y="2857818"/>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4 w 20724"/>
                    <a:gd name="connsiteY3" fmla="*/ 10362 h 20724"/>
                    <a:gd name="connsiteX4" fmla="*/ 10362 w 20724"/>
                    <a:gd name="connsiteY4" fmla="*/ 20724 h 20724"/>
                    <a:gd name="connsiteX5" fmla="*/ 10362 w 20724"/>
                    <a:gd name="connsiteY5" fmla="*/ 5230 h 20724"/>
                    <a:gd name="connsiteX6" fmla="*/ 5230 w 20724"/>
                    <a:gd name="connsiteY6" fmla="*/ 10362 h 20724"/>
                    <a:gd name="connsiteX7" fmla="*/ 10362 w 20724"/>
                    <a:gd name="connsiteY7" fmla="*/ 15494 h 20724"/>
                    <a:gd name="connsiteX8" fmla="*/ 15494 w 20724"/>
                    <a:gd name="connsiteY8" fmla="*/ 10362 h 20724"/>
                    <a:gd name="connsiteX9" fmla="*/ 10362 w 20724"/>
                    <a:gd name="connsiteY9" fmla="*/ 5230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2" y="20724"/>
                        <a:pt x="0" y="16082"/>
                        <a:pt x="0" y="10362"/>
                      </a:cubicBezTo>
                      <a:cubicBezTo>
                        <a:pt x="0" y="4642"/>
                        <a:pt x="4642" y="0"/>
                        <a:pt x="10362" y="0"/>
                      </a:cubicBezTo>
                      <a:cubicBezTo>
                        <a:pt x="16082" y="0"/>
                        <a:pt x="20724" y="4642"/>
                        <a:pt x="20724" y="10362"/>
                      </a:cubicBezTo>
                      <a:cubicBezTo>
                        <a:pt x="20744" y="16082"/>
                        <a:pt x="16082" y="20724"/>
                        <a:pt x="10362" y="20724"/>
                      </a:cubicBezTo>
                      <a:close/>
                      <a:moveTo>
                        <a:pt x="10362" y="5230"/>
                      </a:moveTo>
                      <a:cubicBezTo>
                        <a:pt x="7522" y="5230"/>
                        <a:pt x="5230" y="7541"/>
                        <a:pt x="5230" y="10362"/>
                      </a:cubicBezTo>
                      <a:cubicBezTo>
                        <a:pt x="5230" y="13202"/>
                        <a:pt x="7541" y="15494"/>
                        <a:pt x="10362" y="15494"/>
                      </a:cubicBezTo>
                      <a:cubicBezTo>
                        <a:pt x="13202" y="15494"/>
                        <a:pt x="15494" y="13183"/>
                        <a:pt x="15494" y="10362"/>
                      </a:cubicBezTo>
                      <a:cubicBezTo>
                        <a:pt x="15514" y="7541"/>
                        <a:pt x="13202" y="5230"/>
                        <a:pt x="10362" y="5230"/>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sp>
              <p:nvSpPr>
                <p:cNvPr id="304" name="Freeform: Shape 303">
                  <a:extLst>
                    <a:ext uri="{FF2B5EF4-FFF2-40B4-BE49-F238E27FC236}">
                      <a16:creationId xmlns:a16="http://schemas.microsoft.com/office/drawing/2014/main" id="{54E60790-BC97-800D-9468-DCF2FD156816}"/>
                    </a:ext>
                  </a:extLst>
                </p:cNvPr>
                <p:cNvSpPr/>
                <p:nvPr/>
              </p:nvSpPr>
              <p:spPr>
                <a:xfrm>
                  <a:off x="8249380" y="2865124"/>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4 w 20724"/>
                    <a:gd name="connsiteY3" fmla="*/ 10362 h 20724"/>
                    <a:gd name="connsiteX4" fmla="*/ 10362 w 20724"/>
                    <a:gd name="connsiteY4" fmla="*/ 20724 h 20724"/>
                    <a:gd name="connsiteX5" fmla="*/ 10362 w 20724"/>
                    <a:gd name="connsiteY5" fmla="*/ 5210 h 20724"/>
                    <a:gd name="connsiteX6" fmla="*/ 5230 w 20724"/>
                    <a:gd name="connsiteY6" fmla="*/ 10343 h 20724"/>
                    <a:gd name="connsiteX7" fmla="*/ 10362 w 20724"/>
                    <a:gd name="connsiteY7" fmla="*/ 15475 h 20724"/>
                    <a:gd name="connsiteX8" fmla="*/ 15494 w 20724"/>
                    <a:gd name="connsiteY8" fmla="*/ 10343 h 20724"/>
                    <a:gd name="connsiteX9" fmla="*/ 10362 w 20724"/>
                    <a:gd name="connsiteY9" fmla="*/ 5210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2" y="20724"/>
                        <a:pt x="0" y="16082"/>
                        <a:pt x="0" y="10362"/>
                      </a:cubicBezTo>
                      <a:cubicBezTo>
                        <a:pt x="0" y="4642"/>
                        <a:pt x="4642" y="0"/>
                        <a:pt x="10362" y="0"/>
                      </a:cubicBezTo>
                      <a:cubicBezTo>
                        <a:pt x="16082" y="0"/>
                        <a:pt x="20724" y="4642"/>
                        <a:pt x="20724" y="10362"/>
                      </a:cubicBezTo>
                      <a:cubicBezTo>
                        <a:pt x="20724" y="16082"/>
                        <a:pt x="16062" y="20724"/>
                        <a:pt x="10362" y="20724"/>
                      </a:cubicBezTo>
                      <a:close/>
                      <a:moveTo>
                        <a:pt x="10362" y="5210"/>
                      </a:moveTo>
                      <a:cubicBezTo>
                        <a:pt x="7522" y="5210"/>
                        <a:pt x="5230" y="7522"/>
                        <a:pt x="5230" y="10343"/>
                      </a:cubicBezTo>
                      <a:cubicBezTo>
                        <a:pt x="5230" y="13183"/>
                        <a:pt x="7541" y="15475"/>
                        <a:pt x="10362" y="15475"/>
                      </a:cubicBezTo>
                      <a:cubicBezTo>
                        <a:pt x="13202" y="15475"/>
                        <a:pt x="15494" y="13163"/>
                        <a:pt x="15494" y="10343"/>
                      </a:cubicBezTo>
                      <a:cubicBezTo>
                        <a:pt x="15494" y="7522"/>
                        <a:pt x="13183" y="5210"/>
                        <a:pt x="10362" y="5210"/>
                      </a:cubicBezTo>
                      <a:close/>
                    </a:path>
                  </a:pathLst>
                </a:custGeom>
                <a:grpFill/>
                <a:ln w="1958" cap="flat">
                  <a:noFill/>
                  <a:prstDash val="solid"/>
                  <a:miter/>
                </a:ln>
              </p:spPr>
              <p:txBody>
                <a:bodyPr rtlCol="0" anchor="ctr"/>
                <a:lstStyle/>
                <a:p>
                  <a:pPr defTabSz="518145">
                    <a:defRPr/>
                  </a:pPr>
                  <a:endParaRPr lang="en-US" sz="1587">
                    <a:solidFill>
                      <a:srgbClr val="2279BC"/>
                    </a:solidFill>
                    <a:latin typeface="Open Sans"/>
                  </a:endParaRPr>
                </a:p>
              </p:txBody>
            </p:sp>
          </p:grpSp>
        </p:grpSp>
        <p:grpSp>
          <p:nvGrpSpPr>
            <p:cNvPr id="175" name="Group 174">
              <a:extLst>
                <a:ext uri="{FF2B5EF4-FFF2-40B4-BE49-F238E27FC236}">
                  <a16:creationId xmlns:a16="http://schemas.microsoft.com/office/drawing/2014/main" id="{87BC5876-7218-3256-B53E-4E80E99BBF1F}"/>
                </a:ext>
              </a:extLst>
            </p:cNvPr>
            <p:cNvGrpSpPr/>
            <p:nvPr/>
          </p:nvGrpSpPr>
          <p:grpSpPr>
            <a:xfrm>
              <a:off x="5726553" y="2041361"/>
              <a:ext cx="1187268" cy="824482"/>
              <a:chOff x="15883746" y="1830045"/>
              <a:chExt cx="1441914" cy="1001317"/>
            </a:xfrm>
          </p:grpSpPr>
          <p:sp>
            <p:nvSpPr>
              <p:cNvPr id="278" name="Rectangle 277">
                <a:extLst>
                  <a:ext uri="{FF2B5EF4-FFF2-40B4-BE49-F238E27FC236}">
                    <a16:creationId xmlns:a16="http://schemas.microsoft.com/office/drawing/2014/main" id="{342538B8-E271-FF89-D8D3-A0ADD9E48B16}"/>
                  </a:ext>
                </a:extLst>
              </p:cNvPr>
              <p:cNvSpPr/>
              <p:nvPr/>
            </p:nvSpPr>
            <p:spPr>
              <a:xfrm>
                <a:off x="15883746" y="2334223"/>
                <a:ext cx="1441914" cy="497139"/>
              </a:xfrm>
              <a:prstGeom prst="rect">
                <a:avLst/>
              </a:prstGeom>
              <a:noFill/>
              <a:effectLst/>
            </p:spPr>
            <p:txBody>
              <a:bodyPr wrap="square" lIns="103632" tIns="51816" rIns="103632" bIns="51816" anchor="t" anchorCtr="0">
                <a:spAutoFit/>
              </a:bodyPr>
              <a:lstStyle/>
              <a:p>
                <a:pPr algn="ctr">
                  <a:lnSpc>
                    <a:spcPct val="90000"/>
                  </a:lnSpc>
                  <a:defRPr/>
                </a:pPr>
                <a:r>
                  <a:rPr lang="en-US" sz="1100">
                    <a:ln w="9525">
                      <a:noFill/>
                    </a:ln>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Generative AI</a:t>
                </a:r>
              </a:p>
            </p:txBody>
          </p:sp>
          <p:sp>
            <p:nvSpPr>
              <p:cNvPr id="279" name="Oval 278">
                <a:extLst>
                  <a:ext uri="{FF2B5EF4-FFF2-40B4-BE49-F238E27FC236}">
                    <a16:creationId xmlns:a16="http://schemas.microsoft.com/office/drawing/2014/main" id="{DB3E6EC1-95CE-BDB9-468B-07B213F3A19D}"/>
                  </a:ext>
                </a:extLst>
              </p:cNvPr>
              <p:cNvSpPr/>
              <p:nvPr/>
            </p:nvSpPr>
            <p:spPr>
              <a:xfrm>
                <a:off x="16354846" y="1830045"/>
                <a:ext cx="499714" cy="499714"/>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7"/>
              </a:p>
            </p:txBody>
          </p:sp>
          <p:grpSp>
            <p:nvGrpSpPr>
              <p:cNvPr id="280" name="Graphic 5">
                <a:extLst>
                  <a:ext uri="{FF2B5EF4-FFF2-40B4-BE49-F238E27FC236}">
                    <a16:creationId xmlns:a16="http://schemas.microsoft.com/office/drawing/2014/main" id="{81C01FFB-01DB-9E75-A430-3B07850A769A}"/>
                  </a:ext>
                </a:extLst>
              </p:cNvPr>
              <p:cNvGrpSpPr/>
              <p:nvPr/>
            </p:nvGrpSpPr>
            <p:grpSpPr>
              <a:xfrm>
                <a:off x="16439392" y="1917549"/>
                <a:ext cx="363156" cy="310349"/>
                <a:chOff x="8187990" y="5970653"/>
                <a:chExt cx="135923" cy="116158"/>
              </a:xfrm>
              <a:solidFill>
                <a:schemeClr val="accent1"/>
              </a:solidFill>
            </p:grpSpPr>
            <p:grpSp>
              <p:nvGrpSpPr>
                <p:cNvPr id="281" name="Graphic 5">
                  <a:extLst>
                    <a:ext uri="{FF2B5EF4-FFF2-40B4-BE49-F238E27FC236}">
                      <a16:creationId xmlns:a16="http://schemas.microsoft.com/office/drawing/2014/main" id="{8582B758-9F59-909D-AFBE-606326540FA6}"/>
                    </a:ext>
                  </a:extLst>
                </p:cNvPr>
                <p:cNvGrpSpPr/>
                <p:nvPr/>
              </p:nvGrpSpPr>
              <p:grpSpPr>
                <a:xfrm>
                  <a:off x="8187990" y="5970653"/>
                  <a:ext cx="107985" cy="116158"/>
                  <a:chOff x="8187990" y="5970653"/>
                  <a:chExt cx="107985" cy="116158"/>
                </a:xfrm>
                <a:grpFill/>
              </p:grpSpPr>
              <p:sp>
                <p:nvSpPr>
                  <p:cNvPr id="283" name="Freeform: Shape 282">
                    <a:extLst>
                      <a:ext uri="{FF2B5EF4-FFF2-40B4-BE49-F238E27FC236}">
                        <a16:creationId xmlns:a16="http://schemas.microsoft.com/office/drawing/2014/main" id="{41C18E38-DE3D-BE70-564D-796066DB9C2A}"/>
                      </a:ext>
                    </a:extLst>
                  </p:cNvPr>
                  <p:cNvSpPr/>
                  <p:nvPr/>
                </p:nvSpPr>
                <p:spPr>
                  <a:xfrm>
                    <a:off x="8240722" y="5970653"/>
                    <a:ext cx="55253" cy="116158"/>
                  </a:xfrm>
                  <a:custGeom>
                    <a:avLst/>
                    <a:gdLst>
                      <a:gd name="connsiteX0" fmla="*/ 16866 w 55253"/>
                      <a:gd name="connsiteY0" fmla="*/ 116159 h 116158"/>
                      <a:gd name="connsiteX1" fmla="*/ 0 w 55253"/>
                      <a:gd name="connsiteY1" fmla="*/ 99293 h 116158"/>
                      <a:gd name="connsiteX2" fmla="*/ 0 w 55253"/>
                      <a:gd name="connsiteY2" fmla="*/ 16866 h 116158"/>
                      <a:gd name="connsiteX3" fmla="*/ 16866 w 55253"/>
                      <a:gd name="connsiteY3" fmla="*/ 0 h 116158"/>
                      <a:gd name="connsiteX4" fmla="*/ 25563 w 55253"/>
                      <a:gd name="connsiteY4" fmla="*/ 2409 h 116158"/>
                      <a:gd name="connsiteX5" fmla="*/ 26444 w 55253"/>
                      <a:gd name="connsiteY5" fmla="*/ 5994 h 116158"/>
                      <a:gd name="connsiteX6" fmla="*/ 22860 w 55253"/>
                      <a:gd name="connsiteY6" fmla="*/ 6876 h 116158"/>
                      <a:gd name="connsiteX7" fmla="*/ 16846 w 55253"/>
                      <a:gd name="connsiteY7" fmla="*/ 5211 h 116158"/>
                      <a:gd name="connsiteX8" fmla="*/ 5211 w 55253"/>
                      <a:gd name="connsiteY8" fmla="*/ 16846 h 116158"/>
                      <a:gd name="connsiteX9" fmla="*/ 5211 w 55253"/>
                      <a:gd name="connsiteY9" fmla="*/ 99274 h 116158"/>
                      <a:gd name="connsiteX10" fmla="*/ 16846 w 55253"/>
                      <a:gd name="connsiteY10" fmla="*/ 110909 h 116158"/>
                      <a:gd name="connsiteX11" fmla="*/ 28481 w 55253"/>
                      <a:gd name="connsiteY11" fmla="*/ 99274 h 116158"/>
                      <a:gd name="connsiteX12" fmla="*/ 31087 w 55253"/>
                      <a:gd name="connsiteY12" fmla="*/ 96668 h 116158"/>
                      <a:gd name="connsiteX13" fmla="*/ 42722 w 55253"/>
                      <a:gd name="connsiteY13" fmla="*/ 85033 h 116158"/>
                      <a:gd name="connsiteX14" fmla="*/ 40234 w 55253"/>
                      <a:gd name="connsiteY14" fmla="*/ 77863 h 116158"/>
                      <a:gd name="connsiteX15" fmla="*/ 39784 w 55253"/>
                      <a:gd name="connsiteY15" fmla="*/ 75513 h 116158"/>
                      <a:gd name="connsiteX16" fmla="*/ 41449 w 55253"/>
                      <a:gd name="connsiteY16" fmla="*/ 73789 h 116158"/>
                      <a:gd name="connsiteX17" fmla="*/ 50382 w 55253"/>
                      <a:gd name="connsiteY17" fmla="*/ 66483 h 116158"/>
                      <a:gd name="connsiteX18" fmla="*/ 53966 w 55253"/>
                      <a:gd name="connsiteY18" fmla="*/ 65562 h 116158"/>
                      <a:gd name="connsiteX19" fmla="*/ 54886 w 55253"/>
                      <a:gd name="connsiteY19" fmla="*/ 69147 h 116158"/>
                      <a:gd name="connsiteX20" fmla="*/ 46150 w 55253"/>
                      <a:gd name="connsiteY20" fmla="*/ 77452 h 116158"/>
                      <a:gd name="connsiteX21" fmla="*/ 47972 w 55253"/>
                      <a:gd name="connsiteY21" fmla="*/ 85053 h 116158"/>
                      <a:gd name="connsiteX22" fmla="*/ 33535 w 55253"/>
                      <a:gd name="connsiteY22" fmla="*/ 101742 h 116158"/>
                      <a:gd name="connsiteX23" fmla="*/ 16866 w 55253"/>
                      <a:gd name="connsiteY23" fmla="*/ 116159 h 1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253" h="116158">
                        <a:moveTo>
                          <a:pt x="16866" y="116159"/>
                        </a:moveTo>
                        <a:cubicBezTo>
                          <a:pt x="7561" y="116159"/>
                          <a:pt x="0" y="108598"/>
                          <a:pt x="0" y="99293"/>
                        </a:cubicBezTo>
                        <a:lnTo>
                          <a:pt x="0" y="16866"/>
                        </a:lnTo>
                        <a:cubicBezTo>
                          <a:pt x="0" y="7561"/>
                          <a:pt x="7561" y="0"/>
                          <a:pt x="16866" y="0"/>
                        </a:cubicBezTo>
                        <a:cubicBezTo>
                          <a:pt x="19941" y="0"/>
                          <a:pt x="22958" y="843"/>
                          <a:pt x="25563" y="2409"/>
                        </a:cubicBezTo>
                        <a:cubicBezTo>
                          <a:pt x="26797" y="3154"/>
                          <a:pt x="27189" y="4760"/>
                          <a:pt x="26444" y="5994"/>
                        </a:cubicBezTo>
                        <a:cubicBezTo>
                          <a:pt x="25700" y="7228"/>
                          <a:pt x="24094" y="7620"/>
                          <a:pt x="22860" y="6876"/>
                        </a:cubicBezTo>
                        <a:cubicBezTo>
                          <a:pt x="21057" y="5779"/>
                          <a:pt x="18981" y="5211"/>
                          <a:pt x="16846" y="5211"/>
                        </a:cubicBezTo>
                        <a:cubicBezTo>
                          <a:pt x="10421" y="5211"/>
                          <a:pt x="5211" y="10441"/>
                          <a:pt x="5211" y="16846"/>
                        </a:cubicBezTo>
                        <a:lnTo>
                          <a:pt x="5211" y="99274"/>
                        </a:lnTo>
                        <a:cubicBezTo>
                          <a:pt x="5211" y="105699"/>
                          <a:pt x="10441" y="110909"/>
                          <a:pt x="16846" y="110909"/>
                        </a:cubicBezTo>
                        <a:cubicBezTo>
                          <a:pt x="23252" y="110909"/>
                          <a:pt x="28481" y="105679"/>
                          <a:pt x="28481" y="99274"/>
                        </a:cubicBezTo>
                        <a:cubicBezTo>
                          <a:pt x="28481" y="97824"/>
                          <a:pt x="29657" y="96668"/>
                          <a:pt x="31087" y="96668"/>
                        </a:cubicBezTo>
                        <a:cubicBezTo>
                          <a:pt x="37512" y="96668"/>
                          <a:pt x="42722" y="91439"/>
                          <a:pt x="42722" y="85033"/>
                        </a:cubicBezTo>
                        <a:cubicBezTo>
                          <a:pt x="42722" y="82408"/>
                          <a:pt x="41860" y="79940"/>
                          <a:pt x="40234" y="77863"/>
                        </a:cubicBezTo>
                        <a:cubicBezTo>
                          <a:pt x="39706" y="77198"/>
                          <a:pt x="39549" y="76316"/>
                          <a:pt x="39784" y="75513"/>
                        </a:cubicBezTo>
                        <a:cubicBezTo>
                          <a:pt x="40019" y="74710"/>
                          <a:pt x="40646" y="74063"/>
                          <a:pt x="41449" y="73789"/>
                        </a:cubicBezTo>
                        <a:cubicBezTo>
                          <a:pt x="45190" y="72496"/>
                          <a:pt x="48364" y="69911"/>
                          <a:pt x="50382" y="66483"/>
                        </a:cubicBezTo>
                        <a:cubicBezTo>
                          <a:pt x="51106" y="65229"/>
                          <a:pt x="52712" y="64818"/>
                          <a:pt x="53966" y="65562"/>
                        </a:cubicBezTo>
                        <a:cubicBezTo>
                          <a:pt x="55200" y="66287"/>
                          <a:pt x="55631" y="67893"/>
                          <a:pt x="54886" y="69147"/>
                        </a:cubicBezTo>
                        <a:cubicBezTo>
                          <a:pt x="52791" y="72692"/>
                          <a:pt x="49755" y="75572"/>
                          <a:pt x="46150" y="77452"/>
                        </a:cubicBezTo>
                        <a:cubicBezTo>
                          <a:pt x="47345" y="79803"/>
                          <a:pt x="47972" y="82369"/>
                          <a:pt x="47972" y="85053"/>
                        </a:cubicBezTo>
                        <a:cubicBezTo>
                          <a:pt x="47972" y="93534"/>
                          <a:pt x="41684" y="100566"/>
                          <a:pt x="33535" y="101742"/>
                        </a:cubicBezTo>
                        <a:cubicBezTo>
                          <a:pt x="32380" y="109871"/>
                          <a:pt x="25348" y="116159"/>
                          <a:pt x="16866" y="116159"/>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4" name="Freeform: Shape 283">
                    <a:extLst>
                      <a:ext uri="{FF2B5EF4-FFF2-40B4-BE49-F238E27FC236}">
                        <a16:creationId xmlns:a16="http://schemas.microsoft.com/office/drawing/2014/main" id="{4CBA59F5-DE00-3465-53DC-0A73DE2B39A2}"/>
                      </a:ext>
                    </a:extLst>
                  </p:cNvPr>
                  <p:cNvSpPr/>
                  <p:nvPr/>
                </p:nvSpPr>
                <p:spPr>
                  <a:xfrm>
                    <a:off x="8187990" y="5970653"/>
                    <a:ext cx="57942" cy="116158"/>
                  </a:xfrm>
                  <a:custGeom>
                    <a:avLst/>
                    <a:gdLst>
                      <a:gd name="connsiteX0" fmla="*/ 41077 w 57942"/>
                      <a:gd name="connsiteY0" fmla="*/ 116159 h 116158"/>
                      <a:gd name="connsiteX1" fmla="*/ 24387 w 57942"/>
                      <a:gd name="connsiteY1" fmla="*/ 101722 h 116158"/>
                      <a:gd name="connsiteX2" fmla="*/ 9951 w 57942"/>
                      <a:gd name="connsiteY2" fmla="*/ 85033 h 116158"/>
                      <a:gd name="connsiteX3" fmla="*/ 11753 w 57942"/>
                      <a:gd name="connsiteY3" fmla="*/ 77433 h 116158"/>
                      <a:gd name="connsiteX4" fmla="*/ 0 w 57942"/>
                      <a:gd name="connsiteY4" fmla="*/ 58080 h 116158"/>
                      <a:gd name="connsiteX5" fmla="*/ 11753 w 57942"/>
                      <a:gd name="connsiteY5" fmla="*/ 38726 h 116158"/>
                      <a:gd name="connsiteX6" fmla="*/ 9951 w 57942"/>
                      <a:gd name="connsiteY6" fmla="*/ 31126 h 116158"/>
                      <a:gd name="connsiteX7" fmla="*/ 24387 w 57942"/>
                      <a:gd name="connsiteY7" fmla="*/ 14437 h 116158"/>
                      <a:gd name="connsiteX8" fmla="*/ 41077 w 57942"/>
                      <a:gd name="connsiteY8" fmla="*/ 0 h 116158"/>
                      <a:gd name="connsiteX9" fmla="*/ 57942 w 57942"/>
                      <a:gd name="connsiteY9" fmla="*/ 16866 h 116158"/>
                      <a:gd name="connsiteX10" fmla="*/ 57942 w 57942"/>
                      <a:gd name="connsiteY10" fmla="*/ 99293 h 116158"/>
                      <a:gd name="connsiteX11" fmla="*/ 41077 w 57942"/>
                      <a:gd name="connsiteY11" fmla="*/ 116159 h 116158"/>
                      <a:gd name="connsiteX12" fmla="*/ 41077 w 57942"/>
                      <a:gd name="connsiteY12" fmla="*/ 5230 h 116158"/>
                      <a:gd name="connsiteX13" fmla="*/ 29441 w 57942"/>
                      <a:gd name="connsiteY13" fmla="*/ 16866 h 116158"/>
                      <a:gd name="connsiteX14" fmla="*/ 26836 w 57942"/>
                      <a:gd name="connsiteY14" fmla="*/ 19471 h 116158"/>
                      <a:gd name="connsiteX15" fmla="*/ 15201 w 57942"/>
                      <a:gd name="connsiteY15" fmla="*/ 31106 h 116158"/>
                      <a:gd name="connsiteX16" fmla="*/ 17688 w 57942"/>
                      <a:gd name="connsiteY16" fmla="*/ 38276 h 116158"/>
                      <a:gd name="connsiteX17" fmla="*/ 18139 w 57942"/>
                      <a:gd name="connsiteY17" fmla="*/ 40626 h 116158"/>
                      <a:gd name="connsiteX18" fmla="*/ 16474 w 57942"/>
                      <a:gd name="connsiteY18" fmla="*/ 42350 h 116158"/>
                      <a:gd name="connsiteX19" fmla="*/ 5250 w 57942"/>
                      <a:gd name="connsiteY19" fmla="*/ 58040 h 116158"/>
                      <a:gd name="connsiteX20" fmla="*/ 16474 w 57942"/>
                      <a:gd name="connsiteY20" fmla="*/ 73731 h 116158"/>
                      <a:gd name="connsiteX21" fmla="*/ 18139 w 57942"/>
                      <a:gd name="connsiteY21" fmla="*/ 75454 h 116158"/>
                      <a:gd name="connsiteX22" fmla="*/ 17688 w 57942"/>
                      <a:gd name="connsiteY22" fmla="*/ 77805 h 116158"/>
                      <a:gd name="connsiteX23" fmla="*/ 15201 w 57942"/>
                      <a:gd name="connsiteY23" fmla="*/ 84974 h 116158"/>
                      <a:gd name="connsiteX24" fmla="*/ 26836 w 57942"/>
                      <a:gd name="connsiteY24" fmla="*/ 96610 h 116158"/>
                      <a:gd name="connsiteX25" fmla="*/ 29441 w 57942"/>
                      <a:gd name="connsiteY25" fmla="*/ 99215 h 116158"/>
                      <a:gd name="connsiteX26" fmla="*/ 41077 w 57942"/>
                      <a:gd name="connsiteY26" fmla="*/ 110850 h 116158"/>
                      <a:gd name="connsiteX27" fmla="*/ 52712 w 57942"/>
                      <a:gd name="connsiteY27" fmla="*/ 99215 h 116158"/>
                      <a:gd name="connsiteX28" fmla="*/ 52712 w 57942"/>
                      <a:gd name="connsiteY28" fmla="*/ 16787 h 116158"/>
                      <a:gd name="connsiteX29" fmla="*/ 41077 w 57942"/>
                      <a:gd name="connsiteY29" fmla="*/ 5230 h 116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942" h="116158">
                        <a:moveTo>
                          <a:pt x="41077" y="116159"/>
                        </a:moveTo>
                        <a:cubicBezTo>
                          <a:pt x="32595" y="116159"/>
                          <a:pt x="25563" y="109871"/>
                          <a:pt x="24387" y="101722"/>
                        </a:cubicBezTo>
                        <a:cubicBezTo>
                          <a:pt x="16239" y="100547"/>
                          <a:pt x="9951" y="93495"/>
                          <a:pt x="9951" y="85033"/>
                        </a:cubicBezTo>
                        <a:cubicBezTo>
                          <a:pt x="9951" y="82349"/>
                          <a:pt x="10577" y="79783"/>
                          <a:pt x="11753" y="77433"/>
                        </a:cubicBezTo>
                        <a:cubicBezTo>
                          <a:pt x="4603" y="73711"/>
                          <a:pt x="0" y="66287"/>
                          <a:pt x="0" y="58080"/>
                        </a:cubicBezTo>
                        <a:cubicBezTo>
                          <a:pt x="0" y="49853"/>
                          <a:pt x="4603" y="42448"/>
                          <a:pt x="11753" y="38726"/>
                        </a:cubicBezTo>
                        <a:cubicBezTo>
                          <a:pt x="10558" y="36395"/>
                          <a:pt x="9951" y="33809"/>
                          <a:pt x="9951" y="31126"/>
                        </a:cubicBezTo>
                        <a:cubicBezTo>
                          <a:pt x="9951" y="22644"/>
                          <a:pt x="16239" y="15612"/>
                          <a:pt x="24387" y="14437"/>
                        </a:cubicBezTo>
                        <a:cubicBezTo>
                          <a:pt x="25563" y="6288"/>
                          <a:pt x="32614" y="0"/>
                          <a:pt x="41077" y="0"/>
                        </a:cubicBezTo>
                        <a:cubicBezTo>
                          <a:pt x="50381" y="0"/>
                          <a:pt x="57942" y="7561"/>
                          <a:pt x="57942" y="16866"/>
                        </a:cubicBezTo>
                        <a:lnTo>
                          <a:pt x="57942" y="99293"/>
                        </a:lnTo>
                        <a:cubicBezTo>
                          <a:pt x="57962" y="108598"/>
                          <a:pt x="50381" y="116159"/>
                          <a:pt x="41077" y="116159"/>
                        </a:cubicBezTo>
                        <a:close/>
                        <a:moveTo>
                          <a:pt x="41077" y="5230"/>
                        </a:moveTo>
                        <a:cubicBezTo>
                          <a:pt x="34652" y="5230"/>
                          <a:pt x="29441" y="10460"/>
                          <a:pt x="29441" y="16866"/>
                        </a:cubicBezTo>
                        <a:cubicBezTo>
                          <a:pt x="29441" y="18315"/>
                          <a:pt x="28266" y="19471"/>
                          <a:pt x="26836" y="19471"/>
                        </a:cubicBezTo>
                        <a:cubicBezTo>
                          <a:pt x="20411" y="19471"/>
                          <a:pt x="15201" y="24701"/>
                          <a:pt x="15201" y="31106"/>
                        </a:cubicBezTo>
                        <a:cubicBezTo>
                          <a:pt x="15201" y="33731"/>
                          <a:pt x="16062" y="36199"/>
                          <a:pt x="17688" y="38276"/>
                        </a:cubicBezTo>
                        <a:cubicBezTo>
                          <a:pt x="18217" y="38942"/>
                          <a:pt x="18374" y="39823"/>
                          <a:pt x="18139" y="40626"/>
                        </a:cubicBezTo>
                        <a:cubicBezTo>
                          <a:pt x="17904" y="41430"/>
                          <a:pt x="17277" y="42076"/>
                          <a:pt x="16474" y="42350"/>
                        </a:cubicBezTo>
                        <a:cubicBezTo>
                          <a:pt x="9755" y="44661"/>
                          <a:pt x="5250" y="50969"/>
                          <a:pt x="5250" y="58040"/>
                        </a:cubicBezTo>
                        <a:cubicBezTo>
                          <a:pt x="5250" y="65131"/>
                          <a:pt x="9755" y="71439"/>
                          <a:pt x="16474" y="73731"/>
                        </a:cubicBezTo>
                        <a:cubicBezTo>
                          <a:pt x="17277" y="74005"/>
                          <a:pt x="17884" y="74651"/>
                          <a:pt x="18139" y="75454"/>
                        </a:cubicBezTo>
                        <a:cubicBezTo>
                          <a:pt x="18374" y="76258"/>
                          <a:pt x="18217" y="77139"/>
                          <a:pt x="17688" y="77805"/>
                        </a:cubicBezTo>
                        <a:cubicBezTo>
                          <a:pt x="16062" y="79881"/>
                          <a:pt x="15201" y="82349"/>
                          <a:pt x="15201" y="84974"/>
                        </a:cubicBezTo>
                        <a:cubicBezTo>
                          <a:pt x="15201" y="91399"/>
                          <a:pt x="20430" y="96610"/>
                          <a:pt x="26836" y="96610"/>
                        </a:cubicBezTo>
                        <a:cubicBezTo>
                          <a:pt x="28285" y="96610"/>
                          <a:pt x="29441" y="97785"/>
                          <a:pt x="29441" y="99215"/>
                        </a:cubicBezTo>
                        <a:cubicBezTo>
                          <a:pt x="29441" y="105640"/>
                          <a:pt x="34671" y="110850"/>
                          <a:pt x="41077" y="110850"/>
                        </a:cubicBezTo>
                        <a:cubicBezTo>
                          <a:pt x="47502" y="110850"/>
                          <a:pt x="52712" y="105620"/>
                          <a:pt x="52712" y="99215"/>
                        </a:cubicBezTo>
                        <a:lnTo>
                          <a:pt x="52712" y="16787"/>
                        </a:lnTo>
                        <a:cubicBezTo>
                          <a:pt x="52732" y="10460"/>
                          <a:pt x="47502" y="5230"/>
                          <a:pt x="41077" y="5230"/>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5" name="Freeform: Shape 284">
                    <a:extLst>
                      <a:ext uri="{FF2B5EF4-FFF2-40B4-BE49-F238E27FC236}">
                        <a16:creationId xmlns:a16="http://schemas.microsoft.com/office/drawing/2014/main" id="{C1D9B5B2-58B3-0071-409C-1645631D465C}"/>
                      </a:ext>
                    </a:extLst>
                  </p:cNvPr>
                  <p:cNvSpPr/>
                  <p:nvPr/>
                </p:nvSpPr>
                <p:spPr>
                  <a:xfrm>
                    <a:off x="8200990" y="6007942"/>
                    <a:ext cx="17178" cy="8841"/>
                  </a:xfrm>
                  <a:custGeom>
                    <a:avLst/>
                    <a:gdLst>
                      <a:gd name="connsiteX0" fmla="*/ 11407 w 17178"/>
                      <a:gd name="connsiteY0" fmla="*/ 8841 h 8841"/>
                      <a:gd name="connsiteX1" fmla="*/ 908 w 17178"/>
                      <a:gd name="connsiteY1" fmla="*/ 4591 h 8841"/>
                      <a:gd name="connsiteX2" fmla="*/ 634 w 17178"/>
                      <a:gd name="connsiteY2" fmla="*/ 908 h 8841"/>
                      <a:gd name="connsiteX3" fmla="*/ 4317 w 17178"/>
                      <a:gd name="connsiteY3" fmla="*/ 634 h 8841"/>
                      <a:gd name="connsiteX4" fmla="*/ 13503 w 17178"/>
                      <a:gd name="connsiteY4" fmla="*/ 3180 h 8841"/>
                      <a:gd name="connsiteX5" fmla="*/ 16951 w 17178"/>
                      <a:gd name="connsiteY5" fmla="*/ 4512 h 8841"/>
                      <a:gd name="connsiteX6" fmla="*/ 15619 w 17178"/>
                      <a:gd name="connsiteY6" fmla="*/ 7960 h 8841"/>
                      <a:gd name="connsiteX7" fmla="*/ 11407 w 17178"/>
                      <a:gd name="connsiteY7"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8" h="8841">
                        <a:moveTo>
                          <a:pt x="11407" y="8841"/>
                        </a:moveTo>
                        <a:cubicBezTo>
                          <a:pt x="5903" y="8841"/>
                          <a:pt x="1163" y="4806"/>
                          <a:pt x="908" y="4591"/>
                        </a:cubicBezTo>
                        <a:cubicBezTo>
                          <a:pt x="-189" y="3651"/>
                          <a:pt x="-306" y="2005"/>
                          <a:pt x="634" y="908"/>
                        </a:cubicBezTo>
                        <a:cubicBezTo>
                          <a:pt x="1574" y="-189"/>
                          <a:pt x="3220" y="-306"/>
                          <a:pt x="4317" y="634"/>
                        </a:cubicBezTo>
                        <a:cubicBezTo>
                          <a:pt x="4375" y="693"/>
                          <a:pt x="9527" y="4943"/>
                          <a:pt x="13503" y="3180"/>
                        </a:cubicBezTo>
                        <a:cubicBezTo>
                          <a:pt x="14816" y="2593"/>
                          <a:pt x="16363" y="3180"/>
                          <a:pt x="16951" y="4512"/>
                        </a:cubicBezTo>
                        <a:cubicBezTo>
                          <a:pt x="17539" y="5825"/>
                          <a:pt x="16951" y="7372"/>
                          <a:pt x="15619" y="7960"/>
                        </a:cubicBezTo>
                        <a:cubicBezTo>
                          <a:pt x="14209" y="8587"/>
                          <a:pt x="12778" y="8841"/>
                          <a:pt x="11407" y="8841"/>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6" name="Freeform: Shape 285">
                    <a:extLst>
                      <a:ext uri="{FF2B5EF4-FFF2-40B4-BE49-F238E27FC236}">
                        <a16:creationId xmlns:a16="http://schemas.microsoft.com/office/drawing/2014/main" id="{C238048B-C1D6-7311-DE01-E72AA18C006F}"/>
                      </a:ext>
                    </a:extLst>
                  </p:cNvPr>
                  <p:cNvSpPr/>
                  <p:nvPr/>
                </p:nvSpPr>
                <p:spPr>
                  <a:xfrm>
                    <a:off x="8200993" y="6039631"/>
                    <a:ext cx="22483" cy="9923"/>
                  </a:xfrm>
                  <a:custGeom>
                    <a:avLst/>
                    <a:gdLst>
                      <a:gd name="connsiteX0" fmla="*/ 4215 w 22483"/>
                      <a:gd name="connsiteY0" fmla="*/ 9923 h 9923"/>
                      <a:gd name="connsiteX1" fmla="*/ 2472 w 22483"/>
                      <a:gd name="connsiteY1" fmla="*/ 9884 h 9923"/>
                      <a:gd name="connsiteX2" fmla="*/ 4 w 22483"/>
                      <a:gd name="connsiteY2" fmla="*/ 7142 h 9923"/>
                      <a:gd name="connsiteX3" fmla="*/ 2746 w 22483"/>
                      <a:gd name="connsiteY3" fmla="*/ 4654 h 9923"/>
                      <a:gd name="connsiteX4" fmla="*/ 17849 w 22483"/>
                      <a:gd name="connsiteY4" fmla="*/ 952 h 9923"/>
                      <a:gd name="connsiteX5" fmla="*/ 21531 w 22483"/>
                      <a:gd name="connsiteY5" fmla="*/ 599 h 9923"/>
                      <a:gd name="connsiteX6" fmla="*/ 21884 w 22483"/>
                      <a:gd name="connsiteY6" fmla="*/ 4282 h 9923"/>
                      <a:gd name="connsiteX7" fmla="*/ 4215 w 22483"/>
                      <a:gd name="connsiteY7" fmla="*/ 9923 h 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483" h="9923">
                        <a:moveTo>
                          <a:pt x="4215" y="9923"/>
                        </a:moveTo>
                        <a:cubicBezTo>
                          <a:pt x="3353" y="9923"/>
                          <a:pt x="2746" y="9904"/>
                          <a:pt x="2472" y="9884"/>
                        </a:cubicBezTo>
                        <a:cubicBezTo>
                          <a:pt x="1022" y="9806"/>
                          <a:pt x="-74" y="8572"/>
                          <a:pt x="4" y="7142"/>
                        </a:cubicBezTo>
                        <a:cubicBezTo>
                          <a:pt x="82" y="5693"/>
                          <a:pt x="1277" y="4576"/>
                          <a:pt x="2746" y="4654"/>
                        </a:cubicBezTo>
                        <a:cubicBezTo>
                          <a:pt x="7212" y="4870"/>
                          <a:pt x="15282" y="4086"/>
                          <a:pt x="17849" y="952"/>
                        </a:cubicBezTo>
                        <a:cubicBezTo>
                          <a:pt x="18769" y="-164"/>
                          <a:pt x="20415" y="-321"/>
                          <a:pt x="21531" y="599"/>
                        </a:cubicBezTo>
                        <a:cubicBezTo>
                          <a:pt x="22648" y="1520"/>
                          <a:pt x="22805" y="3166"/>
                          <a:pt x="21884" y="4282"/>
                        </a:cubicBezTo>
                        <a:cubicBezTo>
                          <a:pt x="17711" y="9355"/>
                          <a:pt x="8231" y="9923"/>
                          <a:pt x="4215" y="9923"/>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7" name="Freeform: Shape 286">
                    <a:extLst>
                      <a:ext uri="{FF2B5EF4-FFF2-40B4-BE49-F238E27FC236}">
                        <a16:creationId xmlns:a16="http://schemas.microsoft.com/office/drawing/2014/main" id="{45C5B73F-1F68-BF9C-03B9-F03E75E1C651}"/>
                      </a:ext>
                    </a:extLst>
                  </p:cNvPr>
                  <p:cNvSpPr/>
                  <p:nvPr/>
                </p:nvSpPr>
                <p:spPr>
                  <a:xfrm>
                    <a:off x="8211124" y="6043376"/>
                    <a:ext cx="16712" cy="15502"/>
                  </a:xfrm>
                  <a:custGeom>
                    <a:avLst/>
                    <a:gdLst>
                      <a:gd name="connsiteX0" fmla="*/ 11832 w 16712"/>
                      <a:gd name="connsiteY0" fmla="*/ 15503 h 15502"/>
                      <a:gd name="connsiteX1" fmla="*/ 5798 w 16712"/>
                      <a:gd name="connsiteY1" fmla="*/ 13642 h 15502"/>
                      <a:gd name="connsiteX2" fmla="*/ 20 w 16712"/>
                      <a:gd name="connsiteY2" fmla="*/ 2947 h 15502"/>
                      <a:gd name="connsiteX3" fmla="*/ 2292 w 16712"/>
                      <a:gd name="connsiteY3" fmla="*/ 28 h 15502"/>
                      <a:gd name="connsiteX4" fmla="*/ 5211 w 16712"/>
                      <a:gd name="connsiteY4" fmla="*/ 2300 h 15502"/>
                      <a:gd name="connsiteX5" fmla="*/ 8835 w 16712"/>
                      <a:gd name="connsiteY5" fmla="*/ 9391 h 15502"/>
                      <a:gd name="connsiteX6" fmla="*/ 13536 w 16712"/>
                      <a:gd name="connsiteY6" fmla="*/ 10077 h 15502"/>
                      <a:gd name="connsiteX7" fmla="*/ 16650 w 16712"/>
                      <a:gd name="connsiteY7" fmla="*/ 12075 h 15502"/>
                      <a:gd name="connsiteX8" fmla="*/ 14652 w 16712"/>
                      <a:gd name="connsiteY8" fmla="*/ 15189 h 15502"/>
                      <a:gd name="connsiteX9" fmla="*/ 11832 w 16712"/>
                      <a:gd name="connsiteY9" fmla="*/ 15503 h 15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12" h="15502">
                        <a:moveTo>
                          <a:pt x="11832" y="15503"/>
                        </a:moveTo>
                        <a:cubicBezTo>
                          <a:pt x="9598" y="15503"/>
                          <a:pt x="7541" y="14876"/>
                          <a:pt x="5798" y="13642"/>
                        </a:cubicBezTo>
                        <a:cubicBezTo>
                          <a:pt x="960" y="10214"/>
                          <a:pt x="59" y="3240"/>
                          <a:pt x="20" y="2947"/>
                        </a:cubicBezTo>
                        <a:cubicBezTo>
                          <a:pt x="-157" y="1517"/>
                          <a:pt x="862" y="204"/>
                          <a:pt x="2292" y="28"/>
                        </a:cubicBezTo>
                        <a:cubicBezTo>
                          <a:pt x="3722" y="-188"/>
                          <a:pt x="5035" y="870"/>
                          <a:pt x="5211" y="2300"/>
                        </a:cubicBezTo>
                        <a:cubicBezTo>
                          <a:pt x="5387" y="3691"/>
                          <a:pt x="6386" y="7667"/>
                          <a:pt x="8835" y="9391"/>
                        </a:cubicBezTo>
                        <a:cubicBezTo>
                          <a:pt x="10088" y="10273"/>
                          <a:pt x="11636" y="10507"/>
                          <a:pt x="13536" y="10077"/>
                        </a:cubicBezTo>
                        <a:cubicBezTo>
                          <a:pt x="14946" y="9763"/>
                          <a:pt x="16337" y="10664"/>
                          <a:pt x="16650" y="12075"/>
                        </a:cubicBezTo>
                        <a:cubicBezTo>
                          <a:pt x="16964" y="13485"/>
                          <a:pt x="16063" y="14876"/>
                          <a:pt x="14652" y="15189"/>
                        </a:cubicBezTo>
                        <a:cubicBezTo>
                          <a:pt x="13692" y="15385"/>
                          <a:pt x="12752" y="15503"/>
                          <a:pt x="11832" y="15503"/>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8" name="Freeform: Shape 287">
                    <a:extLst>
                      <a:ext uri="{FF2B5EF4-FFF2-40B4-BE49-F238E27FC236}">
                        <a16:creationId xmlns:a16="http://schemas.microsoft.com/office/drawing/2014/main" id="{3D6E992D-314F-74C4-1621-AC8F320DB076}"/>
                      </a:ext>
                    </a:extLst>
                  </p:cNvPr>
                  <p:cNvSpPr/>
                  <p:nvPr/>
                </p:nvSpPr>
                <p:spPr>
                  <a:xfrm>
                    <a:off x="8262925" y="6041964"/>
                    <a:ext cx="22748" cy="8707"/>
                  </a:xfrm>
                  <a:custGeom>
                    <a:avLst/>
                    <a:gdLst>
                      <a:gd name="connsiteX0" fmla="*/ 12546 w 22748"/>
                      <a:gd name="connsiteY0" fmla="*/ 8707 h 8707"/>
                      <a:gd name="connsiteX1" fmla="*/ 793 w 22748"/>
                      <a:gd name="connsiteY1" fmla="*/ 4496 h 8707"/>
                      <a:gd name="connsiteX2" fmla="*/ 735 w 22748"/>
                      <a:gd name="connsiteY2" fmla="*/ 794 h 8707"/>
                      <a:gd name="connsiteX3" fmla="*/ 4437 w 22748"/>
                      <a:gd name="connsiteY3" fmla="*/ 735 h 8707"/>
                      <a:gd name="connsiteX4" fmla="*/ 19305 w 22748"/>
                      <a:gd name="connsiteY4" fmla="*/ 2439 h 8707"/>
                      <a:gd name="connsiteX5" fmla="*/ 22615 w 22748"/>
                      <a:gd name="connsiteY5" fmla="*/ 4084 h 8707"/>
                      <a:gd name="connsiteX6" fmla="*/ 20969 w 22748"/>
                      <a:gd name="connsiteY6" fmla="*/ 7395 h 8707"/>
                      <a:gd name="connsiteX7" fmla="*/ 12546 w 22748"/>
                      <a:gd name="connsiteY7"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48" h="8707">
                        <a:moveTo>
                          <a:pt x="12546" y="8707"/>
                        </a:moveTo>
                        <a:cubicBezTo>
                          <a:pt x="8668" y="8707"/>
                          <a:pt x="4182" y="7806"/>
                          <a:pt x="793" y="4496"/>
                        </a:cubicBezTo>
                        <a:cubicBezTo>
                          <a:pt x="-245" y="3497"/>
                          <a:pt x="-264" y="1832"/>
                          <a:pt x="735" y="794"/>
                        </a:cubicBezTo>
                        <a:cubicBezTo>
                          <a:pt x="1734" y="-245"/>
                          <a:pt x="3399" y="-264"/>
                          <a:pt x="4437" y="735"/>
                        </a:cubicBezTo>
                        <a:cubicBezTo>
                          <a:pt x="9412" y="5573"/>
                          <a:pt x="19207" y="2478"/>
                          <a:pt x="19305" y="2439"/>
                        </a:cubicBezTo>
                        <a:cubicBezTo>
                          <a:pt x="20676" y="1989"/>
                          <a:pt x="22164" y="2713"/>
                          <a:pt x="22615" y="4084"/>
                        </a:cubicBezTo>
                        <a:cubicBezTo>
                          <a:pt x="23065" y="5456"/>
                          <a:pt x="22340" y="6925"/>
                          <a:pt x="20969" y="7395"/>
                        </a:cubicBezTo>
                        <a:cubicBezTo>
                          <a:pt x="20695" y="7512"/>
                          <a:pt x="17012" y="8707"/>
                          <a:pt x="12546" y="8707"/>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89" name="Freeform: Shape 288">
                    <a:extLst>
                      <a:ext uri="{FF2B5EF4-FFF2-40B4-BE49-F238E27FC236}">
                        <a16:creationId xmlns:a16="http://schemas.microsoft.com/office/drawing/2014/main" id="{37E19218-3B08-CD65-1D3D-C42AB213B1F6}"/>
                      </a:ext>
                    </a:extLst>
                  </p:cNvPr>
                  <p:cNvSpPr/>
                  <p:nvPr/>
                </p:nvSpPr>
                <p:spPr>
                  <a:xfrm>
                    <a:off x="8255421" y="6059318"/>
                    <a:ext cx="19034" cy="13233"/>
                  </a:xfrm>
                  <a:custGeom>
                    <a:avLst/>
                    <a:gdLst>
                      <a:gd name="connsiteX0" fmla="*/ 16132 w 19034"/>
                      <a:gd name="connsiteY0" fmla="*/ 13233 h 13233"/>
                      <a:gd name="connsiteX1" fmla="*/ 109 w 19034"/>
                      <a:gd name="connsiteY1" fmla="*/ 3361 h 13233"/>
                      <a:gd name="connsiteX2" fmla="*/ 1873 w 19034"/>
                      <a:gd name="connsiteY2" fmla="*/ 109 h 13233"/>
                      <a:gd name="connsiteX3" fmla="*/ 5124 w 19034"/>
                      <a:gd name="connsiteY3" fmla="*/ 1873 h 13233"/>
                      <a:gd name="connsiteX4" fmla="*/ 16329 w 19034"/>
                      <a:gd name="connsiteY4" fmla="*/ 8004 h 13233"/>
                      <a:gd name="connsiteX5" fmla="*/ 19032 w 19034"/>
                      <a:gd name="connsiteY5" fmla="*/ 10511 h 13233"/>
                      <a:gd name="connsiteX6" fmla="*/ 16525 w 19034"/>
                      <a:gd name="connsiteY6" fmla="*/ 13214 h 13233"/>
                      <a:gd name="connsiteX7" fmla="*/ 16132 w 19034"/>
                      <a:gd name="connsiteY7" fmla="*/ 13233 h 1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 h="13233">
                        <a:moveTo>
                          <a:pt x="16132" y="13233"/>
                        </a:moveTo>
                        <a:cubicBezTo>
                          <a:pt x="13860" y="13233"/>
                          <a:pt x="2891" y="12744"/>
                          <a:pt x="109" y="3361"/>
                        </a:cubicBezTo>
                        <a:cubicBezTo>
                          <a:pt x="-302" y="1970"/>
                          <a:pt x="481" y="521"/>
                          <a:pt x="1873" y="109"/>
                        </a:cubicBezTo>
                        <a:cubicBezTo>
                          <a:pt x="3263" y="-302"/>
                          <a:pt x="4713" y="481"/>
                          <a:pt x="5124" y="1873"/>
                        </a:cubicBezTo>
                        <a:cubicBezTo>
                          <a:pt x="7024" y="8297"/>
                          <a:pt x="16231" y="8004"/>
                          <a:pt x="16329" y="8004"/>
                        </a:cubicBezTo>
                        <a:cubicBezTo>
                          <a:pt x="17680" y="7905"/>
                          <a:pt x="18993" y="9081"/>
                          <a:pt x="19032" y="10511"/>
                        </a:cubicBezTo>
                        <a:cubicBezTo>
                          <a:pt x="19090" y="11960"/>
                          <a:pt x="17955" y="13175"/>
                          <a:pt x="16525" y="13214"/>
                        </a:cubicBezTo>
                        <a:cubicBezTo>
                          <a:pt x="16485" y="13233"/>
                          <a:pt x="16348" y="13233"/>
                          <a:pt x="16132" y="13233"/>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90" name="Freeform: Shape 289">
                    <a:extLst>
                      <a:ext uri="{FF2B5EF4-FFF2-40B4-BE49-F238E27FC236}">
                        <a16:creationId xmlns:a16="http://schemas.microsoft.com/office/drawing/2014/main" id="{7B6B45B1-1A1C-4B77-6A34-5526656B15A0}"/>
                      </a:ext>
                    </a:extLst>
                  </p:cNvPr>
                  <p:cNvSpPr/>
                  <p:nvPr/>
                </p:nvSpPr>
                <p:spPr>
                  <a:xfrm>
                    <a:off x="8224461" y="6020200"/>
                    <a:ext cx="21483" cy="11313"/>
                  </a:xfrm>
                  <a:custGeom>
                    <a:avLst/>
                    <a:gdLst>
                      <a:gd name="connsiteX0" fmla="*/ 10737 w 21483"/>
                      <a:gd name="connsiteY0" fmla="*/ 11314 h 11313"/>
                      <a:gd name="connsiteX1" fmla="*/ 120 w 21483"/>
                      <a:gd name="connsiteY1" fmla="*/ 3537 h 11313"/>
                      <a:gd name="connsiteX2" fmla="*/ 1825 w 21483"/>
                      <a:gd name="connsiteY2" fmla="*/ 266 h 11313"/>
                      <a:gd name="connsiteX3" fmla="*/ 5096 w 21483"/>
                      <a:gd name="connsiteY3" fmla="*/ 1970 h 11313"/>
                      <a:gd name="connsiteX4" fmla="*/ 12481 w 21483"/>
                      <a:gd name="connsiteY4" fmla="*/ 5829 h 11313"/>
                      <a:gd name="connsiteX5" fmla="*/ 16359 w 21483"/>
                      <a:gd name="connsiteY5" fmla="*/ 1872 h 11313"/>
                      <a:gd name="connsiteX6" fmla="*/ 19611 w 21483"/>
                      <a:gd name="connsiteY6" fmla="*/ 109 h 11313"/>
                      <a:gd name="connsiteX7" fmla="*/ 21374 w 21483"/>
                      <a:gd name="connsiteY7" fmla="*/ 3361 h 11313"/>
                      <a:gd name="connsiteX8" fmla="*/ 14048 w 21483"/>
                      <a:gd name="connsiteY8" fmla="*/ 10805 h 11313"/>
                      <a:gd name="connsiteX9" fmla="*/ 10737 w 21483"/>
                      <a:gd name="connsiteY9" fmla="*/ 11314 h 1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83" h="11313">
                        <a:moveTo>
                          <a:pt x="10737" y="11314"/>
                        </a:moveTo>
                        <a:cubicBezTo>
                          <a:pt x="6016" y="11314"/>
                          <a:pt x="1629" y="8278"/>
                          <a:pt x="120" y="3537"/>
                        </a:cubicBezTo>
                        <a:cubicBezTo>
                          <a:pt x="-311" y="2166"/>
                          <a:pt x="454" y="697"/>
                          <a:pt x="1825" y="266"/>
                        </a:cubicBezTo>
                        <a:cubicBezTo>
                          <a:pt x="3196" y="-165"/>
                          <a:pt x="4665" y="599"/>
                          <a:pt x="5096" y="1970"/>
                        </a:cubicBezTo>
                        <a:cubicBezTo>
                          <a:pt x="6075" y="5065"/>
                          <a:pt x="9366" y="6789"/>
                          <a:pt x="12481" y="5829"/>
                        </a:cubicBezTo>
                        <a:cubicBezTo>
                          <a:pt x="14341" y="5242"/>
                          <a:pt x="15810" y="3753"/>
                          <a:pt x="16359" y="1872"/>
                        </a:cubicBezTo>
                        <a:cubicBezTo>
                          <a:pt x="16770" y="481"/>
                          <a:pt x="18220" y="-302"/>
                          <a:pt x="19611" y="109"/>
                        </a:cubicBezTo>
                        <a:cubicBezTo>
                          <a:pt x="21002" y="521"/>
                          <a:pt x="21785" y="1970"/>
                          <a:pt x="21374" y="3361"/>
                        </a:cubicBezTo>
                        <a:cubicBezTo>
                          <a:pt x="20316" y="6906"/>
                          <a:pt x="17593" y="9707"/>
                          <a:pt x="14048" y="10805"/>
                        </a:cubicBezTo>
                        <a:cubicBezTo>
                          <a:pt x="12951" y="11157"/>
                          <a:pt x="11834" y="11314"/>
                          <a:pt x="10737" y="11314"/>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91" name="Freeform: Shape 290">
                    <a:extLst>
                      <a:ext uri="{FF2B5EF4-FFF2-40B4-BE49-F238E27FC236}">
                        <a16:creationId xmlns:a16="http://schemas.microsoft.com/office/drawing/2014/main" id="{7AC6449C-F213-927B-6237-EBCC0E1CEB67}"/>
                      </a:ext>
                    </a:extLst>
                  </p:cNvPr>
                  <p:cNvSpPr/>
                  <p:nvPr/>
                </p:nvSpPr>
                <p:spPr>
                  <a:xfrm>
                    <a:off x="8202977" y="6023239"/>
                    <a:ext cx="9216" cy="13936"/>
                  </a:xfrm>
                  <a:custGeom>
                    <a:avLst/>
                    <a:gdLst>
                      <a:gd name="connsiteX0" fmla="*/ 6599 w 9216"/>
                      <a:gd name="connsiteY0" fmla="*/ 13936 h 13936"/>
                      <a:gd name="connsiteX1" fmla="*/ 5679 w 9216"/>
                      <a:gd name="connsiteY1" fmla="*/ 13760 h 13936"/>
                      <a:gd name="connsiteX2" fmla="*/ 664 w 9216"/>
                      <a:gd name="connsiteY2" fmla="*/ 9195 h 13936"/>
                      <a:gd name="connsiteX3" fmla="*/ 840 w 9216"/>
                      <a:gd name="connsiteY3" fmla="*/ 1576 h 13936"/>
                      <a:gd name="connsiteX4" fmla="*/ 4268 w 9216"/>
                      <a:gd name="connsiteY4" fmla="*/ 224 h 13936"/>
                      <a:gd name="connsiteX5" fmla="*/ 5640 w 9216"/>
                      <a:gd name="connsiteY5" fmla="*/ 3652 h 13936"/>
                      <a:gd name="connsiteX6" fmla="*/ 5483 w 9216"/>
                      <a:gd name="connsiteY6" fmla="*/ 7197 h 13936"/>
                      <a:gd name="connsiteX7" fmla="*/ 7520 w 9216"/>
                      <a:gd name="connsiteY7" fmla="*/ 8882 h 13936"/>
                      <a:gd name="connsiteX8" fmla="*/ 9048 w 9216"/>
                      <a:gd name="connsiteY8" fmla="*/ 12251 h 13936"/>
                      <a:gd name="connsiteX9" fmla="*/ 6599 w 9216"/>
                      <a:gd name="connsiteY9" fmla="*/ 1393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16" h="13936">
                        <a:moveTo>
                          <a:pt x="6599" y="13936"/>
                        </a:moveTo>
                        <a:cubicBezTo>
                          <a:pt x="6286" y="13936"/>
                          <a:pt x="5972" y="13877"/>
                          <a:pt x="5679" y="13760"/>
                        </a:cubicBezTo>
                        <a:cubicBezTo>
                          <a:pt x="2642" y="12623"/>
                          <a:pt x="1271" y="10645"/>
                          <a:pt x="664" y="9195"/>
                        </a:cubicBezTo>
                        <a:cubicBezTo>
                          <a:pt x="-844" y="5650"/>
                          <a:pt x="664" y="1987"/>
                          <a:pt x="840" y="1576"/>
                        </a:cubicBezTo>
                        <a:cubicBezTo>
                          <a:pt x="1409" y="244"/>
                          <a:pt x="2956" y="-363"/>
                          <a:pt x="4268" y="224"/>
                        </a:cubicBezTo>
                        <a:cubicBezTo>
                          <a:pt x="5581" y="792"/>
                          <a:pt x="6188" y="2320"/>
                          <a:pt x="5640" y="3652"/>
                        </a:cubicBezTo>
                        <a:cubicBezTo>
                          <a:pt x="5404" y="4200"/>
                          <a:pt x="4934" y="5924"/>
                          <a:pt x="5483" y="7197"/>
                        </a:cubicBezTo>
                        <a:cubicBezTo>
                          <a:pt x="5796" y="7942"/>
                          <a:pt x="6462" y="8491"/>
                          <a:pt x="7520" y="8882"/>
                        </a:cubicBezTo>
                        <a:cubicBezTo>
                          <a:pt x="8871" y="9392"/>
                          <a:pt x="9557" y="10900"/>
                          <a:pt x="9048" y="12251"/>
                        </a:cubicBezTo>
                        <a:cubicBezTo>
                          <a:pt x="8656" y="13290"/>
                          <a:pt x="7657" y="13936"/>
                          <a:pt x="6599" y="13936"/>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sp>
                <p:nvSpPr>
                  <p:cNvPr id="292" name="Freeform: Shape 291">
                    <a:extLst>
                      <a:ext uri="{FF2B5EF4-FFF2-40B4-BE49-F238E27FC236}">
                        <a16:creationId xmlns:a16="http://schemas.microsoft.com/office/drawing/2014/main" id="{EEF2F541-1180-4D93-FEA5-5A13080BF1D1}"/>
                      </a:ext>
                    </a:extLst>
                  </p:cNvPr>
                  <p:cNvSpPr/>
                  <p:nvPr/>
                </p:nvSpPr>
                <p:spPr>
                  <a:xfrm>
                    <a:off x="8212203" y="5984922"/>
                    <a:ext cx="18789" cy="13389"/>
                  </a:xfrm>
                  <a:custGeom>
                    <a:avLst/>
                    <a:gdLst>
                      <a:gd name="connsiteX0" fmla="*/ 14162 w 18789"/>
                      <a:gd name="connsiteY0" fmla="*/ 13390 h 13389"/>
                      <a:gd name="connsiteX1" fmla="*/ 156 w 18789"/>
                      <a:gd name="connsiteY1" fmla="*/ 3498 h 13389"/>
                      <a:gd name="connsiteX2" fmla="*/ 1723 w 18789"/>
                      <a:gd name="connsiteY2" fmla="*/ 148 h 13389"/>
                      <a:gd name="connsiteX3" fmla="*/ 5072 w 18789"/>
                      <a:gd name="connsiteY3" fmla="*/ 1696 h 13389"/>
                      <a:gd name="connsiteX4" fmla="*/ 15807 w 18789"/>
                      <a:gd name="connsiteY4" fmla="*/ 8042 h 13389"/>
                      <a:gd name="connsiteX5" fmla="*/ 18764 w 18789"/>
                      <a:gd name="connsiteY5" fmla="*/ 10275 h 13389"/>
                      <a:gd name="connsiteX6" fmla="*/ 16532 w 18789"/>
                      <a:gd name="connsiteY6" fmla="*/ 13233 h 13389"/>
                      <a:gd name="connsiteX7" fmla="*/ 14162 w 18789"/>
                      <a:gd name="connsiteY7" fmla="*/ 13390 h 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89" h="13389">
                        <a:moveTo>
                          <a:pt x="14162" y="13390"/>
                        </a:moveTo>
                        <a:cubicBezTo>
                          <a:pt x="5993" y="13390"/>
                          <a:pt x="1468" y="7122"/>
                          <a:pt x="156" y="3498"/>
                        </a:cubicBezTo>
                        <a:cubicBezTo>
                          <a:pt x="-334" y="2146"/>
                          <a:pt x="371" y="638"/>
                          <a:pt x="1723" y="148"/>
                        </a:cubicBezTo>
                        <a:cubicBezTo>
                          <a:pt x="3074" y="-322"/>
                          <a:pt x="4563" y="364"/>
                          <a:pt x="5072" y="1696"/>
                        </a:cubicBezTo>
                        <a:cubicBezTo>
                          <a:pt x="5366" y="2479"/>
                          <a:pt x="8089" y="9100"/>
                          <a:pt x="15807" y="8042"/>
                        </a:cubicBezTo>
                        <a:cubicBezTo>
                          <a:pt x="17237" y="7826"/>
                          <a:pt x="18549" y="8845"/>
                          <a:pt x="18764" y="10275"/>
                        </a:cubicBezTo>
                        <a:cubicBezTo>
                          <a:pt x="18961" y="11705"/>
                          <a:pt x="17981" y="13018"/>
                          <a:pt x="16532" y="13233"/>
                        </a:cubicBezTo>
                        <a:cubicBezTo>
                          <a:pt x="15709" y="13331"/>
                          <a:pt x="14925" y="13390"/>
                          <a:pt x="14162" y="13390"/>
                        </a:cubicBez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grpSp>
            <p:sp>
              <p:nvSpPr>
                <p:cNvPr id="282" name="Freeform: Shape 281">
                  <a:extLst>
                    <a:ext uri="{FF2B5EF4-FFF2-40B4-BE49-F238E27FC236}">
                      <a16:creationId xmlns:a16="http://schemas.microsoft.com/office/drawing/2014/main" id="{D85BDF2F-6FC6-3733-6230-2D704AB233FC}"/>
                    </a:ext>
                  </a:extLst>
                </p:cNvPr>
                <p:cNvSpPr/>
                <p:nvPr/>
              </p:nvSpPr>
              <p:spPr>
                <a:xfrm>
                  <a:off x="8255413" y="5982974"/>
                  <a:ext cx="68500" cy="44896"/>
                </a:xfrm>
                <a:custGeom>
                  <a:avLst/>
                  <a:gdLst>
                    <a:gd name="connsiteX0" fmla="*/ 60939 w 68500"/>
                    <a:gd name="connsiteY0" fmla="*/ 44897 h 44896"/>
                    <a:gd name="connsiteX1" fmla="*/ 20137 w 68500"/>
                    <a:gd name="connsiteY1" fmla="*/ 44897 h 44896"/>
                    <a:gd name="connsiteX2" fmla="*/ 12576 w 68500"/>
                    <a:gd name="connsiteY2" fmla="*/ 37335 h 44896"/>
                    <a:gd name="connsiteX3" fmla="*/ 12576 w 68500"/>
                    <a:gd name="connsiteY3" fmla="*/ 29872 h 44896"/>
                    <a:gd name="connsiteX4" fmla="*/ 1528 w 68500"/>
                    <a:gd name="connsiteY4" fmla="*/ 24819 h 44896"/>
                    <a:gd name="connsiteX5" fmla="*/ 0 w 68500"/>
                    <a:gd name="connsiteY5" fmla="*/ 22448 h 44896"/>
                    <a:gd name="connsiteX6" fmla="*/ 1528 w 68500"/>
                    <a:gd name="connsiteY6" fmla="*/ 20078 h 44896"/>
                    <a:gd name="connsiteX7" fmla="*/ 12576 w 68500"/>
                    <a:gd name="connsiteY7" fmla="*/ 15025 h 44896"/>
                    <a:gd name="connsiteX8" fmla="*/ 12576 w 68500"/>
                    <a:gd name="connsiteY8" fmla="*/ 7561 h 44896"/>
                    <a:gd name="connsiteX9" fmla="*/ 20137 w 68500"/>
                    <a:gd name="connsiteY9" fmla="*/ 0 h 44896"/>
                    <a:gd name="connsiteX10" fmla="*/ 60939 w 68500"/>
                    <a:gd name="connsiteY10" fmla="*/ 0 h 44896"/>
                    <a:gd name="connsiteX11" fmla="*/ 68501 w 68500"/>
                    <a:gd name="connsiteY11" fmla="*/ 7561 h 44896"/>
                    <a:gd name="connsiteX12" fmla="*/ 68501 w 68500"/>
                    <a:gd name="connsiteY12" fmla="*/ 37335 h 44896"/>
                    <a:gd name="connsiteX13" fmla="*/ 60939 w 68500"/>
                    <a:gd name="connsiteY13" fmla="*/ 44897 h 44896"/>
                    <a:gd name="connsiteX14" fmla="*/ 8893 w 68500"/>
                    <a:gd name="connsiteY14" fmla="*/ 22429 h 44896"/>
                    <a:gd name="connsiteX15" fmla="*/ 16278 w 68500"/>
                    <a:gd name="connsiteY15" fmla="*/ 25818 h 44896"/>
                    <a:gd name="connsiteX16" fmla="*/ 17806 w 68500"/>
                    <a:gd name="connsiteY16" fmla="*/ 28188 h 44896"/>
                    <a:gd name="connsiteX17" fmla="*/ 17806 w 68500"/>
                    <a:gd name="connsiteY17" fmla="*/ 37335 h 44896"/>
                    <a:gd name="connsiteX18" fmla="*/ 20137 w 68500"/>
                    <a:gd name="connsiteY18" fmla="*/ 39666 h 44896"/>
                    <a:gd name="connsiteX19" fmla="*/ 60939 w 68500"/>
                    <a:gd name="connsiteY19" fmla="*/ 39666 h 44896"/>
                    <a:gd name="connsiteX20" fmla="*/ 63270 w 68500"/>
                    <a:gd name="connsiteY20" fmla="*/ 37335 h 44896"/>
                    <a:gd name="connsiteX21" fmla="*/ 63270 w 68500"/>
                    <a:gd name="connsiteY21" fmla="*/ 7522 h 44896"/>
                    <a:gd name="connsiteX22" fmla="*/ 60939 w 68500"/>
                    <a:gd name="connsiteY22" fmla="*/ 5191 h 44896"/>
                    <a:gd name="connsiteX23" fmla="*/ 20137 w 68500"/>
                    <a:gd name="connsiteY23" fmla="*/ 5191 h 44896"/>
                    <a:gd name="connsiteX24" fmla="*/ 17806 w 68500"/>
                    <a:gd name="connsiteY24" fmla="*/ 7522 h 44896"/>
                    <a:gd name="connsiteX25" fmla="*/ 17806 w 68500"/>
                    <a:gd name="connsiteY25" fmla="*/ 16670 h 44896"/>
                    <a:gd name="connsiteX26" fmla="*/ 16278 w 68500"/>
                    <a:gd name="connsiteY26" fmla="*/ 19040 h 44896"/>
                    <a:gd name="connsiteX27" fmla="*/ 8893 w 68500"/>
                    <a:gd name="connsiteY27" fmla="*/ 22429 h 44896"/>
                    <a:gd name="connsiteX28" fmla="*/ 15181 w 68500"/>
                    <a:gd name="connsiteY28" fmla="*/ 16670 h 44896"/>
                    <a:gd name="connsiteX29" fmla="*/ 15201 w 68500"/>
                    <a:gd name="connsiteY29" fmla="*/ 16670 h 44896"/>
                    <a:gd name="connsiteX30" fmla="*/ 15181 w 68500"/>
                    <a:gd name="connsiteY30" fmla="*/ 16670 h 4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8500" h="44896">
                      <a:moveTo>
                        <a:pt x="60939" y="44897"/>
                      </a:moveTo>
                      <a:lnTo>
                        <a:pt x="20137" y="44897"/>
                      </a:lnTo>
                      <a:cubicBezTo>
                        <a:pt x="15965" y="44897"/>
                        <a:pt x="12576" y="41507"/>
                        <a:pt x="12576" y="37335"/>
                      </a:cubicBezTo>
                      <a:lnTo>
                        <a:pt x="12576" y="29872"/>
                      </a:lnTo>
                      <a:lnTo>
                        <a:pt x="1528" y="24819"/>
                      </a:lnTo>
                      <a:cubicBezTo>
                        <a:pt x="607" y="24387"/>
                        <a:pt x="0" y="23467"/>
                        <a:pt x="0" y="22448"/>
                      </a:cubicBezTo>
                      <a:cubicBezTo>
                        <a:pt x="0" y="21429"/>
                        <a:pt x="588" y="20489"/>
                        <a:pt x="1528" y="20078"/>
                      </a:cubicBezTo>
                      <a:lnTo>
                        <a:pt x="12576" y="15025"/>
                      </a:lnTo>
                      <a:lnTo>
                        <a:pt x="12576" y="7561"/>
                      </a:lnTo>
                      <a:cubicBezTo>
                        <a:pt x="12576" y="3389"/>
                        <a:pt x="15965" y="0"/>
                        <a:pt x="20137" y="0"/>
                      </a:cubicBezTo>
                      <a:lnTo>
                        <a:pt x="60939" y="0"/>
                      </a:lnTo>
                      <a:cubicBezTo>
                        <a:pt x="65111" y="0"/>
                        <a:pt x="68501" y="3389"/>
                        <a:pt x="68501" y="7561"/>
                      </a:cubicBezTo>
                      <a:lnTo>
                        <a:pt x="68501" y="37335"/>
                      </a:lnTo>
                      <a:cubicBezTo>
                        <a:pt x="68501" y="41507"/>
                        <a:pt x="65111" y="44897"/>
                        <a:pt x="60939" y="44897"/>
                      </a:cubicBezTo>
                      <a:close/>
                      <a:moveTo>
                        <a:pt x="8893" y="22429"/>
                      </a:moveTo>
                      <a:lnTo>
                        <a:pt x="16278" y="25818"/>
                      </a:lnTo>
                      <a:cubicBezTo>
                        <a:pt x="17199" y="26249"/>
                        <a:pt x="17806" y="27169"/>
                        <a:pt x="17806" y="28188"/>
                      </a:cubicBezTo>
                      <a:lnTo>
                        <a:pt x="17806" y="37335"/>
                      </a:lnTo>
                      <a:cubicBezTo>
                        <a:pt x="17806" y="38628"/>
                        <a:pt x="18844" y="39666"/>
                        <a:pt x="20137" y="39666"/>
                      </a:cubicBezTo>
                      <a:lnTo>
                        <a:pt x="60939" y="39666"/>
                      </a:lnTo>
                      <a:cubicBezTo>
                        <a:pt x="62232" y="39666"/>
                        <a:pt x="63270" y="38628"/>
                        <a:pt x="63270" y="37335"/>
                      </a:cubicBezTo>
                      <a:lnTo>
                        <a:pt x="63270" y="7522"/>
                      </a:lnTo>
                      <a:cubicBezTo>
                        <a:pt x="63270" y="6229"/>
                        <a:pt x="62232" y="5191"/>
                        <a:pt x="60939" y="5191"/>
                      </a:cubicBezTo>
                      <a:lnTo>
                        <a:pt x="20137" y="5191"/>
                      </a:lnTo>
                      <a:cubicBezTo>
                        <a:pt x="18844" y="5191"/>
                        <a:pt x="17806" y="6229"/>
                        <a:pt x="17806" y="7522"/>
                      </a:cubicBezTo>
                      <a:lnTo>
                        <a:pt x="17806" y="16670"/>
                      </a:lnTo>
                      <a:cubicBezTo>
                        <a:pt x="17806" y="17688"/>
                        <a:pt x="17218" y="18628"/>
                        <a:pt x="16278" y="19040"/>
                      </a:cubicBezTo>
                      <a:lnTo>
                        <a:pt x="8893" y="22429"/>
                      </a:lnTo>
                      <a:close/>
                      <a:moveTo>
                        <a:pt x="15181" y="16670"/>
                      </a:moveTo>
                      <a:lnTo>
                        <a:pt x="15201" y="16670"/>
                      </a:lnTo>
                      <a:lnTo>
                        <a:pt x="15181" y="16670"/>
                      </a:lnTo>
                      <a:close/>
                    </a:path>
                  </a:pathLst>
                </a:custGeom>
                <a:grpFill/>
                <a:ln w="1958" cap="flat">
                  <a:noFill/>
                  <a:prstDash val="solid"/>
                  <a:miter/>
                </a:ln>
              </p:spPr>
              <p:txBody>
                <a:bodyPr rtlCol="0" anchor="ctr"/>
                <a:lstStyle/>
                <a:p>
                  <a:pPr defTabSz="518145">
                    <a:defRPr/>
                  </a:pPr>
                  <a:endParaRPr lang="en-US" sz="1587">
                    <a:solidFill>
                      <a:srgbClr val="01010F"/>
                    </a:solidFill>
                    <a:latin typeface="Open Sans"/>
                  </a:endParaRPr>
                </a:p>
              </p:txBody>
            </p:sp>
          </p:grpSp>
        </p:grpSp>
        <p:grpSp>
          <p:nvGrpSpPr>
            <p:cNvPr id="176" name="Graphic 204">
              <a:extLst>
                <a:ext uri="{FF2B5EF4-FFF2-40B4-BE49-F238E27FC236}">
                  <a16:creationId xmlns:a16="http://schemas.microsoft.com/office/drawing/2014/main" id="{3AE6D0E0-55D3-F324-56CD-8D500D8DB6C7}"/>
                </a:ext>
              </a:extLst>
            </p:cNvPr>
            <p:cNvGrpSpPr/>
            <p:nvPr/>
          </p:nvGrpSpPr>
          <p:grpSpPr>
            <a:xfrm>
              <a:off x="6412374" y="1792006"/>
              <a:ext cx="883092" cy="348484"/>
              <a:chOff x="15931577" y="2001824"/>
              <a:chExt cx="1072499" cy="377988"/>
            </a:xfrm>
          </p:grpSpPr>
          <p:sp>
            <p:nvSpPr>
              <p:cNvPr id="275" name="Freeform: Shape 274">
                <a:extLst>
                  <a:ext uri="{FF2B5EF4-FFF2-40B4-BE49-F238E27FC236}">
                    <a16:creationId xmlns:a16="http://schemas.microsoft.com/office/drawing/2014/main" id="{F96FDF25-ACC9-595B-2D4C-F36C4031B05E}"/>
                  </a:ext>
                </a:extLst>
              </p:cNvPr>
              <p:cNvSpPr/>
              <p:nvPr/>
            </p:nvSpPr>
            <p:spPr>
              <a:xfrm>
                <a:off x="15931577" y="2001824"/>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76" name="Freeform: Shape 275">
                <a:extLst>
                  <a:ext uri="{FF2B5EF4-FFF2-40B4-BE49-F238E27FC236}">
                    <a16:creationId xmlns:a16="http://schemas.microsoft.com/office/drawing/2014/main" id="{458827CB-0F2C-230C-7D51-14C020F48286}"/>
                  </a:ext>
                </a:extLst>
              </p:cNvPr>
              <p:cNvSpPr/>
              <p:nvPr/>
            </p:nvSpPr>
            <p:spPr>
              <a:xfrm>
                <a:off x="16467826" y="2153006"/>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77" name="Freeform: Shape 276">
                <a:extLst>
                  <a:ext uri="{FF2B5EF4-FFF2-40B4-BE49-F238E27FC236}">
                    <a16:creationId xmlns:a16="http://schemas.microsoft.com/office/drawing/2014/main" id="{4D3A2235-EDD0-DCD1-5057-E58688D2DBAA}"/>
                  </a:ext>
                </a:extLst>
              </p:cNvPr>
              <p:cNvSpPr/>
              <p:nvPr/>
            </p:nvSpPr>
            <p:spPr>
              <a:xfrm>
                <a:off x="15931577" y="2153006"/>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7" name="Graphic 223">
              <a:extLst>
                <a:ext uri="{FF2B5EF4-FFF2-40B4-BE49-F238E27FC236}">
                  <a16:creationId xmlns:a16="http://schemas.microsoft.com/office/drawing/2014/main" id="{1AA94478-AB00-5A62-D31F-E1A2E232D5A7}"/>
                </a:ext>
              </a:extLst>
            </p:cNvPr>
            <p:cNvGrpSpPr/>
            <p:nvPr/>
          </p:nvGrpSpPr>
          <p:grpSpPr>
            <a:xfrm>
              <a:off x="5144214" y="2111312"/>
              <a:ext cx="883092" cy="311233"/>
              <a:chOff x="14546401" y="2403284"/>
              <a:chExt cx="1072499" cy="377988"/>
            </a:xfrm>
          </p:grpSpPr>
          <p:sp>
            <p:nvSpPr>
              <p:cNvPr id="272" name="Freeform: Shape 271">
                <a:extLst>
                  <a:ext uri="{FF2B5EF4-FFF2-40B4-BE49-F238E27FC236}">
                    <a16:creationId xmlns:a16="http://schemas.microsoft.com/office/drawing/2014/main" id="{31F3E1EA-FC16-53E2-ADF5-E7E23F26F1F1}"/>
                  </a:ext>
                </a:extLst>
              </p:cNvPr>
              <p:cNvSpPr/>
              <p:nvPr/>
            </p:nvSpPr>
            <p:spPr>
              <a:xfrm>
                <a:off x="14546401" y="2403284"/>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73" name="Freeform: Shape 272">
                <a:extLst>
                  <a:ext uri="{FF2B5EF4-FFF2-40B4-BE49-F238E27FC236}">
                    <a16:creationId xmlns:a16="http://schemas.microsoft.com/office/drawing/2014/main" id="{14097057-9186-5785-4345-6E68692094D8}"/>
                  </a:ext>
                </a:extLst>
              </p:cNvPr>
              <p:cNvSpPr/>
              <p:nvPr/>
            </p:nvSpPr>
            <p:spPr>
              <a:xfrm>
                <a:off x="15082648" y="2554466"/>
                <a:ext cx="536251"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solidFill>
                    <a:schemeClr val="bg2"/>
                  </a:solidFill>
                </a:endParaRPr>
              </a:p>
            </p:txBody>
          </p:sp>
          <p:sp>
            <p:nvSpPr>
              <p:cNvPr id="274" name="Freeform: Shape 273">
                <a:extLst>
                  <a:ext uri="{FF2B5EF4-FFF2-40B4-BE49-F238E27FC236}">
                    <a16:creationId xmlns:a16="http://schemas.microsoft.com/office/drawing/2014/main" id="{37525561-AB40-8A22-B542-EA80133C9C0B}"/>
                  </a:ext>
                </a:extLst>
              </p:cNvPr>
              <p:cNvSpPr/>
              <p:nvPr/>
            </p:nvSpPr>
            <p:spPr>
              <a:xfrm>
                <a:off x="14546401" y="2554466"/>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8" name="Graphic 205">
              <a:extLst>
                <a:ext uri="{FF2B5EF4-FFF2-40B4-BE49-F238E27FC236}">
                  <a16:creationId xmlns:a16="http://schemas.microsoft.com/office/drawing/2014/main" id="{D0A3BBFB-A879-D7A3-E73E-E28740D66C0B}"/>
                </a:ext>
              </a:extLst>
            </p:cNvPr>
            <p:cNvGrpSpPr/>
            <p:nvPr/>
          </p:nvGrpSpPr>
          <p:grpSpPr>
            <a:xfrm>
              <a:off x="8882788" y="2051693"/>
              <a:ext cx="696692" cy="237982"/>
              <a:chOff x="17246169" y="2096060"/>
              <a:chExt cx="1536748" cy="524939"/>
            </a:xfrm>
          </p:grpSpPr>
          <p:sp>
            <p:nvSpPr>
              <p:cNvPr id="269" name="Freeform: Shape 268">
                <a:extLst>
                  <a:ext uri="{FF2B5EF4-FFF2-40B4-BE49-F238E27FC236}">
                    <a16:creationId xmlns:a16="http://schemas.microsoft.com/office/drawing/2014/main" id="{E70ED75A-BA3C-94B6-317E-57714D59D823}"/>
                  </a:ext>
                </a:extLst>
              </p:cNvPr>
              <p:cNvSpPr/>
              <p:nvPr/>
            </p:nvSpPr>
            <p:spPr>
              <a:xfrm>
                <a:off x="17246169" y="2096060"/>
                <a:ext cx="1536748" cy="433246"/>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70" name="Freeform: Shape 269">
                <a:extLst>
                  <a:ext uri="{FF2B5EF4-FFF2-40B4-BE49-F238E27FC236}">
                    <a16:creationId xmlns:a16="http://schemas.microsoft.com/office/drawing/2014/main" id="{065CFBB1-4F83-8226-0E5E-718CEA4BD32A}"/>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71" name="Freeform: Shape 270">
                <a:extLst>
                  <a:ext uri="{FF2B5EF4-FFF2-40B4-BE49-F238E27FC236}">
                    <a16:creationId xmlns:a16="http://schemas.microsoft.com/office/drawing/2014/main" id="{815381C3-0870-CABE-FBA3-96AB1E8ED882}"/>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79" name="Graphic 205">
              <a:extLst>
                <a:ext uri="{FF2B5EF4-FFF2-40B4-BE49-F238E27FC236}">
                  <a16:creationId xmlns:a16="http://schemas.microsoft.com/office/drawing/2014/main" id="{C3EC25F5-CAEE-F035-7D27-74CA53DAEE0A}"/>
                </a:ext>
              </a:extLst>
            </p:cNvPr>
            <p:cNvGrpSpPr/>
            <p:nvPr/>
          </p:nvGrpSpPr>
          <p:grpSpPr>
            <a:xfrm>
              <a:off x="9183767" y="2474293"/>
              <a:ext cx="518390" cy="182698"/>
              <a:chOff x="17246169" y="2079394"/>
              <a:chExt cx="1536748" cy="541605"/>
            </a:xfrm>
          </p:grpSpPr>
          <p:sp>
            <p:nvSpPr>
              <p:cNvPr id="266" name="Freeform: Shape 265">
                <a:extLst>
                  <a:ext uri="{FF2B5EF4-FFF2-40B4-BE49-F238E27FC236}">
                    <a16:creationId xmlns:a16="http://schemas.microsoft.com/office/drawing/2014/main" id="{CB9B024F-4332-63E9-35C9-FFFD4BF29156}"/>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7" name="Freeform: Shape 266">
                <a:extLst>
                  <a:ext uri="{FF2B5EF4-FFF2-40B4-BE49-F238E27FC236}">
                    <a16:creationId xmlns:a16="http://schemas.microsoft.com/office/drawing/2014/main" id="{D2A14128-FFA5-BFA6-9540-0C39C8456712}"/>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8" name="Freeform: Shape 267">
                <a:extLst>
                  <a:ext uri="{FF2B5EF4-FFF2-40B4-BE49-F238E27FC236}">
                    <a16:creationId xmlns:a16="http://schemas.microsoft.com/office/drawing/2014/main" id="{15AA0675-FA4F-11C5-A4AE-11A01C7009B7}"/>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0" name="Graphic 205">
              <a:extLst>
                <a:ext uri="{FF2B5EF4-FFF2-40B4-BE49-F238E27FC236}">
                  <a16:creationId xmlns:a16="http://schemas.microsoft.com/office/drawing/2014/main" id="{3E7F968E-CA61-EFE8-6DB8-A584912FA3E9}"/>
                </a:ext>
              </a:extLst>
            </p:cNvPr>
            <p:cNvGrpSpPr/>
            <p:nvPr/>
          </p:nvGrpSpPr>
          <p:grpSpPr>
            <a:xfrm>
              <a:off x="5383477" y="889851"/>
              <a:ext cx="518390" cy="182698"/>
              <a:chOff x="17246169" y="2079394"/>
              <a:chExt cx="1536748" cy="541605"/>
            </a:xfrm>
          </p:grpSpPr>
          <p:sp>
            <p:nvSpPr>
              <p:cNvPr id="263" name="Freeform: Shape 262">
                <a:extLst>
                  <a:ext uri="{FF2B5EF4-FFF2-40B4-BE49-F238E27FC236}">
                    <a16:creationId xmlns:a16="http://schemas.microsoft.com/office/drawing/2014/main" id="{B383E6FB-174E-0D5E-7A25-3CDA858F70C2}"/>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4" name="Freeform: Shape 263">
                <a:extLst>
                  <a:ext uri="{FF2B5EF4-FFF2-40B4-BE49-F238E27FC236}">
                    <a16:creationId xmlns:a16="http://schemas.microsoft.com/office/drawing/2014/main" id="{7A7A520B-8172-8C03-8D1A-C954D0F6ACF9}"/>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5" name="Freeform: Shape 264">
                <a:extLst>
                  <a:ext uri="{FF2B5EF4-FFF2-40B4-BE49-F238E27FC236}">
                    <a16:creationId xmlns:a16="http://schemas.microsoft.com/office/drawing/2014/main" id="{62816841-3EAC-2A83-09C3-AAD9C4047FE2}"/>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1" name="Graphic 205">
              <a:extLst>
                <a:ext uri="{FF2B5EF4-FFF2-40B4-BE49-F238E27FC236}">
                  <a16:creationId xmlns:a16="http://schemas.microsoft.com/office/drawing/2014/main" id="{D07274AB-74BB-417D-8D58-60F23C344667}"/>
                </a:ext>
              </a:extLst>
            </p:cNvPr>
            <p:cNvGrpSpPr/>
            <p:nvPr/>
          </p:nvGrpSpPr>
          <p:grpSpPr>
            <a:xfrm>
              <a:off x="3266952" y="1421566"/>
              <a:ext cx="518390" cy="182698"/>
              <a:chOff x="17246169" y="2079394"/>
              <a:chExt cx="1536748" cy="541605"/>
            </a:xfrm>
          </p:grpSpPr>
          <p:sp>
            <p:nvSpPr>
              <p:cNvPr id="260" name="Freeform: Shape 259">
                <a:extLst>
                  <a:ext uri="{FF2B5EF4-FFF2-40B4-BE49-F238E27FC236}">
                    <a16:creationId xmlns:a16="http://schemas.microsoft.com/office/drawing/2014/main" id="{E419B6AA-5EF1-B9BE-846A-AD89AB81BD17}"/>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1" name="Freeform: Shape 260">
                <a:extLst>
                  <a:ext uri="{FF2B5EF4-FFF2-40B4-BE49-F238E27FC236}">
                    <a16:creationId xmlns:a16="http://schemas.microsoft.com/office/drawing/2014/main" id="{BB2E3164-4315-E366-45C6-1D8FBBFF6ABB}"/>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62" name="Freeform: Shape 261">
                <a:extLst>
                  <a:ext uri="{FF2B5EF4-FFF2-40B4-BE49-F238E27FC236}">
                    <a16:creationId xmlns:a16="http://schemas.microsoft.com/office/drawing/2014/main" id="{C09CE607-DAEB-5429-9D8E-28508912C3E6}"/>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2" name="Graphic 205">
              <a:extLst>
                <a:ext uri="{FF2B5EF4-FFF2-40B4-BE49-F238E27FC236}">
                  <a16:creationId xmlns:a16="http://schemas.microsoft.com/office/drawing/2014/main" id="{975291AE-386B-8BC4-0092-16060DCD793F}"/>
                </a:ext>
              </a:extLst>
            </p:cNvPr>
            <p:cNvGrpSpPr/>
            <p:nvPr/>
          </p:nvGrpSpPr>
          <p:grpSpPr>
            <a:xfrm>
              <a:off x="3665955" y="1832853"/>
              <a:ext cx="518390" cy="182698"/>
              <a:chOff x="17246169" y="2079394"/>
              <a:chExt cx="1536748" cy="541605"/>
            </a:xfrm>
          </p:grpSpPr>
          <p:sp>
            <p:nvSpPr>
              <p:cNvPr id="257" name="Freeform: Shape 256">
                <a:extLst>
                  <a:ext uri="{FF2B5EF4-FFF2-40B4-BE49-F238E27FC236}">
                    <a16:creationId xmlns:a16="http://schemas.microsoft.com/office/drawing/2014/main" id="{32295671-B47C-8B92-9D4C-D890F37E9CD1}"/>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8" name="Freeform: Shape 257">
                <a:extLst>
                  <a:ext uri="{FF2B5EF4-FFF2-40B4-BE49-F238E27FC236}">
                    <a16:creationId xmlns:a16="http://schemas.microsoft.com/office/drawing/2014/main" id="{DAD298C8-2FC1-BFB0-AEB5-9DBA0B6E8950}"/>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9" name="Freeform: Shape 258">
                <a:extLst>
                  <a:ext uri="{FF2B5EF4-FFF2-40B4-BE49-F238E27FC236}">
                    <a16:creationId xmlns:a16="http://schemas.microsoft.com/office/drawing/2014/main" id="{E353AB71-0F8B-35AD-33D7-6BCEEA172AB3}"/>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3" name="Graphic 205">
              <a:extLst>
                <a:ext uri="{FF2B5EF4-FFF2-40B4-BE49-F238E27FC236}">
                  <a16:creationId xmlns:a16="http://schemas.microsoft.com/office/drawing/2014/main" id="{19376C6B-7CDC-49C3-B21E-6020D92689AD}"/>
                </a:ext>
              </a:extLst>
            </p:cNvPr>
            <p:cNvGrpSpPr/>
            <p:nvPr/>
          </p:nvGrpSpPr>
          <p:grpSpPr>
            <a:xfrm>
              <a:off x="3285185" y="1665228"/>
              <a:ext cx="518390" cy="182698"/>
              <a:chOff x="17246169" y="2079394"/>
              <a:chExt cx="1536748" cy="541605"/>
            </a:xfrm>
          </p:grpSpPr>
          <p:sp>
            <p:nvSpPr>
              <p:cNvPr id="254" name="Freeform: Shape 253">
                <a:extLst>
                  <a:ext uri="{FF2B5EF4-FFF2-40B4-BE49-F238E27FC236}">
                    <a16:creationId xmlns:a16="http://schemas.microsoft.com/office/drawing/2014/main" id="{3B315CA8-0CE8-073B-40C4-14049CD31788}"/>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5" name="Freeform: Shape 254">
                <a:extLst>
                  <a:ext uri="{FF2B5EF4-FFF2-40B4-BE49-F238E27FC236}">
                    <a16:creationId xmlns:a16="http://schemas.microsoft.com/office/drawing/2014/main" id="{935BD222-E57A-CE7D-E074-5D35C834499F}"/>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6" name="Freeform: Shape 255">
                <a:extLst>
                  <a:ext uri="{FF2B5EF4-FFF2-40B4-BE49-F238E27FC236}">
                    <a16:creationId xmlns:a16="http://schemas.microsoft.com/office/drawing/2014/main" id="{05D305B2-6C0C-396E-F3EB-E0EDDC99EE94}"/>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4" name="Graphic 205">
              <a:extLst>
                <a:ext uri="{FF2B5EF4-FFF2-40B4-BE49-F238E27FC236}">
                  <a16:creationId xmlns:a16="http://schemas.microsoft.com/office/drawing/2014/main" id="{BB19FDED-5943-E4EB-57CE-FE9E3D67356B}"/>
                </a:ext>
              </a:extLst>
            </p:cNvPr>
            <p:cNvGrpSpPr/>
            <p:nvPr/>
          </p:nvGrpSpPr>
          <p:grpSpPr>
            <a:xfrm>
              <a:off x="4970997" y="743833"/>
              <a:ext cx="518390" cy="182698"/>
              <a:chOff x="17246169" y="2079394"/>
              <a:chExt cx="1536748" cy="541605"/>
            </a:xfrm>
          </p:grpSpPr>
          <p:sp>
            <p:nvSpPr>
              <p:cNvPr id="251" name="Freeform: Shape 250">
                <a:extLst>
                  <a:ext uri="{FF2B5EF4-FFF2-40B4-BE49-F238E27FC236}">
                    <a16:creationId xmlns:a16="http://schemas.microsoft.com/office/drawing/2014/main" id="{9F22BEB1-03D3-A5DC-5181-095E091EC979}"/>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2" name="Freeform: Shape 251">
                <a:extLst>
                  <a:ext uri="{FF2B5EF4-FFF2-40B4-BE49-F238E27FC236}">
                    <a16:creationId xmlns:a16="http://schemas.microsoft.com/office/drawing/2014/main" id="{07F6F19B-5BC6-7C2D-564E-97D8EFB52DE0}"/>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3" name="Freeform: Shape 252">
                <a:extLst>
                  <a:ext uri="{FF2B5EF4-FFF2-40B4-BE49-F238E27FC236}">
                    <a16:creationId xmlns:a16="http://schemas.microsoft.com/office/drawing/2014/main" id="{DE4194B3-A7EF-DA8F-608E-D4288FFE8167}"/>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5" name="Graphic 205">
              <a:extLst>
                <a:ext uri="{FF2B5EF4-FFF2-40B4-BE49-F238E27FC236}">
                  <a16:creationId xmlns:a16="http://schemas.microsoft.com/office/drawing/2014/main" id="{9E726726-C34F-39BC-67A3-93FDADB998C7}"/>
                </a:ext>
              </a:extLst>
            </p:cNvPr>
            <p:cNvGrpSpPr/>
            <p:nvPr/>
          </p:nvGrpSpPr>
          <p:grpSpPr>
            <a:xfrm>
              <a:off x="4024414" y="837124"/>
              <a:ext cx="518390" cy="182698"/>
              <a:chOff x="17246169" y="2079394"/>
              <a:chExt cx="1536748" cy="541605"/>
            </a:xfrm>
          </p:grpSpPr>
          <p:sp>
            <p:nvSpPr>
              <p:cNvPr id="248" name="Freeform: Shape 247">
                <a:extLst>
                  <a:ext uri="{FF2B5EF4-FFF2-40B4-BE49-F238E27FC236}">
                    <a16:creationId xmlns:a16="http://schemas.microsoft.com/office/drawing/2014/main" id="{9F3C1C31-9B01-1115-E6EB-FE475977987B}"/>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9" name="Freeform: Shape 248">
                <a:extLst>
                  <a:ext uri="{FF2B5EF4-FFF2-40B4-BE49-F238E27FC236}">
                    <a16:creationId xmlns:a16="http://schemas.microsoft.com/office/drawing/2014/main" id="{4D885EB2-8E51-8EDF-9F9D-86EFB0C21FFA}"/>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50" name="Freeform: Shape 249">
                <a:extLst>
                  <a:ext uri="{FF2B5EF4-FFF2-40B4-BE49-F238E27FC236}">
                    <a16:creationId xmlns:a16="http://schemas.microsoft.com/office/drawing/2014/main" id="{AD06AA42-F7CD-273D-AB0E-19746E65CA60}"/>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6" name="Graphic 210">
              <a:extLst>
                <a:ext uri="{FF2B5EF4-FFF2-40B4-BE49-F238E27FC236}">
                  <a16:creationId xmlns:a16="http://schemas.microsoft.com/office/drawing/2014/main" id="{7A8ECEEC-A5E6-EDF6-B6D4-1FC8A50C544C}"/>
                </a:ext>
              </a:extLst>
            </p:cNvPr>
            <p:cNvGrpSpPr/>
            <p:nvPr/>
          </p:nvGrpSpPr>
          <p:grpSpPr>
            <a:xfrm>
              <a:off x="4473546" y="908614"/>
              <a:ext cx="883092" cy="311233"/>
              <a:chOff x="15140155" y="949616"/>
              <a:chExt cx="1072499" cy="377988"/>
            </a:xfrm>
          </p:grpSpPr>
          <p:sp>
            <p:nvSpPr>
              <p:cNvPr id="245" name="Freeform: Shape 244">
                <a:extLst>
                  <a:ext uri="{FF2B5EF4-FFF2-40B4-BE49-F238E27FC236}">
                    <a16:creationId xmlns:a16="http://schemas.microsoft.com/office/drawing/2014/main" id="{928EAFE7-E614-3EE9-0A79-EA25CD47A15B}"/>
                  </a:ext>
                </a:extLst>
              </p:cNvPr>
              <p:cNvSpPr/>
              <p:nvPr/>
            </p:nvSpPr>
            <p:spPr>
              <a:xfrm>
                <a:off x="15140155" y="949616"/>
                <a:ext cx="1072499" cy="302364"/>
              </a:xfrm>
              <a:custGeom>
                <a:avLst/>
                <a:gdLst>
                  <a:gd name="connsiteX0" fmla="*/ 536250 w 1072499"/>
                  <a:gd name="connsiteY0" fmla="*/ 302364 h 302364"/>
                  <a:gd name="connsiteX1" fmla="*/ 0 w 1072499"/>
                  <a:gd name="connsiteY1" fmla="*/ 151182 h 302364"/>
                  <a:gd name="connsiteX2" fmla="*/ 536250 w 1072499"/>
                  <a:gd name="connsiteY2" fmla="*/ 0 h 302364"/>
                  <a:gd name="connsiteX3" fmla="*/ 1072500 w 1072499"/>
                  <a:gd name="connsiteY3" fmla="*/ 151182 h 302364"/>
                  <a:gd name="connsiteX4" fmla="*/ 536250 w 1072499"/>
                  <a:gd name="connsiteY4" fmla="*/ 302364 h 302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2364">
                    <a:moveTo>
                      <a:pt x="536250" y="302364"/>
                    </a:moveTo>
                    <a:lnTo>
                      <a:pt x="0" y="151182"/>
                    </a:lnTo>
                    <a:lnTo>
                      <a:pt x="536250" y="0"/>
                    </a:lnTo>
                    <a:lnTo>
                      <a:pt x="1072500" y="151182"/>
                    </a:lnTo>
                    <a:lnTo>
                      <a:pt x="536250" y="30236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6" name="Freeform: Shape 245">
                <a:extLst>
                  <a:ext uri="{FF2B5EF4-FFF2-40B4-BE49-F238E27FC236}">
                    <a16:creationId xmlns:a16="http://schemas.microsoft.com/office/drawing/2014/main" id="{832F20A2-FF23-2971-5B6C-85C8A4B5536E}"/>
                  </a:ext>
                </a:extLst>
              </p:cNvPr>
              <p:cNvSpPr/>
              <p:nvPr/>
            </p:nvSpPr>
            <p:spPr>
              <a:xfrm>
                <a:off x="15676404" y="1100798"/>
                <a:ext cx="536249" cy="226806"/>
              </a:xfrm>
              <a:custGeom>
                <a:avLst/>
                <a:gdLst>
                  <a:gd name="connsiteX0" fmla="*/ 0 w 536249"/>
                  <a:gd name="connsiteY0" fmla="*/ 151182 h 226806"/>
                  <a:gd name="connsiteX1" fmla="*/ 0 w 536249"/>
                  <a:gd name="connsiteY1" fmla="*/ 226806 h 226806"/>
                  <a:gd name="connsiteX2" fmla="*/ 536250 w 536249"/>
                  <a:gd name="connsiteY2" fmla="*/ 75624 h 226806"/>
                  <a:gd name="connsiteX3" fmla="*/ 536250 w 536249"/>
                  <a:gd name="connsiteY3" fmla="*/ 0 h 226806"/>
                  <a:gd name="connsiteX4" fmla="*/ 0 w 536249"/>
                  <a:gd name="connsiteY4" fmla="*/ 151182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151182"/>
                    </a:moveTo>
                    <a:lnTo>
                      <a:pt x="0" y="226806"/>
                    </a:lnTo>
                    <a:lnTo>
                      <a:pt x="536250" y="75624"/>
                    </a:lnTo>
                    <a:lnTo>
                      <a:pt x="536250" y="0"/>
                    </a:lnTo>
                    <a:lnTo>
                      <a:pt x="0" y="151182"/>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7" name="Freeform: Shape 246">
                <a:extLst>
                  <a:ext uri="{FF2B5EF4-FFF2-40B4-BE49-F238E27FC236}">
                    <a16:creationId xmlns:a16="http://schemas.microsoft.com/office/drawing/2014/main" id="{08AF11AE-8E5C-112E-2963-8FF37EAAA217}"/>
                  </a:ext>
                </a:extLst>
              </p:cNvPr>
              <p:cNvSpPr/>
              <p:nvPr/>
            </p:nvSpPr>
            <p:spPr>
              <a:xfrm>
                <a:off x="15140155" y="1100798"/>
                <a:ext cx="536249" cy="226806"/>
              </a:xfrm>
              <a:custGeom>
                <a:avLst/>
                <a:gdLst>
                  <a:gd name="connsiteX0" fmla="*/ 0 w 536249"/>
                  <a:gd name="connsiteY0" fmla="*/ 0 h 226806"/>
                  <a:gd name="connsiteX1" fmla="*/ 0 w 536249"/>
                  <a:gd name="connsiteY1" fmla="*/ 75624 h 226806"/>
                  <a:gd name="connsiteX2" fmla="*/ 536250 w 536249"/>
                  <a:gd name="connsiteY2" fmla="*/ 226806 h 226806"/>
                  <a:gd name="connsiteX3" fmla="*/ 536250 w 536249"/>
                  <a:gd name="connsiteY3" fmla="*/ 151182 h 226806"/>
                  <a:gd name="connsiteX4" fmla="*/ 0 w 536249"/>
                  <a:gd name="connsiteY4" fmla="*/ 0 h 22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6806">
                    <a:moveTo>
                      <a:pt x="0" y="0"/>
                    </a:moveTo>
                    <a:lnTo>
                      <a:pt x="0" y="75624"/>
                    </a:lnTo>
                    <a:lnTo>
                      <a:pt x="536250" y="226806"/>
                    </a:lnTo>
                    <a:lnTo>
                      <a:pt x="536250" y="151182"/>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7" name="Graphic 205">
              <a:extLst>
                <a:ext uri="{FF2B5EF4-FFF2-40B4-BE49-F238E27FC236}">
                  <a16:creationId xmlns:a16="http://schemas.microsoft.com/office/drawing/2014/main" id="{BBA84353-893D-6999-1B23-A53B657C42E5}"/>
                </a:ext>
              </a:extLst>
            </p:cNvPr>
            <p:cNvGrpSpPr/>
            <p:nvPr/>
          </p:nvGrpSpPr>
          <p:grpSpPr>
            <a:xfrm>
              <a:off x="6104893" y="825467"/>
              <a:ext cx="518390" cy="182698"/>
              <a:chOff x="17246169" y="2079394"/>
              <a:chExt cx="1536748" cy="541605"/>
            </a:xfrm>
          </p:grpSpPr>
          <p:sp>
            <p:nvSpPr>
              <p:cNvPr id="242" name="Freeform: Shape 241">
                <a:extLst>
                  <a:ext uri="{FF2B5EF4-FFF2-40B4-BE49-F238E27FC236}">
                    <a16:creationId xmlns:a16="http://schemas.microsoft.com/office/drawing/2014/main" id="{37275542-3228-11EC-4444-87CB882514D7}"/>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3" name="Freeform: Shape 242">
                <a:extLst>
                  <a:ext uri="{FF2B5EF4-FFF2-40B4-BE49-F238E27FC236}">
                    <a16:creationId xmlns:a16="http://schemas.microsoft.com/office/drawing/2014/main" id="{7179795F-1C1C-6C6E-3B63-4B25294FA147}"/>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4" name="Freeform: Shape 243">
                <a:extLst>
                  <a:ext uri="{FF2B5EF4-FFF2-40B4-BE49-F238E27FC236}">
                    <a16:creationId xmlns:a16="http://schemas.microsoft.com/office/drawing/2014/main" id="{47E2BCAD-683E-C52E-80C3-DC94D4DA06F7}"/>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8" name="Graphic 205">
              <a:extLst>
                <a:ext uri="{FF2B5EF4-FFF2-40B4-BE49-F238E27FC236}">
                  <a16:creationId xmlns:a16="http://schemas.microsoft.com/office/drawing/2014/main" id="{D5C721F4-292E-7838-AC0A-DC03F470833F}"/>
                </a:ext>
              </a:extLst>
            </p:cNvPr>
            <p:cNvGrpSpPr/>
            <p:nvPr/>
          </p:nvGrpSpPr>
          <p:grpSpPr>
            <a:xfrm>
              <a:off x="9170031" y="1589185"/>
              <a:ext cx="518390" cy="182698"/>
              <a:chOff x="17246169" y="2079394"/>
              <a:chExt cx="1536748" cy="541605"/>
            </a:xfrm>
          </p:grpSpPr>
          <p:sp>
            <p:nvSpPr>
              <p:cNvPr id="239" name="Freeform: Shape 238">
                <a:extLst>
                  <a:ext uri="{FF2B5EF4-FFF2-40B4-BE49-F238E27FC236}">
                    <a16:creationId xmlns:a16="http://schemas.microsoft.com/office/drawing/2014/main" id="{F563C1F3-8DF6-5E41-80DD-F59375F78E80}"/>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0" name="Freeform: Shape 239">
                <a:extLst>
                  <a:ext uri="{FF2B5EF4-FFF2-40B4-BE49-F238E27FC236}">
                    <a16:creationId xmlns:a16="http://schemas.microsoft.com/office/drawing/2014/main" id="{6B1D6729-3BED-0409-23E1-F1CC92CC1AB9}"/>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41" name="Freeform: Shape 240">
                <a:extLst>
                  <a:ext uri="{FF2B5EF4-FFF2-40B4-BE49-F238E27FC236}">
                    <a16:creationId xmlns:a16="http://schemas.microsoft.com/office/drawing/2014/main" id="{F60EDCE7-25D4-AF5F-3636-1CCDB71CF17E}"/>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89" name="Graphic 205">
              <a:extLst>
                <a:ext uri="{FF2B5EF4-FFF2-40B4-BE49-F238E27FC236}">
                  <a16:creationId xmlns:a16="http://schemas.microsoft.com/office/drawing/2014/main" id="{06425D74-ED95-EABF-2D09-AC31F7B84D07}"/>
                </a:ext>
              </a:extLst>
            </p:cNvPr>
            <p:cNvGrpSpPr/>
            <p:nvPr/>
          </p:nvGrpSpPr>
          <p:grpSpPr>
            <a:xfrm>
              <a:off x="9402223" y="1895230"/>
              <a:ext cx="518390" cy="182698"/>
              <a:chOff x="17246169" y="2079394"/>
              <a:chExt cx="1536748" cy="541605"/>
            </a:xfrm>
          </p:grpSpPr>
          <p:sp>
            <p:nvSpPr>
              <p:cNvPr id="236" name="Freeform: Shape 235">
                <a:extLst>
                  <a:ext uri="{FF2B5EF4-FFF2-40B4-BE49-F238E27FC236}">
                    <a16:creationId xmlns:a16="http://schemas.microsoft.com/office/drawing/2014/main" id="{DA39BDB4-0165-CB7B-BB16-47E83407A767}"/>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7" name="Freeform: Shape 236">
                <a:extLst>
                  <a:ext uri="{FF2B5EF4-FFF2-40B4-BE49-F238E27FC236}">
                    <a16:creationId xmlns:a16="http://schemas.microsoft.com/office/drawing/2014/main" id="{5A8EBE02-E617-8848-3CBB-ABE8AB58574F}"/>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8" name="Freeform: Shape 237">
                <a:extLst>
                  <a:ext uri="{FF2B5EF4-FFF2-40B4-BE49-F238E27FC236}">
                    <a16:creationId xmlns:a16="http://schemas.microsoft.com/office/drawing/2014/main" id="{DC852B5B-F049-F964-AAB3-6B1E82E9A2C9}"/>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0" name="Graphic 205">
              <a:extLst>
                <a:ext uri="{FF2B5EF4-FFF2-40B4-BE49-F238E27FC236}">
                  <a16:creationId xmlns:a16="http://schemas.microsoft.com/office/drawing/2014/main" id="{346A3793-2B0D-54E1-8A55-FAFC638463EC}"/>
                </a:ext>
              </a:extLst>
            </p:cNvPr>
            <p:cNvGrpSpPr/>
            <p:nvPr/>
          </p:nvGrpSpPr>
          <p:grpSpPr>
            <a:xfrm>
              <a:off x="9408480" y="2259163"/>
              <a:ext cx="518390" cy="182698"/>
              <a:chOff x="17246169" y="2079394"/>
              <a:chExt cx="1536748" cy="541605"/>
            </a:xfrm>
          </p:grpSpPr>
          <p:sp>
            <p:nvSpPr>
              <p:cNvPr id="233" name="Freeform: Shape 232">
                <a:extLst>
                  <a:ext uri="{FF2B5EF4-FFF2-40B4-BE49-F238E27FC236}">
                    <a16:creationId xmlns:a16="http://schemas.microsoft.com/office/drawing/2014/main" id="{54253244-5042-FB5C-AA1F-AF52DA075088}"/>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4" name="Freeform: Shape 233">
                <a:extLst>
                  <a:ext uri="{FF2B5EF4-FFF2-40B4-BE49-F238E27FC236}">
                    <a16:creationId xmlns:a16="http://schemas.microsoft.com/office/drawing/2014/main" id="{8FBF6CD3-CC22-A928-07E2-185B17F75837}"/>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5" name="Freeform: Shape 234">
                <a:extLst>
                  <a:ext uri="{FF2B5EF4-FFF2-40B4-BE49-F238E27FC236}">
                    <a16:creationId xmlns:a16="http://schemas.microsoft.com/office/drawing/2014/main" id="{8EC89A5D-8CF8-9266-85ED-6390434A9931}"/>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1" name="Graphic 205">
              <a:extLst>
                <a:ext uri="{FF2B5EF4-FFF2-40B4-BE49-F238E27FC236}">
                  <a16:creationId xmlns:a16="http://schemas.microsoft.com/office/drawing/2014/main" id="{058DC82B-E02D-D6E2-3809-CD33197A7A6D}"/>
                </a:ext>
              </a:extLst>
            </p:cNvPr>
            <p:cNvGrpSpPr/>
            <p:nvPr/>
          </p:nvGrpSpPr>
          <p:grpSpPr>
            <a:xfrm>
              <a:off x="8152642" y="2700987"/>
              <a:ext cx="518390" cy="182698"/>
              <a:chOff x="17246169" y="2079394"/>
              <a:chExt cx="1536748" cy="541605"/>
            </a:xfrm>
          </p:grpSpPr>
          <p:sp>
            <p:nvSpPr>
              <p:cNvPr id="230" name="Freeform: Shape 229">
                <a:extLst>
                  <a:ext uri="{FF2B5EF4-FFF2-40B4-BE49-F238E27FC236}">
                    <a16:creationId xmlns:a16="http://schemas.microsoft.com/office/drawing/2014/main" id="{87CE975C-9987-BFD6-BBB1-CDB03D6F50E8}"/>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1" name="Freeform: Shape 230">
                <a:extLst>
                  <a:ext uri="{FF2B5EF4-FFF2-40B4-BE49-F238E27FC236}">
                    <a16:creationId xmlns:a16="http://schemas.microsoft.com/office/drawing/2014/main" id="{E0D5A860-44FD-C749-B14F-D19BF0A5BA03}"/>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32" name="Freeform: Shape 231">
                <a:extLst>
                  <a:ext uri="{FF2B5EF4-FFF2-40B4-BE49-F238E27FC236}">
                    <a16:creationId xmlns:a16="http://schemas.microsoft.com/office/drawing/2014/main" id="{BC6E2DAD-8FC3-4D73-7E70-D701D7593AE2}"/>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2" name="Graphic 205">
              <a:extLst>
                <a:ext uri="{FF2B5EF4-FFF2-40B4-BE49-F238E27FC236}">
                  <a16:creationId xmlns:a16="http://schemas.microsoft.com/office/drawing/2014/main" id="{283C49C4-2D38-8D8D-40DE-A264F5F03BDC}"/>
                </a:ext>
              </a:extLst>
            </p:cNvPr>
            <p:cNvGrpSpPr/>
            <p:nvPr/>
          </p:nvGrpSpPr>
          <p:grpSpPr>
            <a:xfrm>
              <a:off x="6644793" y="922344"/>
              <a:ext cx="518390" cy="182698"/>
              <a:chOff x="17246169" y="2079394"/>
              <a:chExt cx="1536748" cy="541605"/>
            </a:xfrm>
          </p:grpSpPr>
          <p:sp>
            <p:nvSpPr>
              <p:cNvPr id="227" name="Freeform: Shape 226">
                <a:extLst>
                  <a:ext uri="{FF2B5EF4-FFF2-40B4-BE49-F238E27FC236}">
                    <a16:creationId xmlns:a16="http://schemas.microsoft.com/office/drawing/2014/main" id="{25B984B3-4196-097A-20F6-D443968FC49A}"/>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8" name="Freeform: Shape 227">
                <a:extLst>
                  <a:ext uri="{FF2B5EF4-FFF2-40B4-BE49-F238E27FC236}">
                    <a16:creationId xmlns:a16="http://schemas.microsoft.com/office/drawing/2014/main" id="{5433306A-C58A-7F9D-08E9-F6F759F977EA}"/>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9" name="Freeform: Shape 228">
                <a:extLst>
                  <a:ext uri="{FF2B5EF4-FFF2-40B4-BE49-F238E27FC236}">
                    <a16:creationId xmlns:a16="http://schemas.microsoft.com/office/drawing/2014/main" id="{458A50B4-AD3E-B653-84E2-7983B7F16E1A}"/>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3" name="Graphic 205">
              <a:extLst>
                <a:ext uri="{FF2B5EF4-FFF2-40B4-BE49-F238E27FC236}">
                  <a16:creationId xmlns:a16="http://schemas.microsoft.com/office/drawing/2014/main" id="{91E37D81-7188-BA89-EF7B-389C6F2990A6}"/>
                </a:ext>
              </a:extLst>
            </p:cNvPr>
            <p:cNvGrpSpPr/>
            <p:nvPr/>
          </p:nvGrpSpPr>
          <p:grpSpPr>
            <a:xfrm>
              <a:off x="6980484" y="1143646"/>
              <a:ext cx="518390" cy="182698"/>
              <a:chOff x="17246169" y="2079394"/>
              <a:chExt cx="1536748" cy="541605"/>
            </a:xfrm>
          </p:grpSpPr>
          <p:sp>
            <p:nvSpPr>
              <p:cNvPr id="224" name="Freeform: Shape 223">
                <a:extLst>
                  <a:ext uri="{FF2B5EF4-FFF2-40B4-BE49-F238E27FC236}">
                    <a16:creationId xmlns:a16="http://schemas.microsoft.com/office/drawing/2014/main" id="{1B5950AD-5A4D-0464-9DBC-CFB13F764124}"/>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5" name="Freeform: Shape 224">
                <a:extLst>
                  <a:ext uri="{FF2B5EF4-FFF2-40B4-BE49-F238E27FC236}">
                    <a16:creationId xmlns:a16="http://schemas.microsoft.com/office/drawing/2014/main" id="{AEBE485F-A696-1A96-21B5-FB4860F0DFCD}"/>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6" name="Freeform: Shape 225">
                <a:extLst>
                  <a:ext uri="{FF2B5EF4-FFF2-40B4-BE49-F238E27FC236}">
                    <a16:creationId xmlns:a16="http://schemas.microsoft.com/office/drawing/2014/main" id="{7B25327D-3BCC-34B3-967F-C064015AE0E3}"/>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4" name="Graphic 205">
              <a:extLst>
                <a:ext uri="{FF2B5EF4-FFF2-40B4-BE49-F238E27FC236}">
                  <a16:creationId xmlns:a16="http://schemas.microsoft.com/office/drawing/2014/main" id="{B920309D-EA9F-62F2-3D81-50333208E056}"/>
                </a:ext>
              </a:extLst>
            </p:cNvPr>
            <p:cNvGrpSpPr/>
            <p:nvPr/>
          </p:nvGrpSpPr>
          <p:grpSpPr>
            <a:xfrm>
              <a:off x="7100059" y="1676300"/>
              <a:ext cx="518390" cy="182698"/>
              <a:chOff x="17246169" y="2079394"/>
              <a:chExt cx="1536748" cy="541605"/>
            </a:xfrm>
          </p:grpSpPr>
          <p:sp>
            <p:nvSpPr>
              <p:cNvPr id="221" name="Freeform: Shape 220">
                <a:extLst>
                  <a:ext uri="{FF2B5EF4-FFF2-40B4-BE49-F238E27FC236}">
                    <a16:creationId xmlns:a16="http://schemas.microsoft.com/office/drawing/2014/main" id="{115D67CE-6606-8736-E559-B6693D71A703}"/>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2" name="Freeform: Shape 221">
                <a:extLst>
                  <a:ext uri="{FF2B5EF4-FFF2-40B4-BE49-F238E27FC236}">
                    <a16:creationId xmlns:a16="http://schemas.microsoft.com/office/drawing/2014/main" id="{921E1706-951B-45D6-9059-9B2F3D6A4F94}"/>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3" name="Freeform: Shape 222">
                <a:extLst>
                  <a:ext uri="{FF2B5EF4-FFF2-40B4-BE49-F238E27FC236}">
                    <a16:creationId xmlns:a16="http://schemas.microsoft.com/office/drawing/2014/main" id="{B98862CA-45FD-7C6C-92ED-EEB6FC02E447}"/>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5" name="Graphic 205">
              <a:extLst>
                <a:ext uri="{FF2B5EF4-FFF2-40B4-BE49-F238E27FC236}">
                  <a16:creationId xmlns:a16="http://schemas.microsoft.com/office/drawing/2014/main" id="{0B19ED34-9FA4-4F14-E592-A23C0BFDEDD6}"/>
                </a:ext>
              </a:extLst>
            </p:cNvPr>
            <p:cNvGrpSpPr/>
            <p:nvPr/>
          </p:nvGrpSpPr>
          <p:grpSpPr>
            <a:xfrm>
              <a:off x="8998625" y="1335321"/>
              <a:ext cx="518390" cy="182698"/>
              <a:chOff x="17246169" y="2079394"/>
              <a:chExt cx="1536748" cy="541605"/>
            </a:xfrm>
          </p:grpSpPr>
          <p:sp>
            <p:nvSpPr>
              <p:cNvPr id="218" name="Freeform: Shape 217">
                <a:extLst>
                  <a:ext uri="{FF2B5EF4-FFF2-40B4-BE49-F238E27FC236}">
                    <a16:creationId xmlns:a16="http://schemas.microsoft.com/office/drawing/2014/main" id="{A24F1B47-E2DA-DB7A-0576-D366B8F37DBF}"/>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9" name="Freeform: Shape 218">
                <a:extLst>
                  <a:ext uri="{FF2B5EF4-FFF2-40B4-BE49-F238E27FC236}">
                    <a16:creationId xmlns:a16="http://schemas.microsoft.com/office/drawing/2014/main" id="{07364A7A-C0E8-2CA1-1988-DE237E90487C}"/>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20" name="Freeform: Shape 219">
                <a:extLst>
                  <a:ext uri="{FF2B5EF4-FFF2-40B4-BE49-F238E27FC236}">
                    <a16:creationId xmlns:a16="http://schemas.microsoft.com/office/drawing/2014/main" id="{57EA2F2C-69CA-D82B-D8AC-646EB389C56D}"/>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6" name="Graphic 205">
              <a:extLst>
                <a:ext uri="{FF2B5EF4-FFF2-40B4-BE49-F238E27FC236}">
                  <a16:creationId xmlns:a16="http://schemas.microsoft.com/office/drawing/2014/main" id="{B29F9BCA-AE6C-9EBE-988D-C9DD001CF654}"/>
                </a:ext>
              </a:extLst>
            </p:cNvPr>
            <p:cNvGrpSpPr/>
            <p:nvPr/>
          </p:nvGrpSpPr>
          <p:grpSpPr>
            <a:xfrm>
              <a:off x="8136322" y="3101608"/>
              <a:ext cx="518390" cy="182698"/>
              <a:chOff x="17246169" y="2079394"/>
              <a:chExt cx="1536748" cy="541605"/>
            </a:xfrm>
          </p:grpSpPr>
          <p:sp>
            <p:nvSpPr>
              <p:cNvPr id="215" name="Freeform: Shape 214">
                <a:extLst>
                  <a:ext uri="{FF2B5EF4-FFF2-40B4-BE49-F238E27FC236}">
                    <a16:creationId xmlns:a16="http://schemas.microsoft.com/office/drawing/2014/main" id="{42891EFA-5E56-995A-8EDE-4FAE4CEC1CCF}"/>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6" name="Freeform: Shape 215">
                <a:extLst>
                  <a:ext uri="{FF2B5EF4-FFF2-40B4-BE49-F238E27FC236}">
                    <a16:creationId xmlns:a16="http://schemas.microsoft.com/office/drawing/2014/main" id="{D3DC5A9B-3E6A-6EB2-7371-14BB427C306B}"/>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7" name="Freeform: Shape 216">
                <a:extLst>
                  <a:ext uri="{FF2B5EF4-FFF2-40B4-BE49-F238E27FC236}">
                    <a16:creationId xmlns:a16="http://schemas.microsoft.com/office/drawing/2014/main" id="{BE584713-7F85-B1D4-D10A-DB4A89DE0238}"/>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7" name="Graphic 205">
              <a:extLst>
                <a:ext uri="{FF2B5EF4-FFF2-40B4-BE49-F238E27FC236}">
                  <a16:creationId xmlns:a16="http://schemas.microsoft.com/office/drawing/2014/main" id="{BACD1363-FC4A-81AA-96EB-D10AD6A3887F}"/>
                </a:ext>
              </a:extLst>
            </p:cNvPr>
            <p:cNvGrpSpPr/>
            <p:nvPr/>
          </p:nvGrpSpPr>
          <p:grpSpPr>
            <a:xfrm>
              <a:off x="6508009" y="2778501"/>
              <a:ext cx="742731" cy="261765"/>
              <a:chOff x="17246169" y="2079394"/>
              <a:chExt cx="1536748" cy="541605"/>
            </a:xfrm>
          </p:grpSpPr>
          <p:sp>
            <p:nvSpPr>
              <p:cNvPr id="212" name="Freeform: Shape 211">
                <a:extLst>
                  <a:ext uri="{FF2B5EF4-FFF2-40B4-BE49-F238E27FC236}">
                    <a16:creationId xmlns:a16="http://schemas.microsoft.com/office/drawing/2014/main" id="{7758BFAC-E6D9-8ED5-F624-91E37C5242C0}"/>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3" name="Freeform: Shape 212">
                <a:extLst>
                  <a:ext uri="{FF2B5EF4-FFF2-40B4-BE49-F238E27FC236}">
                    <a16:creationId xmlns:a16="http://schemas.microsoft.com/office/drawing/2014/main" id="{DB175FA0-BC84-7D81-789C-290BE8FBDDF0}"/>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4" name="Freeform: Shape 213">
                <a:extLst>
                  <a:ext uri="{FF2B5EF4-FFF2-40B4-BE49-F238E27FC236}">
                    <a16:creationId xmlns:a16="http://schemas.microsoft.com/office/drawing/2014/main" id="{529D738C-F253-AF16-5D4B-45071F2C5A23}"/>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grpSp>
          <p:nvGrpSpPr>
            <p:cNvPr id="198" name="Graphic 205">
              <a:extLst>
                <a:ext uri="{FF2B5EF4-FFF2-40B4-BE49-F238E27FC236}">
                  <a16:creationId xmlns:a16="http://schemas.microsoft.com/office/drawing/2014/main" id="{7AFE3A1C-E3BA-0622-BDE0-EED9E1FDC4F8}"/>
                </a:ext>
              </a:extLst>
            </p:cNvPr>
            <p:cNvGrpSpPr/>
            <p:nvPr/>
          </p:nvGrpSpPr>
          <p:grpSpPr>
            <a:xfrm>
              <a:off x="8117391" y="1238305"/>
              <a:ext cx="518390" cy="182698"/>
              <a:chOff x="17246169" y="2079394"/>
              <a:chExt cx="1536748" cy="541605"/>
            </a:xfrm>
          </p:grpSpPr>
          <p:sp>
            <p:nvSpPr>
              <p:cNvPr id="209" name="Freeform: Shape 208">
                <a:extLst>
                  <a:ext uri="{FF2B5EF4-FFF2-40B4-BE49-F238E27FC236}">
                    <a16:creationId xmlns:a16="http://schemas.microsoft.com/office/drawing/2014/main" id="{BA5DFE78-1957-6708-ED53-5A4800740436}"/>
                  </a:ext>
                </a:extLst>
              </p:cNvPr>
              <p:cNvSpPr/>
              <p:nvPr/>
            </p:nvSpPr>
            <p:spPr>
              <a:xfrm>
                <a:off x="17246169" y="2079394"/>
                <a:ext cx="1536748" cy="433247"/>
              </a:xfrm>
              <a:custGeom>
                <a:avLst/>
                <a:gdLst>
                  <a:gd name="connsiteX0" fmla="*/ 768374 w 1536748"/>
                  <a:gd name="connsiteY0" fmla="*/ 433247 h 433247"/>
                  <a:gd name="connsiteX1" fmla="*/ 0 w 1536748"/>
                  <a:gd name="connsiteY1" fmla="*/ 216624 h 433247"/>
                  <a:gd name="connsiteX2" fmla="*/ 768374 w 1536748"/>
                  <a:gd name="connsiteY2" fmla="*/ 0 h 433247"/>
                  <a:gd name="connsiteX3" fmla="*/ 1536748 w 1536748"/>
                  <a:gd name="connsiteY3" fmla="*/ 216624 h 433247"/>
                  <a:gd name="connsiteX4" fmla="*/ 768374 w 1536748"/>
                  <a:gd name="connsiteY4" fmla="*/ 433247 h 43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3247">
                    <a:moveTo>
                      <a:pt x="768374" y="433247"/>
                    </a:moveTo>
                    <a:lnTo>
                      <a:pt x="0" y="216624"/>
                    </a:lnTo>
                    <a:lnTo>
                      <a:pt x="768374" y="0"/>
                    </a:lnTo>
                    <a:lnTo>
                      <a:pt x="1536748" y="216624"/>
                    </a:lnTo>
                    <a:lnTo>
                      <a:pt x="768374" y="433247"/>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0" name="Freeform: Shape 209">
                <a:extLst>
                  <a:ext uri="{FF2B5EF4-FFF2-40B4-BE49-F238E27FC236}">
                    <a16:creationId xmlns:a16="http://schemas.microsoft.com/office/drawing/2014/main" id="{059E4784-20A2-4B49-DE77-8CABADBD30E5}"/>
                  </a:ext>
                </a:extLst>
              </p:cNvPr>
              <p:cNvSpPr/>
              <p:nvPr/>
            </p:nvSpPr>
            <p:spPr>
              <a:xfrm>
                <a:off x="18014543" y="2296017"/>
                <a:ext cx="768374" cy="324982"/>
              </a:xfrm>
              <a:custGeom>
                <a:avLst/>
                <a:gdLst>
                  <a:gd name="connsiteX0" fmla="*/ 0 w 768374"/>
                  <a:gd name="connsiteY0" fmla="*/ 216624 h 324982"/>
                  <a:gd name="connsiteX1" fmla="*/ 0 w 768374"/>
                  <a:gd name="connsiteY1" fmla="*/ 324983 h 324982"/>
                  <a:gd name="connsiteX2" fmla="*/ 768374 w 768374"/>
                  <a:gd name="connsiteY2" fmla="*/ 108359 h 324982"/>
                  <a:gd name="connsiteX3" fmla="*/ 768374 w 768374"/>
                  <a:gd name="connsiteY3" fmla="*/ 0 h 324982"/>
                  <a:gd name="connsiteX4" fmla="*/ 0 w 768374"/>
                  <a:gd name="connsiteY4" fmla="*/ 216624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216624"/>
                    </a:moveTo>
                    <a:lnTo>
                      <a:pt x="0" y="324983"/>
                    </a:lnTo>
                    <a:lnTo>
                      <a:pt x="768374" y="108359"/>
                    </a:lnTo>
                    <a:lnTo>
                      <a:pt x="768374" y="0"/>
                    </a:lnTo>
                    <a:lnTo>
                      <a:pt x="0" y="216624"/>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sp>
            <p:nvSpPr>
              <p:cNvPr id="211" name="Freeform: Shape 210">
                <a:extLst>
                  <a:ext uri="{FF2B5EF4-FFF2-40B4-BE49-F238E27FC236}">
                    <a16:creationId xmlns:a16="http://schemas.microsoft.com/office/drawing/2014/main" id="{F8D50601-8057-602C-760B-39B83D5FB7A8}"/>
                  </a:ext>
                </a:extLst>
              </p:cNvPr>
              <p:cNvSpPr/>
              <p:nvPr/>
            </p:nvSpPr>
            <p:spPr>
              <a:xfrm>
                <a:off x="17246169" y="2296017"/>
                <a:ext cx="768374" cy="324982"/>
              </a:xfrm>
              <a:custGeom>
                <a:avLst/>
                <a:gdLst>
                  <a:gd name="connsiteX0" fmla="*/ 0 w 768374"/>
                  <a:gd name="connsiteY0" fmla="*/ 0 h 324982"/>
                  <a:gd name="connsiteX1" fmla="*/ 0 w 768374"/>
                  <a:gd name="connsiteY1" fmla="*/ 108359 h 324982"/>
                  <a:gd name="connsiteX2" fmla="*/ 768374 w 768374"/>
                  <a:gd name="connsiteY2" fmla="*/ 324983 h 324982"/>
                  <a:gd name="connsiteX3" fmla="*/ 768374 w 768374"/>
                  <a:gd name="connsiteY3" fmla="*/ 216624 h 324982"/>
                  <a:gd name="connsiteX4" fmla="*/ 0 w 768374"/>
                  <a:gd name="connsiteY4" fmla="*/ 0 h 32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4982">
                    <a:moveTo>
                      <a:pt x="0" y="0"/>
                    </a:moveTo>
                    <a:lnTo>
                      <a:pt x="0" y="108359"/>
                    </a:lnTo>
                    <a:lnTo>
                      <a:pt x="768374" y="324983"/>
                    </a:lnTo>
                    <a:lnTo>
                      <a:pt x="768374" y="216624"/>
                    </a:lnTo>
                    <a:lnTo>
                      <a:pt x="0" y="0"/>
                    </a:lnTo>
                    <a:close/>
                  </a:path>
                </a:pathLst>
              </a:custGeom>
              <a:gradFill>
                <a:gsLst>
                  <a:gs pos="0">
                    <a:schemeClr val="accent1">
                      <a:alpha val="80000"/>
                    </a:schemeClr>
                  </a:gs>
                  <a:gs pos="100000">
                    <a:schemeClr val="tx2">
                      <a:lumMod val="60000"/>
                      <a:lumOff val="40000"/>
                      <a:alpha val="80000"/>
                    </a:schemeClr>
                  </a:gs>
                </a:gsLst>
                <a:lin ang="10800000" scaled="1"/>
              </a:gradFill>
              <a:ln w="5527" cap="flat">
                <a:noFill/>
                <a:prstDash val="solid"/>
                <a:miter/>
              </a:ln>
            </p:spPr>
            <p:txBody>
              <a:bodyPr rtlCol="0" anchor="ctr"/>
              <a:lstStyle/>
              <a:p>
                <a:endParaRPr lang="en-US" sz="1587"/>
              </a:p>
            </p:txBody>
          </p:sp>
        </p:grpSp>
        <p:sp>
          <p:nvSpPr>
            <p:cNvPr id="199" name="TextBox 198">
              <a:extLst>
                <a:ext uri="{FF2B5EF4-FFF2-40B4-BE49-F238E27FC236}">
                  <a16:creationId xmlns:a16="http://schemas.microsoft.com/office/drawing/2014/main" id="{7A198FF5-AACD-3422-D65A-5361C688915D}"/>
                </a:ext>
              </a:extLst>
            </p:cNvPr>
            <p:cNvSpPr txBox="1"/>
            <p:nvPr/>
          </p:nvSpPr>
          <p:spPr>
            <a:xfrm>
              <a:off x="7249874" y="2545922"/>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0" name="TextBox 199">
              <a:extLst>
                <a:ext uri="{FF2B5EF4-FFF2-40B4-BE49-F238E27FC236}">
                  <a16:creationId xmlns:a16="http://schemas.microsoft.com/office/drawing/2014/main" id="{561AD1FF-94C1-D03F-3799-689EBD7A9F16}"/>
                </a:ext>
              </a:extLst>
            </p:cNvPr>
            <p:cNvSpPr txBox="1"/>
            <p:nvPr/>
          </p:nvSpPr>
          <p:spPr>
            <a:xfrm>
              <a:off x="8300262" y="2306273"/>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1" name="TextBox 200">
              <a:extLst>
                <a:ext uri="{FF2B5EF4-FFF2-40B4-BE49-F238E27FC236}">
                  <a16:creationId xmlns:a16="http://schemas.microsoft.com/office/drawing/2014/main" id="{E3D7F813-F329-59DA-08C3-774E2D614F12}"/>
                </a:ext>
              </a:extLst>
            </p:cNvPr>
            <p:cNvSpPr txBox="1"/>
            <p:nvPr/>
          </p:nvSpPr>
          <p:spPr>
            <a:xfrm>
              <a:off x="7675895" y="1959754"/>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2" name="TextBox 201">
              <a:extLst>
                <a:ext uri="{FF2B5EF4-FFF2-40B4-BE49-F238E27FC236}">
                  <a16:creationId xmlns:a16="http://schemas.microsoft.com/office/drawing/2014/main" id="{0485B720-3B67-6D89-BC84-585C58BE23F2}"/>
                </a:ext>
              </a:extLst>
            </p:cNvPr>
            <p:cNvSpPr txBox="1"/>
            <p:nvPr/>
          </p:nvSpPr>
          <p:spPr>
            <a:xfrm>
              <a:off x="6365393" y="1360631"/>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3" name="TextBox 202">
              <a:extLst>
                <a:ext uri="{FF2B5EF4-FFF2-40B4-BE49-F238E27FC236}">
                  <a16:creationId xmlns:a16="http://schemas.microsoft.com/office/drawing/2014/main" id="{68E6EAEA-046B-E320-DF06-C60D2660077B}"/>
                </a:ext>
              </a:extLst>
            </p:cNvPr>
            <p:cNvSpPr txBox="1"/>
            <p:nvPr/>
          </p:nvSpPr>
          <p:spPr>
            <a:xfrm>
              <a:off x="5384953" y="1681243"/>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4" name="TextBox 203">
              <a:extLst>
                <a:ext uri="{FF2B5EF4-FFF2-40B4-BE49-F238E27FC236}">
                  <a16:creationId xmlns:a16="http://schemas.microsoft.com/office/drawing/2014/main" id="{ED66B677-C6B2-9F63-A890-9A40044AFC90}"/>
                </a:ext>
              </a:extLst>
            </p:cNvPr>
            <p:cNvSpPr txBox="1"/>
            <p:nvPr/>
          </p:nvSpPr>
          <p:spPr>
            <a:xfrm>
              <a:off x="4423274" y="1940324"/>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5" name="TextBox 204">
              <a:extLst>
                <a:ext uri="{FF2B5EF4-FFF2-40B4-BE49-F238E27FC236}">
                  <a16:creationId xmlns:a16="http://schemas.microsoft.com/office/drawing/2014/main" id="{731A06E6-45A8-E394-54BB-D97BD1D7B973}"/>
                </a:ext>
              </a:extLst>
            </p:cNvPr>
            <p:cNvSpPr txBox="1"/>
            <p:nvPr/>
          </p:nvSpPr>
          <p:spPr>
            <a:xfrm>
              <a:off x="4968199" y="1295862"/>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6" name="TextBox 205">
              <a:extLst>
                <a:ext uri="{FF2B5EF4-FFF2-40B4-BE49-F238E27FC236}">
                  <a16:creationId xmlns:a16="http://schemas.microsoft.com/office/drawing/2014/main" id="{4F2BE46C-8B0E-5361-84A3-3C207C84E2E6}"/>
                </a:ext>
              </a:extLst>
            </p:cNvPr>
            <p:cNvSpPr txBox="1"/>
            <p:nvPr/>
          </p:nvSpPr>
          <p:spPr>
            <a:xfrm>
              <a:off x="3739075" y="1158443"/>
              <a:ext cx="612051" cy="166093"/>
            </a:xfrm>
            <a:prstGeom prst="rect">
              <a:avLst/>
            </a:prstGeom>
            <a:noFill/>
            <a:effectLst/>
          </p:spPr>
          <p:txBody>
            <a:bodyPr wrap="none" lIns="0" tIns="0" rIns="0" bIns="0">
              <a:spAutoFit/>
            </a:bodyPr>
            <a:lstStyle/>
            <a:p>
              <a:pPr algn="ctr"/>
              <a:r>
                <a:rPr lang="en-US" sz="907">
                  <a:solidFill>
                    <a:schemeClr val="bg2">
                      <a:lumMod val="20000"/>
                      <a:lumOff val="80000"/>
                    </a:schemeClr>
                  </a:solidFill>
                </a:rPr>
                <a:t>Use Case </a:t>
              </a:r>
            </a:p>
          </p:txBody>
        </p:sp>
        <p:sp>
          <p:nvSpPr>
            <p:cNvPr id="207" name="TextBox 206">
              <a:extLst>
                <a:ext uri="{FF2B5EF4-FFF2-40B4-BE49-F238E27FC236}">
                  <a16:creationId xmlns:a16="http://schemas.microsoft.com/office/drawing/2014/main" id="{155345FA-6F05-01C7-3C09-AAF748FADB35}"/>
                </a:ext>
              </a:extLst>
            </p:cNvPr>
            <p:cNvSpPr txBox="1"/>
            <p:nvPr/>
          </p:nvSpPr>
          <p:spPr>
            <a:xfrm>
              <a:off x="6638118" y="1883961"/>
              <a:ext cx="431600" cy="124512"/>
            </a:xfrm>
            <a:prstGeom prst="rect">
              <a:avLst/>
            </a:prstGeom>
            <a:noFill/>
            <a:effectLst/>
          </p:spPr>
          <p:txBody>
            <a:bodyPr wrap="none" lIns="0" tIns="0" rIns="0" bIns="0">
              <a:spAutoFit/>
            </a:bodyPr>
            <a:lstStyle/>
            <a:p>
              <a:pPr algn="ctr"/>
              <a:r>
                <a:rPr lang="en-US" sz="680">
                  <a:solidFill>
                    <a:schemeClr val="bg2">
                      <a:lumMod val="20000"/>
                      <a:lumOff val="80000"/>
                    </a:schemeClr>
                  </a:solidFill>
                </a:rPr>
                <a:t>Use Case</a:t>
              </a:r>
            </a:p>
          </p:txBody>
        </p:sp>
        <p:sp>
          <p:nvSpPr>
            <p:cNvPr id="208" name="TextBox 207">
              <a:extLst>
                <a:ext uri="{FF2B5EF4-FFF2-40B4-BE49-F238E27FC236}">
                  <a16:creationId xmlns:a16="http://schemas.microsoft.com/office/drawing/2014/main" id="{CB75E9EB-BF94-6111-42AC-6CB69A53EE7D}"/>
                </a:ext>
              </a:extLst>
            </p:cNvPr>
            <p:cNvSpPr txBox="1"/>
            <p:nvPr/>
          </p:nvSpPr>
          <p:spPr>
            <a:xfrm>
              <a:off x="8523556" y="1498578"/>
              <a:ext cx="431600" cy="124512"/>
            </a:xfrm>
            <a:prstGeom prst="rect">
              <a:avLst/>
            </a:prstGeom>
            <a:noFill/>
            <a:effectLst/>
          </p:spPr>
          <p:txBody>
            <a:bodyPr wrap="none" lIns="0" tIns="0" rIns="0" bIns="0">
              <a:spAutoFit/>
            </a:bodyPr>
            <a:lstStyle/>
            <a:p>
              <a:pPr algn="ctr"/>
              <a:r>
                <a:rPr lang="en-US" sz="680">
                  <a:solidFill>
                    <a:schemeClr val="bg2">
                      <a:lumMod val="20000"/>
                      <a:lumOff val="80000"/>
                    </a:schemeClr>
                  </a:solidFill>
                </a:rPr>
                <a:t>Use Case</a:t>
              </a:r>
            </a:p>
          </p:txBody>
        </p:sp>
      </p:grpSp>
      <p:sp>
        <p:nvSpPr>
          <p:cNvPr id="12" name="TextBox 11">
            <a:extLst>
              <a:ext uri="{FF2B5EF4-FFF2-40B4-BE49-F238E27FC236}">
                <a16:creationId xmlns:a16="http://schemas.microsoft.com/office/drawing/2014/main" id="{086899C6-2E1F-1684-03F3-6B3E1C25ECF6}"/>
              </a:ext>
            </a:extLst>
          </p:cNvPr>
          <p:cNvSpPr txBox="1"/>
          <p:nvPr/>
        </p:nvSpPr>
        <p:spPr>
          <a:xfrm>
            <a:off x="4805453" y="846072"/>
            <a:ext cx="1090320" cy="439731"/>
          </a:xfrm>
          <a:prstGeom prst="rect">
            <a:avLst/>
          </a:prstGeom>
          <a:noFill/>
        </p:spPr>
        <p:txBody>
          <a:bodyPr wrap="square" lIns="103632" rtlCol="0">
            <a:spAutoFit/>
          </a:bodyPr>
          <a:lstStyle/>
          <a:p>
            <a:pPr>
              <a:spcAft>
                <a:spcPts val="680"/>
              </a:spcAft>
              <a:buClr>
                <a:schemeClr val="tx2"/>
              </a:buClr>
            </a:pPr>
            <a:r>
              <a:rPr lang="en-US" sz="1400" b="1">
                <a:solidFill>
                  <a:schemeClr val="tx2"/>
                </a:solidFill>
              </a:rPr>
              <a:t>Business Value</a:t>
            </a:r>
          </a:p>
        </p:txBody>
      </p:sp>
      <p:sp>
        <p:nvSpPr>
          <p:cNvPr id="13" name="TextBox 12">
            <a:extLst>
              <a:ext uri="{FF2B5EF4-FFF2-40B4-BE49-F238E27FC236}">
                <a16:creationId xmlns:a16="http://schemas.microsoft.com/office/drawing/2014/main" id="{97A45C4B-125C-3B32-7572-E2BC80D9B22A}"/>
              </a:ext>
            </a:extLst>
          </p:cNvPr>
          <p:cNvSpPr txBox="1"/>
          <p:nvPr/>
        </p:nvSpPr>
        <p:spPr>
          <a:xfrm>
            <a:off x="9115073" y="4922102"/>
            <a:ext cx="2194869" cy="258666"/>
          </a:xfrm>
          <a:prstGeom prst="rect">
            <a:avLst/>
          </a:prstGeom>
          <a:noFill/>
        </p:spPr>
        <p:txBody>
          <a:bodyPr wrap="square" lIns="103632" rtlCol="0">
            <a:spAutoFit/>
          </a:bodyPr>
          <a:lstStyle/>
          <a:p>
            <a:pPr algn="r">
              <a:spcAft>
                <a:spcPts val="680"/>
              </a:spcAft>
              <a:buClr>
                <a:schemeClr val="tx2"/>
              </a:buClr>
            </a:pPr>
            <a:r>
              <a:rPr lang="en-US" sz="1400" b="1">
                <a:solidFill>
                  <a:schemeClr val="tx2"/>
                </a:solidFill>
              </a:rPr>
              <a:t>Time</a:t>
            </a:r>
          </a:p>
        </p:txBody>
      </p:sp>
      <p:sp>
        <p:nvSpPr>
          <p:cNvPr id="15" name="TextBox 14">
            <a:extLst>
              <a:ext uri="{FF2B5EF4-FFF2-40B4-BE49-F238E27FC236}">
                <a16:creationId xmlns:a16="http://schemas.microsoft.com/office/drawing/2014/main" id="{C9DD1390-C1F7-07C6-0638-033C1DD19496}"/>
              </a:ext>
            </a:extLst>
          </p:cNvPr>
          <p:cNvSpPr txBox="1"/>
          <p:nvPr/>
        </p:nvSpPr>
        <p:spPr>
          <a:xfrm>
            <a:off x="4877884" y="4931139"/>
            <a:ext cx="607346" cy="300191"/>
          </a:xfrm>
          <a:prstGeom prst="rect">
            <a:avLst/>
          </a:prstGeom>
          <a:noFill/>
        </p:spPr>
        <p:txBody>
          <a:bodyPr wrap="none" lIns="103632" rtlCol="0">
            <a:spAutoFit/>
          </a:bodyPr>
          <a:lstStyle/>
          <a:p>
            <a:pPr>
              <a:spcAft>
                <a:spcPts val="680"/>
              </a:spcAft>
              <a:buClr>
                <a:schemeClr val="tx2"/>
              </a:buClr>
            </a:pPr>
            <a:r>
              <a:rPr lang="en-US" sz="1400"/>
              <a:t>2010</a:t>
            </a:r>
          </a:p>
        </p:txBody>
      </p:sp>
      <p:sp>
        <p:nvSpPr>
          <p:cNvPr id="118" name="Rectangle 117">
            <a:extLst>
              <a:ext uri="{FF2B5EF4-FFF2-40B4-BE49-F238E27FC236}">
                <a16:creationId xmlns:a16="http://schemas.microsoft.com/office/drawing/2014/main" id="{FCDE6D29-AA3C-D013-77B9-6D6BF21C178F}"/>
              </a:ext>
            </a:extLst>
          </p:cNvPr>
          <p:cNvSpPr/>
          <p:nvPr/>
        </p:nvSpPr>
        <p:spPr>
          <a:xfrm>
            <a:off x="7066785" y="4302769"/>
            <a:ext cx="528687" cy="171169"/>
          </a:xfrm>
          <a:prstGeom prst="rect">
            <a:avLst/>
          </a:prstGeom>
          <a:gradFill flip="none" rotWithShape="1">
            <a:gsLst>
              <a:gs pos="100000">
                <a:schemeClr val="accent1">
                  <a:lumMod val="5000"/>
                  <a:lumOff val="95000"/>
                  <a:alpha val="0"/>
                </a:schemeClr>
              </a:gs>
              <a:gs pos="23000">
                <a:schemeClr val="bg1"/>
              </a:gs>
            </a:gsLst>
            <a:path path="rect">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0"/>
          </a:p>
        </p:txBody>
      </p:sp>
      <p:grpSp>
        <p:nvGrpSpPr>
          <p:cNvPr id="348" name="Group 347">
            <a:extLst>
              <a:ext uri="{FF2B5EF4-FFF2-40B4-BE49-F238E27FC236}">
                <a16:creationId xmlns:a16="http://schemas.microsoft.com/office/drawing/2014/main" id="{D7EB4668-9A48-4DAF-0AC1-120C86A00AD8}"/>
              </a:ext>
            </a:extLst>
          </p:cNvPr>
          <p:cNvGrpSpPr/>
          <p:nvPr/>
        </p:nvGrpSpPr>
        <p:grpSpPr>
          <a:xfrm>
            <a:off x="7123774" y="3962426"/>
            <a:ext cx="407164" cy="520468"/>
            <a:chOff x="7231351" y="4681542"/>
            <a:chExt cx="407164" cy="520468"/>
          </a:xfrm>
        </p:grpSpPr>
        <p:sp>
          <p:nvSpPr>
            <p:cNvPr id="124" name="TextBox 123">
              <a:extLst>
                <a:ext uri="{FF2B5EF4-FFF2-40B4-BE49-F238E27FC236}">
                  <a16:creationId xmlns:a16="http://schemas.microsoft.com/office/drawing/2014/main" id="{2057BF8B-CD19-1387-1DB6-61DB2E20AF4D}"/>
                </a:ext>
              </a:extLst>
            </p:cNvPr>
            <p:cNvSpPr txBox="1"/>
            <p:nvPr/>
          </p:nvSpPr>
          <p:spPr>
            <a:xfrm>
              <a:off x="7231351" y="5032733"/>
              <a:ext cx="407164" cy="169277"/>
            </a:xfrm>
            <a:prstGeom prst="rect">
              <a:avLst/>
            </a:prstGeom>
            <a:noFill/>
            <a:effectLst/>
          </p:spPr>
          <p:txBody>
            <a:bodyPr wrap="none" lIns="0" tIns="0" rIns="0" bIns="0">
              <a:spAutoFit/>
            </a:bodyPr>
            <a:lstStyle/>
            <a:p>
              <a:pPr algn="ctr"/>
              <a:r>
                <a:rPr lang="en-US" sz="1100" b="1">
                  <a:solidFill>
                    <a:schemeClr val="accent1"/>
                  </a:solidFill>
                </a:rPr>
                <a:t>Social</a:t>
              </a:r>
              <a:endParaRPr lang="en-US" sz="1100">
                <a:solidFill>
                  <a:schemeClr val="accent1"/>
                </a:solidFill>
              </a:endParaRPr>
            </a:p>
          </p:txBody>
        </p:sp>
        <p:grpSp>
          <p:nvGrpSpPr>
            <p:cNvPr id="19" name="Group 18">
              <a:extLst>
                <a:ext uri="{FF2B5EF4-FFF2-40B4-BE49-F238E27FC236}">
                  <a16:creationId xmlns:a16="http://schemas.microsoft.com/office/drawing/2014/main" id="{C0E8A0DC-2ED0-31AD-2A9A-851E25EF3098}"/>
                </a:ext>
              </a:extLst>
            </p:cNvPr>
            <p:cNvGrpSpPr/>
            <p:nvPr/>
          </p:nvGrpSpPr>
          <p:grpSpPr>
            <a:xfrm>
              <a:off x="7257659" y="4681542"/>
              <a:ext cx="354547" cy="345810"/>
              <a:chOff x="7257659" y="4681542"/>
              <a:chExt cx="354547" cy="345810"/>
            </a:xfrm>
          </p:grpSpPr>
          <p:sp>
            <p:nvSpPr>
              <p:cNvPr id="126" name="Oval 125">
                <a:extLst>
                  <a:ext uri="{FF2B5EF4-FFF2-40B4-BE49-F238E27FC236}">
                    <a16:creationId xmlns:a16="http://schemas.microsoft.com/office/drawing/2014/main" id="{C831E9FE-3B6C-822E-3D2E-FCEB13B4105F}"/>
                  </a:ext>
                </a:extLst>
              </p:cNvPr>
              <p:cNvSpPr/>
              <p:nvPr/>
            </p:nvSpPr>
            <p:spPr>
              <a:xfrm>
                <a:off x="7257659" y="4681542"/>
                <a:ext cx="354547" cy="3458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bg2"/>
                  </a:solidFill>
                </a:endParaRPr>
              </a:p>
            </p:txBody>
          </p:sp>
          <p:sp>
            <p:nvSpPr>
              <p:cNvPr id="127" name="Graphic 49">
                <a:extLst>
                  <a:ext uri="{FF2B5EF4-FFF2-40B4-BE49-F238E27FC236}">
                    <a16:creationId xmlns:a16="http://schemas.microsoft.com/office/drawing/2014/main" id="{80DBA9D4-8473-C052-EDD5-91FAEE3C1417}"/>
                  </a:ext>
                </a:extLst>
              </p:cNvPr>
              <p:cNvSpPr/>
              <p:nvPr/>
            </p:nvSpPr>
            <p:spPr>
              <a:xfrm>
                <a:off x="7321412" y="4743730"/>
                <a:ext cx="227041" cy="221434"/>
              </a:xfrm>
              <a:custGeom>
                <a:avLst/>
                <a:gdLst>
                  <a:gd name="connsiteX0" fmla="*/ 3358039 w 3507664"/>
                  <a:gd name="connsiteY0" fmla="*/ 2009949 h 3507462"/>
                  <a:gd name="connsiteX1" fmla="*/ 3498533 w 3507664"/>
                  <a:gd name="connsiteY1" fmla="*/ 1666001 h 3507462"/>
                  <a:gd name="connsiteX2" fmla="*/ 3361754 w 3507664"/>
                  <a:gd name="connsiteY2" fmla="*/ 1463595 h 3507462"/>
                  <a:gd name="connsiteX3" fmla="*/ 3181826 w 3507664"/>
                  <a:gd name="connsiteY3" fmla="*/ 1412351 h 3507462"/>
                  <a:gd name="connsiteX4" fmla="*/ 2380202 w 3507664"/>
                  <a:gd name="connsiteY4" fmla="*/ 1410731 h 3507462"/>
                  <a:gd name="connsiteX5" fmla="*/ 2378202 w 3507664"/>
                  <a:gd name="connsiteY5" fmla="*/ 1408826 h 3507462"/>
                  <a:gd name="connsiteX6" fmla="*/ 2379631 w 3507664"/>
                  <a:gd name="connsiteY6" fmla="*/ 1404445 h 3507462"/>
                  <a:gd name="connsiteX7" fmla="*/ 2444687 w 3507664"/>
                  <a:gd name="connsiteY7" fmla="*/ 1295003 h 3507462"/>
                  <a:gd name="connsiteX8" fmla="*/ 2615374 w 3507664"/>
                  <a:gd name="connsiteY8" fmla="*/ 638825 h 3507462"/>
                  <a:gd name="connsiteX9" fmla="*/ 2608421 w 3507664"/>
                  <a:gd name="connsiteY9" fmla="*/ 462422 h 3507462"/>
                  <a:gd name="connsiteX10" fmla="*/ 2607945 w 3507664"/>
                  <a:gd name="connsiteY10" fmla="*/ 334216 h 3507462"/>
                  <a:gd name="connsiteX11" fmla="*/ 2458498 w 3507664"/>
                  <a:gd name="connsiteY11" fmla="*/ 58372 h 3507462"/>
                  <a:gd name="connsiteX12" fmla="*/ 2227612 w 3507664"/>
                  <a:gd name="connsiteY12" fmla="*/ 745 h 3507462"/>
                  <a:gd name="connsiteX13" fmla="*/ 2046446 w 3507664"/>
                  <a:gd name="connsiteY13" fmla="*/ 74755 h 3507462"/>
                  <a:gd name="connsiteX14" fmla="*/ 1902238 w 3507664"/>
                  <a:gd name="connsiteY14" fmla="*/ 305069 h 3507462"/>
                  <a:gd name="connsiteX15" fmla="*/ 1709738 w 3507664"/>
                  <a:gd name="connsiteY15" fmla="*/ 737504 h 3507462"/>
                  <a:gd name="connsiteX16" fmla="*/ 1402080 w 3507664"/>
                  <a:gd name="connsiteY16" fmla="*/ 1070594 h 3507462"/>
                  <a:gd name="connsiteX17" fmla="*/ 1029367 w 3507664"/>
                  <a:gd name="connsiteY17" fmla="*/ 1277572 h 3507462"/>
                  <a:gd name="connsiteX18" fmla="*/ 972503 w 3507664"/>
                  <a:gd name="connsiteY18" fmla="*/ 1306433 h 3507462"/>
                  <a:gd name="connsiteX19" fmla="*/ 965073 w 3507664"/>
                  <a:gd name="connsiteY19" fmla="*/ 1261475 h 3507462"/>
                  <a:gd name="connsiteX20" fmla="*/ 808958 w 3507664"/>
                  <a:gd name="connsiteY20" fmla="*/ 1150223 h 3507462"/>
                  <a:gd name="connsiteX21" fmla="*/ 312039 w 3507664"/>
                  <a:gd name="connsiteY21" fmla="*/ 1155842 h 3507462"/>
                  <a:gd name="connsiteX22" fmla="*/ 762 w 3507664"/>
                  <a:gd name="connsiteY22" fmla="*/ 1507124 h 3507462"/>
                  <a:gd name="connsiteX23" fmla="*/ 0 w 3507664"/>
                  <a:gd name="connsiteY23" fmla="*/ 3081797 h 3507462"/>
                  <a:gd name="connsiteX24" fmla="*/ 9525 w 3507664"/>
                  <a:gd name="connsiteY24" fmla="*/ 3171809 h 3507462"/>
                  <a:gd name="connsiteX25" fmla="*/ 145542 w 3507664"/>
                  <a:gd name="connsiteY25" fmla="*/ 3378215 h 3507462"/>
                  <a:gd name="connsiteX26" fmla="*/ 339947 w 3507664"/>
                  <a:gd name="connsiteY26" fmla="*/ 3449177 h 3507462"/>
                  <a:gd name="connsiteX27" fmla="*/ 813435 w 3507664"/>
                  <a:gd name="connsiteY27" fmla="*/ 3448510 h 3507462"/>
                  <a:gd name="connsiteX28" fmla="*/ 967359 w 3507664"/>
                  <a:gd name="connsiteY28" fmla="*/ 3327161 h 3507462"/>
                  <a:gd name="connsiteX29" fmla="*/ 1005078 w 3507664"/>
                  <a:gd name="connsiteY29" fmla="*/ 3304587 h 3507462"/>
                  <a:gd name="connsiteX30" fmla="*/ 1355122 w 3507664"/>
                  <a:gd name="connsiteY30" fmla="*/ 3393360 h 3507462"/>
                  <a:gd name="connsiteX31" fmla="*/ 1741742 w 3507664"/>
                  <a:gd name="connsiteY31" fmla="*/ 3481466 h 3507462"/>
                  <a:gd name="connsiteX32" fmla="*/ 1963198 w 3507664"/>
                  <a:gd name="connsiteY32" fmla="*/ 3506422 h 3507462"/>
                  <a:gd name="connsiteX33" fmla="*/ 2825306 w 3507664"/>
                  <a:gd name="connsiteY33" fmla="*/ 3507089 h 3507462"/>
                  <a:gd name="connsiteX34" fmla="*/ 3020949 w 3507664"/>
                  <a:gd name="connsiteY34" fmla="*/ 3441842 h 3507462"/>
                  <a:gd name="connsiteX35" fmla="*/ 3141155 w 3507664"/>
                  <a:gd name="connsiteY35" fmla="*/ 3235531 h 3507462"/>
                  <a:gd name="connsiteX36" fmla="*/ 3079433 w 3507664"/>
                  <a:gd name="connsiteY36" fmla="*/ 3004073 h 3507462"/>
                  <a:gd name="connsiteX37" fmla="*/ 3258122 w 3507664"/>
                  <a:gd name="connsiteY37" fmla="*/ 2811478 h 3507462"/>
                  <a:gd name="connsiteX38" fmla="*/ 3211545 w 3507664"/>
                  <a:gd name="connsiteY38" fmla="*/ 2520013 h 3507462"/>
                  <a:gd name="connsiteX39" fmla="*/ 3321939 w 3507664"/>
                  <a:gd name="connsiteY39" fmla="*/ 2445908 h 3507462"/>
                  <a:gd name="connsiteX40" fmla="*/ 3349276 w 3507664"/>
                  <a:gd name="connsiteY40" fmla="*/ 2047097 h 3507462"/>
                  <a:gd name="connsiteX41" fmla="*/ 3358039 w 3507664"/>
                  <a:gd name="connsiteY41" fmla="*/ 2009949 h 3507462"/>
                  <a:gd name="connsiteX42" fmla="*/ 826008 w 3507664"/>
                  <a:gd name="connsiteY42" fmla="*/ 3254676 h 3507462"/>
                  <a:gd name="connsiteX43" fmla="*/ 824960 w 3507664"/>
                  <a:gd name="connsiteY43" fmla="*/ 3279536 h 3507462"/>
                  <a:gd name="connsiteX44" fmla="*/ 819150 w 3507664"/>
                  <a:gd name="connsiteY44" fmla="*/ 3285632 h 3507462"/>
                  <a:gd name="connsiteX45" fmla="*/ 413480 w 3507664"/>
                  <a:gd name="connsiteY45" fmla="*/ 3286109 h 3507462"/>
                  <a:gd name="connsiteX46" fmla="*/ 299371 w 3507664"/>
                  <a:gd name="connsiteY46" fmla="*/ 3287823 h 3507462"/>
                  <a:gd name="connsiteX47" fmla="*/ 147923 w 3507664"/>
                  <a:gd name="connsiteY47" fmla="*/ 3076749 h 3507462"/>
                  <a:gd name="connsiteX48" fmla="*/ 147733 w 3507664"/>
                  <a:gd name="connsiteY48" fmla="*/ 3041221 h 3507462"/>
                  <a:gd name="connsiteX49" fmla="*/ 147161 w 3507664"/>
                  <a:gd name="connsiteY49" fmla="*/ 1514173 h 3507462"/>
                  <a:gd name="connsiteX50" fmla="*/ 274606 w 3507664"/>
                  <a:gd name="connsiteY50" fmla="*/ 1306242 h 3507462"/>
                  <a:gd name="connsiteX51" fmla="*/ 376428 w 3507664"/>
                  <a:gd name="connsiteY51" fmla="*/ 1287573 h 3507462"/>
                  <a:gd name="connsiteX52" fmla="*/ 810673 w 3507664"/>
                  <a:gd name="connsiteY52" fmla="*/ 1287287 h 3507462"/>
                  <a:gd name="connsiteX53" fmla="*/ 823436 w 3507664"/>
                  <a:gd name="connsiteY53" fmla="*/ 1291383 h 3507462"/>
                  <a:gd name="connsiteX54" fmla="*/ 824770 w 3507664"/>
                  <a:gd name="connsiteY54" fmla="*/ 1298241 h 3507462"/>
                  <a:gd name="connsiteX55" fmla="*/ 825818 w 3507664"/>
                  <a:gd name="connsiteY55" fmla="*/ 1323101 h 3507462"/>
                  <a:gd name="connsiteX56" fmla="*/ 825818 w 3507664"/>
                  <a:gd name="connsiteY56" fmla="*/ 3254771 h 3507462"/>
                  <a:gd name="connsiteX57" fmla="*/ 3192971 w 3507664"/>
                  <a:gd name="connsiteY57" fmla="*/ 1893458 h 3507462"/>
                  <a:gd name="connsiteX58" fmla="*/ 2793873 w 3507664"/>
                  <a:gd name="connsiteY58" fmla="*/ 1892982 h 3507462"/>
                  <a:gd name="connsiteX59" fmla="*/ 2758535 w 3507664"/>
                  <a:gd name="connsiteY59" fmla="*/ 1894982 h 3507462"/>
                  <a:gd name="connsiteX60" fmla="*/ 2693575 w 3507664"/>
                  <a:gd name="connsiteY60" fmla="*/ 1981279 h 3507462"/>
                  <a:gd name="connsiteX61" fmla="*/ 2771108 w 3507664"/>
                  <a:gd name="connsiteY61" fmla="*/ 2039381 h 3507462"/>
                  <a:gd name="connsiteX62" fmla="*/ 3084671 w 3507664"/>
                  <a:gd name="connsiteY62" fmla="*/ 2040048 h 3507462"/>
                  <a:gd name="connsiteX63" fmla="*/ 3235833 w 3507664"/>
                  <a:gd name="connsiteY63" fmla="*/ 2134441 h 3507462"/>
                  <a:gd name="connsiteX64" fmla="*/ 3167824 w 3507664"/>
                  <a:gd name="connsiteY64" fmla="*/ 2353992 h 3507462"/>
                  <a:gd name="connsiteX65" fmla="*/ 3088767 w 3507664"/>
                  <a:gd name="connsiteY65" fmla="*/ 2375042 h 3507462"/>
                  <a:gd name="connsiteX66" fmla="*/ 2643283 w 3507664"/>
                  <a:gd name="connsiteY66" fmla="*/ 2374661 h 3507462"/>
                  <a:gd name="connsiteX67" fmla="*/ 2565083 w 3507664"/>
                  <a:gd name="connsiteY67" fmla="*/ 2418667 h 3507462"/>
                  <a:gd name="connsiteX68" fmla="*/ 2641283 w 3507664"/>
                  <a:gd name="connsiteY68" fmla="*/ 2524870 h 3507462"/>
                  <a:gd name="connsiteX69" fmla="*/ 2954846 w 3507664"/>
                  <a:gd name="connsiteY69" fmla="*/ 2523728 h 3507462"/>
                  <a:gd name="connsiteX70" fmla="*/ 3101912 w 3507664"/>
                  <a:gd name="connsiteY70" fmla="*/ 2608595 h 3507462"/>
                  <a:gd name="connsiteX71" fmla="*/ 3096292 w 3507664"/>
                  <a:gd name="connsiteY71" fmla="*/ 2780141 h 3507462"/>
                  <a:gd name="connsiteX72" fmla="*/ 2953893 w 3507664"/>
                  <a:gd name="connsiteY72" fmla="*/ 2857484 h 3507462"/>
                  <a:gd name="connsiteX73" fmla="*/ 2515553 w 3507664"/>
                  <a:gd name="connsiteY73" fmla="*/ 2857484 h 3507462"/>
                  <a:gd name="connsiteX74" fmla="*/ 2429828 w 3507664"/>
                  <a:gd name="connsiteY74" fmla="*/ 2926921 h 3507462"/>
                  <a:gd name="connsiteX75" fmla="*/ 2516886 w 3507664"/>
                  <a:gd name="connsiteY75" fmla="*/ 3009122 h 3507462"/>
                  <a:gd name="connsiteX76" fmla="*/ 2743200 w 3507664"/>
                  <a:gd name="connsiteY76" fmla="*/ 3001311 h 3507462"/>
                  <a:gd name="connsiteX77" fmla="*/ 2866168 w 3507664"/>
                  <a:gd name="connsiteY77" fmla="*/ 3008931 h 3507462"/>
                  <a:gd name="connsiteX78" fmla="*/ 2985897 w 3507664"/>
                  <a:gd name="connsiteY78" fmla="*/ 3125231 h 3507462"/>
                  <a:gd name="connsiteX79" fmla="*/ 2925890 w 3507664"/>
                  <a:gd name="connsiteY79" fmla="*/ 3313922 h 3507462"/>
                  <a:gd name="connsiteX80" fmla="*/ 2835402 w 3507664"/>
                  <a:gd name="connsiteY80" fmla="*/ 3352212 h 3507462"/>
                  <a:gd name="connsiteX81" fmla="*/ 1997964 w 3507664"/>
                  <a:gd name="connsiteY81" fmla="*/ 3351926 h 3507462"/>
                  <a:gd name="connsiteX82" fmla="*/ 1466945 w 3507664"/>
                  <a:gd name="connsiteY82" fmla="*/ 3268678 h 3507462"/>
                  <a:gd name="connsiteX83" fmla="*/ 992124 w 3507664"/>
                  <a:gd name="connsiteY83" fmla="*/ 3144377 h 3507462"/>
                  <a:gd name="connsiteX84" fmla="*/ 963263 w 3507664"/>
                  <a:gd name="connsiteY84" fmla="*/ 3106181 h 3507462"/>
                  <a:gd name="connsiteX85" fmla="*/ 963930 w 3507664"/>
                  <a:gd name="connsiteY85" fmla="*/ 2300938 h 3507462"/>
                  <a:gd name="connsiteX86" fmla="*/ 963454 w 3507664"/>
                  <a:gd name="connsiteY86" fmla="*/ 1506362 h 3507462"/>
                  <a:gd name="connsiteX87" fmla="*/ 994791 w 3507664"/>
                  <a:gd name="connsiteY87" fmla="*/ 1454356 h 3507462"/>
                  <a:gd name="connsiteX88" fmla="*/ 1365980 w 3507664"/>
                  <a:gd name="connsiteY88" fmla="*/ 1273667 h 3507462"/>
                  <a:gd name="connsiteX89" fmla="*/ 1602010 w 3507664"/>
                  <a:gd name="connsiteY89" fmla="*/ 1103741 h 3507462"/>
                  <a:gd name="connsiteX90" fmla="*/ 1919573 w 3507664"/>
                  <a:gd name="connsiteY90" fmla="*/ 657494 h 3507462"/>
                  <a:gd name="connsiteX91" fmla="*/ 2030349 w 3507664"/>
                  <a:gd name="connsiteY91" fmla="*/ 390985 h 3507462"/>
                  <a:gd name="connsiteX92" fmla="*/ 2119598 w 3507664"/>
                  <a:gd name="connsiteY92" fmla="*/ 217058 h 3507462"/>
                  <a:gd name="connsiteX93" fmla="*/ 2388584 w 3507664"/>
                  <a:gd name="connsiteY93" fmla="*/ 199437 h 3507462"/>
                  <a:gd name="connsiteX94" fmla="*/ 2465451 w 3507664"/>
                  <a:gd name="connsiteY94" fmla="*/ 374792 h 3507462"/>
                  <a:gd name="connsiteX95" fmla="*/ 2464594 w 3507664"/>
                  <a:gd name="connsiteY95" fmla="*/ 677687 h 3507462"/>
                  <a:gd name="connsiteX96" fmla="*/ 2378869 w 3507664"/>
                  <a:gd name="connsiteY96" fmla="*/ 1096025 h 3507462"/>
                  <a:gd name="connsiteX97" fmla="*/ 2174939 w 3507664"/>
                  <a:gd name="connsiteY97" fmla="*/ 1428162 h 3507462"/>
                  <a:gd name="connsiteX98" fmla="*/ 2165128 w 3507664"/>
                  <a:gd name="connsiteY98" fmla="*/ 1523222 h 3507462"/>
                  <a:gd name="connsiteX99" fmla="*/ 2214277 w 3507664"/>
                  <a:gd name="connsiteY99" fmla="*/ 1555797 h 3507462"/>
                  <a:gd name="connsiteX100" fmla="*/ 2260568 w 3507664"/>
                  <a:gd name="connsiteY100" fmla="*/ 1557416 h 3507462"/>
                  <a:gd name="connsiteX101" fmla="*/ 3179921 w 3507664"/>
                  <a:gd name="connsiteY101" fmla="*/ 1557416 h 3507462"/>
                  <a:gd name="connsiteX102" fmla="*/ 3356039 w 3507664"/>
                  <a:gd name="connsiteY102" fmla="*/ 1728866 h 3507462"/>
                  <a:gd name="connsiteX103" fmla="*/ 3192685 w 3507664"/>
                  <a:gd name="connsiteY103" fmla="*/ 1893839 h 350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507664" h="3507462">
                    <a:moveTo>
                      <a:pt x="3358039" y="2009949"/>
                    </a:moveTo>
                    <a:cubicBezTo>
                      <a:pt x="3479959" y="1926986"/>
                      <a:pt x="3529870" y="1811353"/>
                      <a:pt x="3498533" y="1666001"/>
                    </a:cubicBezTo>
                    <a:cubicBezTo>
                      <a:pt x="3480245" y="1581610"/>
                      <a:pt x="3433953" y="1513506"/>
                      <a:pt x="3361754" y="1463595"/>
                    </a:cubicBezTo>
                    <a:cubicBezTo>
                      <a:pt x="3307271" y="1425971"/>
                      <a:pt x="3245549" y="1412732"/>
                      <a:pt x="3181826" y="1412351"/>
                    </a:cubicBezTo>
                    <a:cubicBezTo>
                      <a:pt x="2914650" y="1410636"/>
                      <a:pt x="2647474" y="1411112"/>
                      <a:pt x="2380202" y="1410731"/>
                    </a:cubicBezTo>
                    <a:cubicBezTo>
                      <a:pt x="2379536" y="1410731"/>
                      <a:pt x="2378869" y="1410064"/>
                      <a:pt x="2378202" y="1408826"/>
                    </a:cubicBezTo>
                    <a:cubicBezTo>
                      <a:pt x="2377440" y="1407493"/>
                      <a:pt x="2377916" y="1406064"/>
                      <a:pt x="2379631" y="1404445"/>
                    </a:cubicBezTo>
                    <a:cubicBezTo>
                      <a:pt x="2401348" y="1367964"/>
                      <a:pt x="2423160" y="1331579"/>
                      <a:pt x="2444687" y="1295003"/>
                    </a:cubicBezTo>
                    <a:cubicBezTo>
                      <a:pt x="2563845" y="1092501"/>
                      <a:pt x="2607183" y="870283"/>
                      <a:pt x="2615374" y="638825"/>
                    </a:cubicBezTo>
                    <a:cubicBezTo>
                      <a:pt x="2617470" y="579770"/>
                      <a:pt x="2610993" y="521192"/>
                      <a:pt x="2608421" y="462422"/>
                    </a:cubicBezTo>
                    <a:cubicBezTo>
                      <a:pt x="2606612" y="419750"/>
                      <a:pt x="2608612" y="376888"/>
                      <a:pt x="2607945" y="334216"/>
                    </a:cubicBezTo>
                    <a:cubicBezTo>
                      <a:pt x="2606040" y="216391"/>
                      <a:pt x="2552319" y="125999"/>
                      <a:pt x="2458498" y="58372"/>
                    </a:cubicBezTo>
                    <a:cubicBezTo>
                      <a:pt x="2389537" y="8556"/>
                      <a:pt x="2310860" y="-3350"/>
                      <a:pt x="2227612" y="745"/>
                    </a:cubicBezTo>
                    <a:cubicBezTo>
                      <a:pt x="2157889" y="4079"/>
                      <a:pt x="2097500" y="27987"/>
                      <a:pt x="2046446" y="74755"/>
                    </a:cubicBezTo>
                    <a:cubicBezTo>
                      <a:pt x="1977200" y="138096"/>
                      <a:pt x="1936718" y="219630"/>
                      <a:pt x="1902238" y="305069"/>
                    </a:cubicBezTo>
                    <a:cubicBezTo>
                      <a:pt x="1843088" y="451469"/>
                      <a:pt x="1791938" y="601487"/>
                      <a:pt x="1709738" y="737504"/>
                    </a:cubicBezTo>
                    <a:cubicBezTo>
                      <a:pt x="1630013" y="869425"/>
                      <a:pt x="1529715" y="982297"/>
                      <a:pt x="1402080" y="1070594"/>
                    </a:cubicBezTo>
                    <a:cubicBezTo>
                      <a:pt x="1284542" y="1151937"/>
                      <a:pt x="1153763" y="1208801"/>
                      <a:pt x="1029367" y="1277572"/>
                    </a:cubicBezTo>
                    <a:cubicBezTo>
                      <a:pt x="1010698" y="1287859"/>
                      <a:pt x="991362" y="1296812"/>
                      <a:pt x="972503" y="1306433"/>
                    </a:cubicBezTo>
                    <a:cubicBezTo>
                      <a:pt x="964597" y="1289859"/>
                      <a:pt x="970312" y="1275762"/>
                      <a:pt x="965073" y="1261475"/>
                    </a:cubicBezTo>
                    <a:cubicBezTo>
                      <a:pt x="934022" y="1176607"/>
                      <a:pt x="894969" y="1150794"/>
                      <a:pt x="808958" y="1150223"/>
                    </a:cubicBezTo>
                    <a:cubicBezTo>
                      <a:pt x="643414" y="1149175"/>
                      <a:pt x="477393" y="1138888"/>
                      <a:pt x="312039" y="1155842"/>
                    </a:cubicBezTo>
                    <a:cubicBezTo>
                      <a:pt x="134207" y="1174035"/>
                      <a:pt x="762" y="1324149"/>
                      <a:pt x="762" y="1507124"/>
                    </a:cubicBezTo>
                    <a:cubicBezTo>
                      <a:pt x="762" y="2032047"/>
                      <a:pt x="857" y="2556875"/>
                      <a:pt x="0" y="3081797"/>
                    </a:cubicBezTo>
                    <a:cubicBezTo>
                      <a:pt x="0" y="3112563"/>
                      <a:pt x="2953" y="3142376"/>
                      <a:pt x="9525" y="3171809"/>
                    </a:cubicBezTo>
                    <a:cubicBezTo>
                      <a:pt x="28670" y="3257629"/>
                      <a:pt x="77248" y="3325352"/>
                      <a:pt x="145542" y="3378215"/>
                    </a:cubicBezTo>
                    <a:cubicBezTo>
                      <a:pt x="202216" y="3422126"/>
                      <a:pt x="269081" y="3447843"/>
                      <a:pt x="339947" y="3449177"/>
                    </a:cubicBezTo>
                    <a:cubicBezTo>
                      <a:pt x="497681" y="3452129"/>
                      <a:pt x="655606" y="3447653"/>
                      <a:pt x="813435" y="3448510"/>
                    </a:cubicBezTo>
                    <a:cubicBezTo>
                      <a:pt x="891254" y="3448891"/>
                      <a:pt x="954024" y="3400218"/>
                      <a:pt x="967359" y="3327161"/>
                    </a:cubicBezTo>
                    <a:cubicBezTo>
                      <a:pt x="972979" y="3296300"/>
                      <a:pt x="982694" y="3298777"/>
                      <a:pt x="1005078" y="3304587"/>
                    </a:cubicBezTo>
                    <a:cubicBezTo>
                      <a:pt x="1121569" y="3334781"/>
                      <a:pt x="1238250" y="3364404"/>
                      <a:pt x="1355122" y="3393360"/>
                    </a:cubicBezTo>
                    <a:cubicBezTo>
                      <a:pt x="1483424" y="3425174"/>
                      <a:pt x="1610773" y="3460607"/>
                      <a:pt x="1741742" y="3481466"/>
                    </a:cubicBezTo>
                    <a:cubicBezTo>
                      <a:pt x="1815370" y="3493182"/>
                      <a:pt x="1889189" y="3505850"/>
                      <a:pt x="1963198" y="3506422"/>
                    </a:cubicBezTo>
                    <a:cubicBezTo>
                      <a:pt x="2250567" y="3508803"/>
                      <a:pt x="2537936" y="3506231"/>
                      <a:pt x="2825306" y="3507089"/>
                    </a:cubicBezTo>
                    <a:cubicBezTo>
                      <a:pt x="2898839" y="3507279"/>
                      <a:pt x="2961704" y="3485848"/>
                      <a:pt x="3020949" y="3441842"/>
                    </a:cubicBezTo>
                    <a:cubicBezTo>
                      <a:pt x="3091720" y="3389264"/>
                      <a:pt x="3130201" y="3318589"/>
                      <a:pt x="3141155" y="3235531"/>
                    </a:cubicBezTo>
                    <a:cubicBezTo>
                      <a:pt x="3152108" y="3152378"/>
                      <a:pt x="3137535" y="3071320"/>
                      <a:pt x="3079433" y="3004073"/>
                    </a:cubicBezTo>
                    <a:cubicBezTo>
                      <a:pt x="3169063" y="2965307"/>
                      <a:pt x="3235071" y="2890631"/>
                      <a:pt x="3258122" y="2811478"/>
                    </a:cubicBezTo>
                    <a:cubicBezTo>
                      <a:pt x="3288506" y="2707560"/>
                      <a:pt x="3278029" y="2610024"/>
                      <a:pt x="3211545" y="2520013"/>
                    </a:cubicBezTo>
                    <a:cubicBezTo>
                      <a:pt x="3256407" y="2504487"/>
                      <a:pt x="3294221" y="2478674"/>
                      <a:pt x="3321939" y="2445908"/>
                    </a:cubicBezTo>
                    <a:cubicBezTo>
                      <a:pt x="3423857" y="2325227"/>
                      <a:pt x="3437382" y="2180066"/>
                      <a:pt x="3349276" y="2047097"/>
                    </a:cubicBezTo>
                    <a:cubicBezTo>
                      <a:pt x="3337179" y="2028809"/>
                      <a:pt x="3338894" y="2022903"/>
                      <a:pt x="3358039" y="2009949"/>
                    </a:cubicBezTo>
                    <a:close/>
                    <a:moveTo>
                      <a:pt x="826008" y="3254676"/>
                    </a:moveTo>
                    <a:cubicBezTo>
                      <a:pt x="826008" y="3262963"/>
                      <a:pt x="825341" y="3271250"/>
                      <a:pt x="824960" y="3279536"/>
                    </a:cubicBezTo>
                    <a:cubicBezTo>
                      <a:pt x="823532" y="3282013"/>
                      <a:pt x="821531" y="3284013"/>
                      <a:pt x="819150" y="3285632"/>
                    </a:cubicBezTo>
                    <a:cubicBezTo>
                      <a:pt x="683895" y="3286013"/>
                      <a:pt x="548640" y="3287728"/>
                      <a:pt x="413480" y="3286109"/>
                    </a:cubicBezTo>
                    <a:cubicBezTo>
                      <a:pt x="375475" y="3285632"/>
                      <a:pt x="339281" y="3299444"/>
                      <a:pt x="299371" y="3287823"/>
                    </a:cubicBezTo>
                    <a:cubicBezTo>
                      <a:pt x="210217" y="3261820"/>
                      <a:pt x="138303" y="3164474"/>
                      <a:pt x="147923" y="3076749"/>
                    </a:cubicBezTo>
                    <a:cubicBezTo>
                      <a:pt x="149257" y="3065033"/>
                      <a:pt x="147733" y="3053032"/>
                      <a:pt x="147733" y="3041221"/>
                    </a:cubicBezTo>
                    <a:cubicBezTo>
                      <a:pt x="147733" y="2532205"/>
                      <a:pt x="148400" y="2023189"/>
                      <a:pt x="147161" y="1514173"/>
                    </a:cubicBezTo>
                    <a:cubicBezTo>
                      <a:pt x="146971" y="1416542"/>
                      <a:pt x="184785" y="1346533"/>
                      <a:pt x="274606" y="1306242"/>
                    </a:cubicBezTo>
                    <a:cubicBezTo>
                      <a:pt x="306991" y="1291669"/>
                      <a:pt x="341948" y="1287859"/>
                      <a:pt x="376428" y="1287573"/>
                    </a:cubicBezTo>
                    <a:cubicBezTo>
                      <a:pt x="521208" y="1286525"/>
                      <a:pt x="665988" y="1287097"/>
                      <a:pt x="810673" y="1287287"/>
                    </a:cubicBezTo>
                    <a:cubicBezTo>
                      <a:pt x="814959" y="1287287"/>
                      <a:pt x="819245" y="1289954"/>
                      <a:pt x="823436" y="1291383"/>
                    </a:cubicBezTo>
                    <a:cubicBezTo>
                      <a:pt x="822960" y="1293860"/>
                      <a:pt x="823436" y="1296146"/>
                      <a:pt x="824770" y="1298241"/>
                    </a:cubicBezTo>
                    <a:cubicBezTo>
                      <a:pt x="825151" y="1306528"/>
                      <a:pt x="825818" y="1314814"/>
                      <a:pt x="825818" y="1323101"/>
                    </a:cubicBezTo>
                    <a:cubicBezTo>
                      <a:pt x="825818" y="1966991"/>
                      <a:pt x="825818" y="2610881"/>
                      <a:pt x="825818" y="3254771"/>
                    </a:cubicBezTo>
                    <a:close/>
                    <a:moveTo>
                      <a:pt x="3192971" y="1893458"/>
                    </a:moveTo>
                    <a:cubicBezTo>
                      <a:pt x="3060002" y="1891172"/>
                      <a:pt x="2926937" y="1892792"/>
                      <a:pt x="2793873" y="1892982"/>
                    </a:cubicBezTo>
                    <a:cubicBezTo>
                      <a:pt x="2782062" y="1892982"/>
                      <a:pt x="2770251" y="1894316"/>
                      <a:pt x="2758535" y="1894982"/>
                    </a:cubicBezTo>
                    <a:cubicBezTo>
                      <a:pt x="2706053" y="1897935"/>
                      <a:pt x="2688622" y="1931558"/>
                      <a:pt x="2693575" y="1981279"/>
                    </a:cubicBezTo>
                    <a:cubicBezTo>
                      <a:pt x="2697099" y="2017093"/>
                      <a:pt x="2726531" y="2039381"/>
                      <a:pt x="2771108" y="2039381"/>
                    </a:cubicBezTo>
                    <a:cubicBezTo>
                      <a:pt x="2875598" y="2039381"/>
                      <a:pt x="2980182" y="2037572"/>
                      <a:pt x="3084671" y="2040048"/>
                    </a:cubicBezTo>
                    <a:cubicBezTo>
                      <a:pt x="3151823" y="2041667"/>
                      <a:pt x="3207258" y="2067385"/>
                      <a:pt x="3235833" y="2134441"/>
                    </a:cubicBezTo>
                    <a:cubicBezTo>
                      <a:pt x="3270409" y="2215308"/>
                      <a:pt x="3245930" y="2313035"/>
                      <a:pt x="3167824" y="2353992"/>
                    </a:cubicBezTo>
                    <a:cubicBezTo>
                      <a:pt x="3142298" y="2367422"/>
                      <a:pt x="3117818" y="2375233"/>
                      <a:pt x="3088767" y="2375042"/>
                    </a:cubicBezTo>
                    <a:cubicBezTo>
                      <a:pt x="2940272" y="2374090"/>
                      <a:pt x="2791778" y="2374661"/>
                      <a:pt x="2643283" y="2374661"/>
                    </a:cubicBezTo>
                    <a:cubicBezTo>
                      <a:pt x="2608993" y="2374661"/>
                      <a:pt x="2580989" y="2384091"/>
                      <a:pt x="2565083" y="2418667"/>
                    </a:cubicBezTo>
                    <a:cubicBezTo>
                      <a:pt x="2542413" y="2467720"/>
                      <a:pt x="2586228" y="2526299"/>
                      <a:pt x="2641283" y="2524870"/>
                    </a:cubicBezTo>
                    <a:cubicBezTo>
                      <a:pt x="2745772" y="2522203"/>
                      <a:pt x="2850356" y="2525252"/>
                      <a:pt x="2954846" y="2523728"/>
                    </a:cubicBezTo>
                    <a:cubicBezTo>
                      <a:pt x="3021902" y="2522775"/>
                      <a:pt x="3070955" y="2552017"/>
                      <a:pt x="3101912" y="2608595"/>
                    </a:cubicBezTo>
                    <a:cubicBezTo>
                      <a:pt x="3133058" y="2665364"/>
                      <a:pt x="3130582" y="2725086"/>
                      <a:pt x="3096292" y="2780141"/>
                    </a:cubicBezTo>
                    <a:cubicBezTo>
                      <a:pt x="3064097" y="2831671"/>
                      <a:pt x="3015901" y="2857674"/>
                      <a:pt x="2953893" y="2857484"/>
                    </a:cubicBezTo>
                    <a:cubicBezTo>
                      <a:pt x="2807780" y="2857007"/>
                      <a:pt x="2661666" y="2857198"/>
                      <a:pt x="2515553" y="2857484"/>
                    </a:cubicBezTo>
                    <a:cubicBezTo>
                      <a:pt x="2459450" y="2857484"/>
                      <a:pt x="2430590" y="2881391"/>
                      <a:pt x="2429828" y="2926921"/>
                    </a:cubicBezTo>
                    <a:cubicBezTo>
                      <a:pt x="2429066" y="2976070"/>
                      <a:pt x="2462117" y="3006169"/>
                      <a:pt x="2516886" y="3009122"/>
                    </a:cubicBezTo>
                    <a:cubicBezTo>
                      <a:pt x="2592610" y="3013217"/>
                      <a:pt x="2667667" y="3001978"/>
                      <a:pt x="2743200" y="3001311"/>
                    </a:cubicBezTo>
                    <a:cubicBezTo>
                      <a:pt x="2784539" y="3000930"/>
                      <a:pt x="2825401" y="3004169"/>
                      <a:pt x="2866168" y="3008931"/>
                    </a:cubicBezTo>
                    <a:cubicBezTo>
                      <a:pt x="2915317" y="3014741"/>
                      <a:pt x="2975324" y="3074273"/>
                      <a:pt x="2985897" y="3125231"/>
                    </a:cubicBezTo>
                    <a:cubicBezTo>
                      <a:pt x="3001328" y="3199622"/>
                      <a:pt x="2980373" y="3262486"/>
                      <a:pt x="2925890" y="3313922"/>
                    </a:cubicBezTo>
                    <a:cubicBezTo>
                      <a:pt x="2901029" y="3337448"/>
                      <a:pt x="2871407" y="3352212"/>
                      <a:pt x="2835402" y="3352212"/>
                    </a:cubicBezTo>
                    <a:cubicBezTo>
                      <a:pt x="2556224" y="3351831"/>
                      <a:pt x="2277142" y="3351164"/>
                      <a:pt x="1997964" y="3351926"/>
                    </a:cubicBezTo>
                    <a:cubicBezTo>
                      <a:pt x="1816322" y="3352403"/>
                      <a:pt x="1641158" y="3314112"/>
                      <a:pt x="1466945" y="3268678"/>
                    </a:cubicBezTo>
                    <a:cubicBezTo>
                      <a:pt x="1308640" y="3227435"/>
                      <a:pt x="1150525" y="3185429"/>
                      <a:pt x="992124" y="3144377"/>
                    </a:cubicBezTo>
                    <a:cubicBezTo>
                      <a:pt x="970979" y="3138852"/>
                      <a:pt x="963168" y="3129708"/>
                      <a:pt x="963263" y="3106181"/>
                    </a:cubicBezTo>
                    <a:cubicBezTo>
                      <a:pt x="964311" y="2837767"/>
                      <a:pt x="963930" y="2569352"/>
                      <a:pt x="963930" y="2300938"/>
                    </a:cubicBezTo>
                    <a:cubicBezTo>
                      <a:pt x="963930" y="2036047"/>
                      <a:pt x="964216" y="1771157"/>
                      <a:pt x="963454" y="1506362"/>
                    </a:cubicBezTo>
                    <a:cubicBezTo>
                      <a:pt x="963454" y="1480645"/>
                      <a:pt x="968216" y="1466643"/>
                      <a:pt x="994791" y="1454356"/>
                    </a:cubicBezTo>
                    <a:cubicBezTo>
                      <a:pt x="1119664" y="1396444"/>
                      <a:pt x="1244060" y="1337389"/>
                      <a:pt x="1365980" y="1273667"/>
                    </a:cubicBezTo>
                    <a:cubicBezTo>
                      <a:pt x="1452182" y="1228613"/>
                      <a:pt x="1529620" y="1169368"/>
                      <a:pt x="1602010" y="1103741"/>
                    </a:cubicBezTo>
                    <a:cubicBezTo>
                      <a:pt x="1740694" y="978201"/>
                      <a:pt x="1843183" y="826849"/>
                      <a:pt x="1919573" y="657494"/>
                    </a:cubicBezTo>
                    <a:cubicBezTo>
                      <a:pt x="1959102" y="569864"/>
                      <a:pt x="1994630" y="480329"/>
                      <a:pt x="2030349" y="390985"/>
                    </a:cubicBezTo>
                    <a:cubicBezTo>
                      <a:pt x="2054733" y="330120"/>
                      <a:pt x="2080070" y="269160"/>
                      <a:pt x="2119598" y="217058"/>
                    </a:cubicBezTo>
                    <a:cubicBezTo>
                      <a:pt x="2184940" y="130762"/>
                      <a:pt x="2308765" y="130381"/>
                      <a:pt x="2388584" y="199437"/>
                    </a:cubicBezTo>
                    <a:cubicBezTo>
                      <a:pt x="2441543" y="245252"/>
                      <a:pt x="2465832" y="304593"/>
                      <a:pt x="2465451" y="374792"/>
                    </a:cubicBezTo>
                    <a:cubicBezTo>
                      <a:pt x="2464880" y="475757"/>
                      <a:pt x="2468213" y="576818"/>
                      <a:pt x="2464594" y="677687"/>
                    </a:cubicBezTo>
                    <a:cubicBezTo>
                      <a:pt x="2459546" y="821515"/>
                      <a:pt x="2434019" y="961723"/>
                      <a:pt x="2378869" y="1096025"/>
                    </a:cubicBezTo>
                    <a:cubicBezTo>
                      <a:pt x="2328767" y="1218041"/>
                      <a:pt x="2253234" y="1323863"/>
                      <a:pt x="2174939" y="1428162"/>
                    </a:cubicBezTo>
                    <a:cubicBezTo>
                      <a:pt x="2147030" y="1465310"/>
                      <a:pt x="2145602" y="1484169"/>
                      <a:pt x="2165128" y="1523222"/>
                    </a:cubicBezTo>
                    <a:cubicBezTo>
                      <a:pt x="2175986" y="1544939"/>
                      <a:pt x="2191988" y="1554178"/>
                      <a:pt x="2214277" y="1555797"/>
                    </a:cubicBezTo>
                    <a:cubicBezTo>
                      <a:pt x="2229612" y="1556845"/>
                      <a:pt x="2245138" y="1557416"/>
                      <a:pt x="2260568" y="1557416"/>
                    </a:cubicBezTo>
                    <a:cubicBezTo>
                      <a:pt x="2566988" y="1557416"/>
                      <a:pt x="2873502" y="1557702"/>
                      <a:pt x="3179921" y="1557416"/>
                    </a:cubicBezTo>
                    <a:cubicBezTo>
                      <a:pt x="3278410" y="1557321"/>
                      <a:pt x="3358420" y="1630854"/>
                      <a:pt x="3356039" y="1728866"/>
                    </a:cubicBezTo>
                    <a:cubicBezTo>
                      <a:pt x="3353848" y="1818020"/>
                      <a:pt x="3278220" y="1895268"/>
                      <a:pt x="3192685" y="1893839"/>
                    </a:cubicBezTo>
                    <a:close/>
                  </a:path>
                </a:pathLst>
              </a:custGeom>
              <a:solidFill>
                <a:schemeClr val="accent1"/>
              </a:solidFill>
              <a:ln w="9525" cap="flat">
                <a:noFill/>
                <a:prstDash val="solid"/>
                <a:miter/>
              </a:ln>
            </p:spPr>
            <p:txBody>
              <a:bodyPr rtlCol="0" anchor="ctr"/>
              <a:lstStyle/>
              <a:p>
                <a:endParaRPr lang="en-US" sz="1400"/>
              </a:p>
            </p:txBody>
          </p:sp>
        </p:grpSp>
      </p:grpSp>
      <p:grpSp>
        <p:nvGrpSpPr>
          <p:cNvPr id="354" name="Group 353">
            <a:extLst>
              <a:ext uri="{FF2B5EF4-FFF2-40B4-BE49-F238E27FC236}">
                <a16:creationId xmlns:a16="http://schemas.microsoft.com/office/drawing/2014/main" id="{81F81248-8A44-D95B-A5F3-D2A813685F84}"/>
              </a:ext>
            </a:extLst>
          </p:cNvPr>
          <p:cNvGrpSpPr/>
          <p:nvPr/>
        </p:nvGrpSpPr>
        <p:grpSpPr>
          <a:xfrm>
            <a:off x="4535651" y="3585250"/>
            <a:ext cx="4500772" cy="1537473"/>
            <a:chOff x="4535651" y="3585250"/>
            <a:chExt cx="4500772" cy="1537473"/>
          </a:xfrm>
        </p:grpSpPr>
        <p:pic>
          <p:nvPicPr>
            <p:cNvPr id="10" name="Picture 9">
              <a:extLst>
                <a:ext uri="{FF2B5EF4-FFF2-40B4-BE49-F238E27FC236}">
                  <a16:creationId xmlns:a16="http://schemas.microsoft.com/office/drawing/2014/main" id="{270173C2-68C3-86FE-656D-43FC7DC77D22}"/>
                </a:ext>
              </a:extLst>
            </p:cNvPr>
            <p:cNvPicPr>
              <a:picLocks noChangeAspect="1"/>
            </p:cNvPicPr>
            <p:nvPr/>
          </p:nvPicPr>
          <p:blipFill>
            <a:blip r:embed="rId4">
              <a:alphaModFix amt="60000"/>
            </a:blip>
            <a:stretch>
              <a:fillRect/>
            </a:stretch>
          </p:blipFill>
          <p:spPr>
            <a:xfrm rot="17010763">
              <a:off x="5962182" y="2346008"/>
              <a:ext cx="1286287" cy="4139349"/>
            </a:xfrm>
            <a:prstGeom prst="rect">
              <a:avLst/>
            </a:prstGeom>
          </p:spPr>
        </p:pic>
        <p:grpSp>
          <p:nvGrpSpPr>
            <p:cNvPr id="352" name="Group 351">
              <a:extLst>
                <a:ext uri="{FF2B5EF4-FFF2-40B4-BE49-F238E27FC236}">
                  <a16:creationId xmlns:a16="http://schemas.microsoft.com/office/drawing/2014/main" id="{50765D75-885A-66C6-6B25-D0960D4C352C}"/>
                </a:ext>
              </a:extLst>
            </p:cNvPr>
            <p:cNvGrpSpPr/>
            <p:nvPr/>
          </p:nvGrpSpPr>
          <p:grpSpPr>
            <a:xfrm>
              <a:off x="4999498" y="3585250"/>
              <a:ext cx="4036925" cy="1537473"/>
              <a:chOff x="5107075" y="4304366"/>
              <a:chExt cx="4036925" cy="1537473"/>
            </a:xfrm>
          </p:grpSpPr>
          <p:sp>
            <p:nvSpPr>
              <p:cNvPr id="109" name="TextBox 108">
                <a:extLst>
                  <a:ext uri="{FF2B5EF4-FFF2-40B4-BE49-F238E27FC236}">
                    <a16:creationId xmlns:a16="http://schemas.microsoft.com/office/drawing/2014/main" id="{0B755F68-3C57-674C-731B-764DF6AC1F98}"/>
                  </a:ext>
                </a:extLst>
              </p:cNvPr>
              <p:cNvSpPr txBox="1"/>
              <p:nvPr/>
            </p:nvSpPr>
            <p:spPr>
              <a:xfrm>
                <a:off x="8073192" y="5417108"/>
                <a:ext cx="1070808" cy="424731"/>
              </a:xfrm>
              <a:prstGeom prst="rect">
                <a:avLst/>
              </a:prstGeom>
              <a:noFill/>
            </p:spPr>
            <p:txBody>
              <a:bodyPr wrap="square">
                <a:spAutoFit/>
              </a:bodyPr>
              <a:lstStyle/>
              <a:p>
                <a:pPr algn="ctr">
                  <a:lnSpc>
                    <a:spcPct val="90000"/>
                  </a:lnSpc>
                </a:pPr>
                <a:r>
                  <a:rPr lang="en-US" sz="1200" b="1">
                    <a:solidFill>
                      <a:schemeClr val="accent1"/>
                    </a:solidFill>
                  </a:rPr>
                  <a:t>Multiplied Innovation</a:t>
                </a:r>
              </a:p>
            </p:txBody>
          </p:sp>
          <p:pic>
            <p:nvPicPr>
              <p:cNvPr id="110" name="Graphic 109">
                <a:extLst>
                  <a:ext uri="{FF2B5EF4-FFF2-40B4-BE49-F238E27FC236}">
                    <a16:creationId xmlns:a16="http://schemas.microsoft.com/office/drawing/2014/main" id="{E6E04421-FEF5-0DE6-0109-6F4215ECE9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2498" y="5140591"/>
                <a:ext cx="1001720" cy="343769"/>
              </a:xfrm>
              <a:prstGeom prst="rect">
                <a:avLst/>
              </a:prstGeom>
            </p:spPr>
          </p:pic>
          <p:pic>
            <p:nvPicPr>
              <p:cNvPr id="111" name="Graphic 110">
                <a:extLst>
                  <a:ext uri="{FF2B5EF4-FFF2-40B4-BE49-F238E27FC236}">
                    <a16:creationId xmlns:a16="http://schemas.microsoft.com/office/drawing/2014/main" id="{67BE134C-A6A7-1EB1-7DB9-3EEE7A0CFA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0857" y="5035117"/>
                <a:ext cx="1089647" cy="373944"/>
              </a:xfrm>
              <a:prstGeom prst="rect">
                <a:avLst/>
              </a:prstGeom>
            </p:spPr>
          </p:pic>
          <p:pic>
            <p:nvPicPr>
              <p:cNvPr id="112" name="Graphic 111">
                <a:extLst>
                  <a:ext uri="{FF2B5EF4-FFF2-40B4-BE49-F238E27FC236}">
                    <a16:creationId xmlns:a16="http://schemas.microsoft.com/office/drawing/2014/main" id="{8654513C-1D47-D627-1F28-C93100900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2651" y="5296060"/>
                <a:ext cx="1089647" cy="373944"/>
              </a:xfrm>
              <a:prstGeom prst="rect">
                <a:avLst/>
              </a:prstGeom>
            </p:spPr>
          </p:pic>
          <p:pic>
            <p:nvPicPr>
              <p:cNvPr id="113" name="Graphic 112">
                <a:extLst>
                  <a:ext uri="{FF2B5EF4-FFF2-40B4-BE49-F238E27FC236}">
                    <a16:creationId xmlns:a16="http://schemas.microsoft.com/office/drawing/2014/main" id="{A03DE5B8-4261-1329-C2D1-F6C7A77368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8145" y="4815711"/>
                <a:ext cx="847821" cy="290955"/>
              </a:xfrm>
              <a:prstGeom prst="rect">
                <a:avLst/>
              </a:prstGeom>
            </p:spPr>
          </p:pic>
          <p:pic>
            <p:nvPicPr>
              <p:cNvPr id="114" name="Graphic 113">
                <a:extLst>
                  <a:ext uri="{FF2B5EF4-FFF2-40B4-BE49-F238E27FC236}">
                    <a16:creationId xmlns:a16="http://schemas.microsoft.com/office/drawing/2014/main" id="{7FD62603-84FC-3109-0584-F8307FD4A0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4188" y="4796734"/>
                <a:ext cx="624390" cy="214278"/>
              </a:xfrm>
              <a:prstGeom prst="rect">
                <a:avLst/>
              </a:prstGeom>
            </p:spPr>
          </p:pic>
          <p:grpSp>
            <p:nvGrpSpPr>
              <p:cNvPr id="349" name="Group 348">
                <a:extLst>
                  <a:ext uri="{FF2B5EF4-FFF2-40B4-BE49-F238E27FC236}">
                    <a16:creationId xmlns:a16="http://schemas.microsoft.com/office/drawing/2014/main" id="{8E885439-18A3-669D-AD5F-431F7512D260}"/>
                  </a:ext>
                </a:extLst>
              </p:cNvPr>
              <p:cNvGrpSpPr/>
              <p:nvPr/>
            </p:nvGrpSpPr>
            <p:grpSpPr>
              <a:xfrm>
                <a:off x="6294441" y="5148245"/>
                <a:ext cx="764954" cy="609754"/>
                <a:chOff x="6294441" y="5148245"/>
                <a:chExt cx="764954" cy="609754"/>
              </a:xfrm>
            </p:grpSpPr>
            <p:grpSp>
              <p:nvGrpSpPr>
                <p:cNvPr id="4" name="Group 3">
                  <a:extLst>
                    <a:ext uri="{FF2B5EF4-FFF2-40B4-BE49-F238E27FC236}">
                      <a16:creationId xmlns:a16="http://schemas.microsoft.com/office/drawing/2014/main" id="{ED3A79C9-106A-8844-98DC-DA09C99AD66F}"/>
                    </a:ext>
                  </a:extLst>
                </p:cNvPr>
                <p:cNvGrpSpPr/>
                <p:nvPr/>
              </p:nvGrpSpPr>
              <p:grpSpPr>
                <a:xfrm>
                  <a:off x="6499645" y="5148245"/>
                  <a:ext cx="354546" cy="345807"/>
                  <a:chOff x="6499645" y="5148245"/>
                  <a:chExt cx="354546" cy="345807"/>
                </a:xfrm>
              </p:grpSpPr>
              <p:sp>
                <p:nvSpPr>
                  <p:cNvPr id="150" name="Oval 149">
                    <a:extLst>
                      <a:ext uri="{FF2B5EF4-FFF2-40B4-BE49-F238E27FC236}">
                        <a16:creationId xmlns:a16="http://schemas.microsoft.com/office/drawing/2014/main" id="{3E483041-67A0-E97C-FB84-57942CA01998}"/>
                      </a:ext>
                    </a:extLst>
                  </p:cNvPr>
                  <p:cNvSpPr/>
                  <p:nvPr/>
                </p:nvSpPr>
                <p:spPr>
                  <a:xfrm>
                    <a:off x="6499645" y="5148245"/>
                    <a:ext cx="354546" cy="34580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bg2"/>
                      </a:solidFill>
                    </a:endParaRPr>
                  </a:p>
                </p:txBody>
              </p:sp>
              <p:grpSp>
                <p:nvGrpSpPr>
                  <p:cNvPr id="151" name="Graphic 5">
                    <a:extLst>
                      <a:ext uri="{FF2B5EF4-FFF2-40B4-BE49-F238E27FC236}">
                        <a16:creationId xmlns:a16="http://schemas.microsoft.com/office/drawing/2014/main" id="{7F87247F-7B85-23D0-4308-99F4A76D92B6}"/>
                      </a:ext>
                    </a:extLst>
                  </p:cNvPr>
                  <p:cNvGrpSpPr/>
                  <p:nvPr/>
                </p:nvGrpSpPr>
                <p:grpSpPr>
                  <a:xfrm>
                    <a:off x="6597459" y="5193052"/>
                    <a:ext cx="158918" cy="256192"/>
                    <a:chOff x="5908912" y="2214930"/>
                    <a:chExt cx="82212" cy="135884"/>
                  </a:xfrm>
                  <a:solidFill>
                    <a:schemeClr val="accent1"/>
                  </a:solidFill>
                </p:grpSpPr>
                <p:sp>
                  <p:nvSpPr>
                    <p:cNvPr id="152" name="Freeform: Shape 151">
                      <a:extLst>
                        <a:ext uri="{FF2B5EF4-FFF2-40B4-BE49-F238E27FC236}">
                          <a16:creationId xmlns:a16="http://schemas.microsoft.com/office/drawing/2014/main" id="{A4BA12FB-5CD8-C54E-4198-48CD31B8C864}"/>
                        </a:ext>
                      </a:extLst>
                    </p:cNvPr>
                    <p:cNvSpPr/>
                    <p:nvPr/>
                  </p:nvSpPr>
                  <p:spPr>
                    <a:xfrm>
                      <a:off x="5908912" y="2214930"/>
                      <a:ext cx="82212" cy="135884"/>
                    </a:xfrm>
                    <a:custGeom>
                      <a:avLst/>
                      <a:gdLst>
                        <a:gd name="connsiteX0" fmla="*/ 79607 w 82212"/>
                        <a:gd name="connsiteY0" fmla="*/ 135884 h 135884"/>
                        <a:gd name="connsiteX1" fmla="*/ 2605 w 82212"/>
                        <a:gd name="connsiteY1" fmla="*/ 135884 h 135884"/>
                        <a:gd name="connsiteX2" fmla="*/ 0 w 82212"/>
                        <a:gd name="connsiteY2" fmla="*/ 133279 h 135884"/>
                        <a:gd name="connsiteX3" fmla="*/ 0 w 82212"/>
                        <a:gd name="connsiteY3" fmla="*/ 2605 h 135884"/>
                        <a:gd name="connsiteX4" fmla="*/ 2605 w 82212"/>
                        <a:gd name="connsiteY4" fmla="*/ 0 h 135884"/>
                        <a:gd name="connsiteX5" fmla="*/ 79607 w 82212"/>
                        <a:gd name="connsiteY5" fmla="*/ 0 h 135884"/>
                        <a:gd name="connsiteX6" fmla="*/ 82212 w 82212"/>
                        <a:gd name="connsiteY6" fmla="*/ 2605 h 135884"/>
                        <a:gd name="connsiteX7" fmla="*/ 82212 w 82212"/>
                        <a:gd name="connsiteY7" fmla="*/ 133279 h 135884"/>
                        <a:gd name="connsiteX8" fmla="*/ 79607 w 82212"/>
                        <a:gd name="connsiteY8" fmla="*/ 135884 h 135884"/>
                        <a:gd name="connsiteX9" fmla="*/ 5230 w 82212"/>
                        <a:gd name="connsiteY9" fmla="*/ 130654 h 135884"/>
                        <a:gd name="connsiteX10" fmla="*/ 77002 w 82212"/>
                        <a:gd name="connsiteY10" fmla="*/ 130654 h 135884"/>
                        <a:gd name="connsiteX11" fmla="*/ 77002 w 82212"/>
                        <a:gd name="connsiteY11" fmla="*/ 5210 h 135884"/>
                        <a:gd name="connsiteX12" fmla="*/ 5230 w 82212"/>
                        <a:gd name="connsiteY12" fmla="*/ 5210 h 135884"/>
                        <a:gd name="connsiteX13" fmla="*/ 5230 w 82212"/>
                        <a:gd name="connsiteY13" fmla="*/ 130654 h 13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212" h="135884">
                          <a:moveTo>
                            <a:pt x="79607" y="135884"/>
                          </a:moveTo>
                          <a:lnTo>
                            <a:pt x="2605" y="135884"/>
                          </a:lnTo>
                          <a:cubicBezTo>
                            <a:pt x="1156" y="135884"/>
                            <a:pt x="0" y="134709"/>
                            <a:pt x="0" y="133279"/>
                          </a:cubicBezTo>
                          <a:lnTo>
                            <a:pt x="0" y="2605"/>
                          </a:lnTo>
                          <a:cubicBezTo>
                            <a:pt x="0" y="1156"/>
                            <a:pt x="1175" y="0"/>
                            <a:pt x="2605" y="0"/>
                          </a:cubicBezTo>
                          <a:lnTo>
                            <a:pt x="79607" y="0"/>
                          </a:lnTo>
                          <a:cubicBezTo>
                            <a:pt x="81057" y="0"/>
                            <a:pt x="82212" y="1175"/>
                            <a:pt x="82212" y="2605"/>
                          </a:cubicBezTo>
                          <a:lnTo>
                            <a:pt x="82212" y="133279"/>
                          </a:lnTo>
                          <a:cubicBezTo>
                            <a:pt x="82232" y="134728"/>
                            <a:pt x="81057" y="135884"/>
                            <a:pt x="79607" y="135884"/>
                          </a:cubicBezTo>
                          <a:close/>
                          <a:moveTo>
                            <a:pt x="5230" y="130654"/>
                          </a:moveTo>
                          <a:lnTo>
                            <a:pt x="77002" y="130654"/>
                          </a:lnTo>
                          <a:lnTo>
                            <a:pt x="77002" y="5210"/>
                          </a:lnTo>
                          <a:lnTo>
                            <a:pt x="5230" y="5210"/>
                          </a:lnTo>
                          <a:lnTo>
                            <a:pt x="5230" y="130654"/>
                          </a:ln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53" name="Freeform: Shape 152">
                      <a:extLst>
                        <a:ext uri="{FF2B5EF4-FFF2-40B4-BE49-F238E27FC236}">
                          <a16:creationId xmlns:a16="http://schemas.microsoft.com/office/drawing/2014/main" id="{A7C6166D-5909-F614-1D25-5F27B031F5D4}"/>
                        </a:ext>
                      </a:extLst>
                    </p:cNvPr>
                    <p:cNvSpPr/>
                    <p:nvPr/>
                  </p:nvSpPr>
                  <p:spPr>
                    <a:xfrm>
                      <a:off x="5908912" y="2235850"/>
                      <a:ext cx="82212" cy="5210"/>
                    </a:xfrm>
                    <a:custGeom>
                      <a:avLst/>
                      <a:gdLst>
                        <a:gd name="connsiteX0" fmla="*/ 79607 w 82212"/>
                        <a:gd name="connsiteY0" fmla="*/ 5210 h 5210"/>
                        <a:gd name="connsiteX1" fmla="*/ 2605 w 82212"/>
                        <a:gd name="connsiteY1" fmla="*/ 5210 h 5210"/>
                        <a:gd name="connsiteX2" fmla="*/ 0 w 82212"/>
                        <a:gd name="connsiteY2" fmla="*/ 2605 h 5210"/>
                        <a:gd name="connsiteX3" fmla="*/ 2605 w 82212"/>
                        <a:gd name="connsiteY3" fmla="*/ 0 h 5210"/>
                        <a:gd name="connsiteX4" fmla="*/ 79607 w 82212"/>
                        <a:gd name="connsiteY4" fmla="*/ 0 h 5210"/>
                        <a:gd name="connsiteX5" fmla="*/ 82212 w 82212"/>
                        <a:gd name="connsiteY5" fmla="*/ 2605 h 5210"/>
                        <a:gd name="connsiteX6" fmla="*/ 79607 w 82212"/>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12" h="5210">
                          <a:moveTo>
                            <a:pt x="79607" y="5210"/>
                          </a:moveTo>
                          <a:lnTo>
                            <a:pt x="2605" y="5210"/>
                          </a:lnTo>
                          <a:cubicBezTo>
                            <a:pt x="1156" y="5210"/>
                            <a:pt x="0" y="4035"/>
                            <a:pt x="0" y="2605"/>
                          </a:cubicBezTo>
                          <a:cubicBezTo>
                            <a:pt x="0" y="1156"/>
                            <a:pt x="1175" y="0"/>
                            <a:pt x="2605" y="0"/>
                          </a:cubicBezTo>
                          <a:lnTo>
                            <a:pt x="79607" y="0"/>
                          </a:lnTo>
                          <a:cubicBezTo>
                            <a:pt x="81057" y="0"/>
                            <a:pt x="82212" y="1175"/>
                            <a:pt x="82212" y="2605"/>
                          </a:cubicBezTo>
                          <a:cubicBezTo>
                            <a:pt x="82232" y="4035"/>
                            <a:pt x="81057" y="5210"/>
                            <a:pt x="79607" y="521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54" name="Freeform: Shape 153">
                      <a:extLst>
                        <a:ext uri="{FF2B5EF4-FFF2-40B4-BE49-F238E27FC236}">
                          <a16:creationId xmlns:a16="http://schemas.microsoft.com/office/drawing/2014/main" id="{82979505-6FF6-1F36-2556-054496AFA366}"/>
                        </a:ext>
                      </a:extLst>
                    </p:cNvPr>
                    <p:cNvSpPr/>
                    <p:nvPr/>
                  </p:nvSpPr>
                  <p:spPr>
                    <a:xfrm>
                      <a:off x="5908912" y="2324703"/>
                      <a:ext cx="82212" cy="5210"/>
                    </a:xfrm>
                    <a:custGeom>
                      <a:avLst/>
                      <a:gdLst>
                        <a:gd name="connsiteX0" fmla="*/ 79607 w 82212"/>
                        <a:gd name="connsiteY0" fmla="*/ 5210 h 5210"/>
                        <a:gd name="connsiteX1" fmla="*/ 2605 w 82212"/>
                        <a:gd name="connsiteY1" fmla="*/ 5210 h 5210"/>
                        <a:gd name="connsiteX2" fmla="*/ 0 w 82212"/>
                        <a:gd name="connsiteY2" fmla="*/ 2605 h 5210"/>
                        <a:gd name="connsiteX3" fmla="*/ 2605 w 82212"/>
                        <a:gd name="connsiteY3" fmla="*/ 0 h 5210"/>
                        <a:gd name="connsiteX4" fmla="*/ 79607 w 82212"/>
                        <a:gd name="connsiteY4" fmla="*/ 0 h 5210"/>
                        <a:gd name="connsiteX5" fmla="*/ 82212 w 82212"/>
                        <a:gd name="connsiteY5" fmla="*/ 2605 h 5210"/>
                        <a:gd name="connsiteX6" fmla="*/ 79607 w 82212"/>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12" h="5210">
                          <a:moveTo>
                            <a:pt x="79607" y="5210"/>
                          </a:moveTo>
                          <a:lnTo>
                            <a:pt x="2605" y="5210"/>
                          </a:lnTo>
                          <a:cubicBezTo>
                            <a:pt x="1156" y="5210"/>
                            <a:pt x="0" y="4035"/>
                            <a:pt x="0" y="2605"/>
                          </a:cubicBezTo>
                          <a:cubicBezTo>
                            <a:pt x="0" y="1156"/>
                            <a:pt x="1175" y="0"/>
                            <a:pt x="2605" y="0"/>
                          </a:cubicBezTo>
                          <a:lnTo>
                            <a:pt x="79607" y="0"/>
                          </a:lnTo>
                          <a:cubicBezTo>
                            <a:pt x="81057" y="0"/>
                            <a:pt x="82212" y="1175"/>
                            <a:pt x="82212" y="2605"/>
                          </a:cubicBezTo>
                          <a:cubicBezTo>
                            <a:pt x="82232" y="4035"/>
                            <a:pt x="81057" y="5210"/>
                            <a:pt x="79607" y="521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55" name="Freeform: Shape 154">
                      <a:extLst>
                        <a:ext uri="{FF2B5EF4-FFF2-40B4-BE49-F238E27FC236}">
                          <a16:creationId xmlns:a16="http://schemas.microsoft.com/office/drawing/2014/main" id="{91CC7770-CDDB-C1AF-3387-F8478A2572CC}"/>
                        </a:ext>
                      </a:extLst>
                    </p:cNvPr>
                    <p:cNvSpPr/>
                    <p:nvPr/>
                  </p:nvSpPr>
                  <p:spPr>
                    <a:xfrm>
                      <a:off x="5940547" y="2225390"/>
                      <a:ext cx="18942" cy="5210"/>
                    </a:xfrm>
                    <a:custGeom>
                      <a:avLst/>
                      <a:gdLst>
                        <a:gd name="connsiteX0" fmla="*/ 16337 w 18942"/>
                        <a:gd name="connsiteY0" fmla="*/ 5210 h 5210"/>
                        <a:gd name="connsiteX1" fmla="*/ 2605 w 18942"/>
                        <a:gd name="connsiteY1" fmla="*/ 5210 h 5210"/>
                        <a:gd name="connsiteX2" fmla="*/ 0 w 18942"/>
                        <a:gd name="connsiteY2" fmla="*/ 2605 h 5210"/>
                        <a:gd name="connsiteX3" fmla="*/ 2605 w 18942"/>
                        <a:gd name="connsiteY3" fmla="*/ 0 h 5210"/>
                        <a:gd name="connsiteX4" fmla="*/ 16337 w 18942"/>
                        <a:gd name="connsiteY4" fmla="*/ 0 h 5210"/>
                        <a:gd name="connsiteX5" fmla="*/ 18942 w 18942"/>
                        <a:gd name="connsiteY5" fmla="*/ 2605 h 5210"/>
                        <a:gd name="connsiteX6" fmla="*/ 16337 w 18942"/>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42" h="5210">
                          <a:moveTo>
                            <a:pt x="16337" y="5210"/>
                          </a:moveTo>
                          <a:lnTo>
                            <a:pt x="2605" y="5210"/>
                          </a:lnTo>
                          <a:cubicBezTo>
                            <a:pt x="1156" y="5210"/>
                            <a:pt x="0" y="4035"/>
                            <a:pt x="0" y="2605"/>
                          </a:cubicBezTo>
                          <a:cubicBezTo>
                            <a:pt x="0" y="1156"/>
                            <a:pt x="1175" y="0"/>
                            <a:pt x="2605" y="0"/>
                          </a:cubicBezTo>
                          <a:lnTo>
                            <a:pt x="16337" y="0"/>
                          </a:lnTo>
                          <a:cubicBezTo>
                            <a:pt x="17786" y="0"/>
                            <a:pt x="18942" y="1175"/>
                            <a:pt x="18942" y="2605"/>
                          </a:cubicBezTo>
                          <a:cubicBezTo>
                            <a:pt x="18962" y="4035"/>
                            <a:pt x="17786" y="5210"/>
                            <a:pt x="16337" y="521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56" name="Freeform: Shape 155">
                      <a:extLst>
                        <a:ext uri="{FF2B5EF4-FFF2-40B4-BE49-F238E27FC236}">
                          <a16:creationId xmlns:a16="http://schemas.microsoft.com/office/drawing/2014/main" id="{74EE993B-E9AD-37AB-E61E-567EAA24E5B0}"/>
                        </a:ext>
                      </a:extLst>
                    </p:cNvPr>
                    <p:cNvSpPr/>
                    <p:nvPr/>
                  </p:nvSpPr>
                  <p:spPr>
                    <a:xfrm>
                      <a:off x="5943172" y="2335163"/>
                      <a:ext cx="13711" cy="5210"/>
                    </a:xfrm>
                    <a:custGeom>
                      <a:avLst/>
                      <a:gdLst>
                        <a:gd name="connsiteX0" fmla="*/ 11106 w 13711"/>
                        <a:gd name="connsiteY0" fmla="*/ 5210 h 5210"/>
                        <a:gd name="connsiteX1" fmla="*/ 2605 w 13711"/>
                        <a:gd name="connsiteY1" fmla="*/ 5210 h 5210"/>
                        <a:gd name="connsiteX2" fmla="*/ 0 w 13711"/>
                        <a:gd name="connsiteY2" fmla="*/ 2605 h 5210"/>
                        <a:gd name="connsiteX3" fmla="*/ 2605 w 13711"/>
                        <a:gd name="connsiteY3" fmla="*/ 0 h 5210"/>
                        <a:gd name="connsiteX4" fmla="*/ 11106 w 13711"/>
                        <a:gd name="connsiteY4" fmla="*/ 0 h 5210"/>
                        <a:gd name="connsiteX5" fmla="*/ 13712 w 13711"/>
                        <a:gd name="connsiteY5" fmla="*/ 2605 h 5210"/>
                        <a:gd name="connsiteX6" fmla="*/ 11106 w 13711"/>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5210">
                          <a:moveTo>
                            <a:pt x="11106" y="5210"/>
                          </a:moveTo>
                          <a:lnTo>
                            <a:pt x="2605" y="5210"/>
                          </a:lnTo>
                          <a:cubicBezTo>
                            <a:pt x="1156" y="5210"/>
                            <a:pt x="0" y="4035"/>
                            <a:pt x="0" y="2605"/>
                          </a:cubicBezTo>
                          <a:cubicBezTo>
                            <a:pt x="0" y="1156"/>
                            <a:pt x="1175" y="0"/>
                            <a:pt x="2605" y="0"/>
                          </a:cubicBezTo>
                          <a:lnTo>
                            <a:pt x="11106" y="0"/>
                          </a:lnTo>
                          <a:cubicBezTo>
                            <a:pt x="12556" y="0"/>
                            <a:pt x="13712" y="1175"/>
                            <a:pt x="13712" y="2605"/>
                          </a:cubicBezTo>
                          <a:cubicBezTo>
                            <a:pt x="13712" y="4035"/>
                            <a:pt x="12536" y="5210"/>
                            <a:pt x="11106" y="521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grpSp>
            </p:grpSp>
            <p:sp>
              <p:nvSpPr>
                <p:cNvPr id="149" name="TextBox 148">
                  <a:extLst>
                    <a:ext uri="{FF2B5EF4-FFF2-40B4-BE49-F238E27FC236}">
                      <a16:creationId xmlns:a16="http://schemas.microsoft.com/office/drawing/2014/main" id="{08B98ADF-7119-8DB5-085F-3DE68D31BBF8}"/>
                    </a:ext>
                  </a:extLst>
                </p:cNvPr>
                <p:cNvSpPr txBox="1"/>
                <p:nvPr/>
              </p:nvSpPr>
              <p:spPr>
                <a:xfrm>
                  <a:off x="6294441" y="5496389"/>
                  <a:ext cx="764954" cy="261610"/>
                </a:xfrm>
                <a:prstGeom prst="rect">
                  <a:avLst/>
                </a:prstGeom>
                <a:noFill/>
                <a:effectLst/>
              </p:spPr>
              <p:txBody>
                <a:bodyPr wrap="none">
                  <a:spAutoFit/>
                </a:bodyPr>
                <a:lstStyle/>
                <a:p>
                  <a:pPr algn="ctr"/>
                  <a:r>
                    <a:rPr lang="en-US" sz="1100" b="1">
                      <a:solidFill>
                        <a:schemeClr val="accent1"/>
                      </a:solidFill>
                    </a:rPr>
                    <a:t>Mobility</a:t>
                  </a:r>
                  <a:endParaRPr lang="en-US" sz="1100">
                    <a:solidFill>
                      <a:schemeClr val="accent1"/>
                    </a:solidFill>
                  </a:endParaRPr>
                </a:p>
              </p:txBody>
            </p:sp>
          </p:grpSp>
          <p:grpSp>
            <p:nvGrpSpPr>
              <p:cNvPr id="350" name="Group 349">
                <a:extLst>
                  <a:ext uri="{FF2B5EF4-FFF2-40B4-BE49-F238E27FC236}">
                    <a16:creationId xmlns:a16="http://schemas.microsoft.com/office/drawing/2014/main" id="{C3D57B23-8E0B-2532-E526-90B18CD99414}"/>
                  </a:ext>
                </a:extLst>
              </p:cNvPr>
              <p:cNvGrpSpPr/>
              <p:nvPr/>
            </p:nvGrpSpPr>
            <p:grpSpPr>
              <a:xfrm>
                <a:off x="6112053" y="4304366"/>
                <a:ext cx="587020" cy="588625"/>
                <a:chOff x="6112053" y="4304366"/>
                <a:chExt cx="587020" cy="588625"/>
              </a:xfrm>
            </p:grpSpPr>
            <p:sp>
              <p:nvSpPr>
                <p:cNvPr id="136" name="TextBox 135">
                  <a:extLst>
                    <a:ext uri="{FF2B5EF4-FFF2-40B4-BE49-F238E27FC236}">
                      <a16:creationId xmlns:a16="http://schemas.microsoft.com/office/drawing/2014/main" id="{0622CB23-A815-822C-BF10-16D71F0D21D7}"/>
                    </a:ext>
                  </a:extLst>
                </p:cNvPr>
                <p:cNvSpPr txBox="1"/>
                <p:nvPr/>
              </p:nvSpPr>
              <p:spPr>
                <a:xfrm>
                  <a:off x="6112053" y="4631381"/>
                  <a:ext cx="587020" cy="261610"/>
                </a:xfrm>
                <a:prstGeom prst="rect">
                  <a:avLst/>
                </a:prstGeom>
                <a:noFill/>
                <a:effectLst/>
              </p:spPr>
              <p:txBody>
                <a:bodyPr wrap="none">
                  <a:spAutoFit/>
                </a:bodyPr>
                <a:lstStyle/>
                <a:p>
                  <a:pPr algn="ctr"/>
                  <a:r>
                    <a:rPr lang="en-US" sz="1100" b="1">
                      <a:solidFill>
                        <a:schemeClr val="accent1"/>
                      </a:solidFill>
                    </a:rPr>
                    <a:t>Cloud</a:t>
                  </a:r>
                  <a:endParaRPr lang="en-US" sz="1100">
                    <a:solidFill>
                      <a:schemeClr val="accent1"/>
                    </a:solidFill>
                  </a:endParaRPr>
                </a:p>
              </p:txBody>
            </p:sp>
            <p:grpSp>
              <p:nvGrpSpPr>
                <p:cNvPr id="2" name="Group 1">
                  <a:extLst>
                    <a:ext uri="{FF2B5EF4-FFF2-40B4-BE49-F238E27FC236}">
                      <a16:creationId xmlns:a16="http://schemas.microsoft.com/office/drawing/2014/main" id="{3B52E119-374D-282D-BE55-718B8FD999B8}"/>
                    </a:ext>
                  </a:extLst>
                </p:cNvPr>
                <p:cNvGrpSpPr/>
                <p:nvPr/>
              </p:nvGrpSpPr>
              <p:grpSpPr>
                <a:xfrm>
                  <a:off x="6228290" y="4304366"/>
                  <a:ext cx="354547" cy="345807"/>
                  <a:chOff x="6228290" y="4304366"/>
                  <a:chExt cx="354547" cy="345807"/>
                </a:xfrm>
              </p:grpSpPr>
              <p:sp>
                <p:nvSpPr>
                  <p:cNvPr id="137" name="Oval 136">
                    <a:extLst>
                      <a:ext uri="{FF2B5EF4-FFF2-40B4-BE49-F238E27FC236}">
                        <a16:creationId xmlns:a16="http://schemas.microsoft.com/office/drawing/2014/main" id="{1958614B-A829-F4F4-C8EE-22E724F4AFB6}"/>
                      </a:ext>
                    </a:extLst>
                  </p:cNvPr>
                  <p:cNvSpPr/>
                  <p:nvPr/>
                </p:nvSpPr>
                <p:spPr>
                  <a:xfrm>
                    <a:off x="6228290" y="4304366"/>
                    <a:ext cx="354547" cy="34580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bg2"/>
                      </a:solidFill>
                    </a:endParaRPr>
                  </a:p>
                </p:txBody>
              </p:sp>
              <p:grpSp>
                <p:nvGrpSpPr>
                  <p:cNvPr id="138" name="Group 14">
                    <a:extLst>
                      <a:ext uri="{FF2B5EF4-FFF2-40B4-BE49-F238E27FC236}">
                        <a16:creationId xmlns:a16="http://schemas.microsoft.com/office/drawing/2014/main" id="{F36487D6-526C-A82E-3339-F04974346A7C}"/>
                      </a:ext>
                    </a:extLst>
                  </p:cNvPr>
                  <p:cNvGrpSpPr>
                    <a:grpSpLocks noChangeAspect="1"/>
                  </p:cNvGrpSpPr>
                  <p:nvPr/>
                </p:nvGrpSpPr>
                <p:grpSpPr bwMode="auto">
                  <a:xfrm>
                    <a:off x="6288398" y="4382310"/>
                    <a:ext cx="234329" cy="189917"/>
                    <a:chOff x="2425" y="1198"/>
                    <a:chExt cx="2828" cy="2350"/>
                  </a:xfrm>
                  <a:noFill/>
                </p:grpSpPr>
                <p:sp>
                  <p:nvSpPr>
                    <p:cNvPr id="139" name="Freeform 16">
                      <a:extLst>
                        <a:ext uri="{FF2B5EF4-FFF2-40B4-BE49-F238E27FC236}">
                          <a16:creationId xmlns:a16="http://schemas.microsoft.com/office/drawing/2014/main" id="{E611506E-AE3E-5495-2994-C9FFFC68DF33}"/>
                        </a:ext>
                      </a:extLst>
                    </p:cNvPr>
                    <p:cNvSpPr>
                      <a:spLocks/>
                    </p:cNvSpPr>
                    <p:nvPr/>
                  </p:nvSpPr>
                  <p:spPr bwMode="auto">
                    <a:xfrm>
                      <a:off x="2425" y="1198"/>
                      <a:ext cx="2828" cy="1509"/>
                    </a:xfrm>
                    <a:custGeom>
                      <a:avLst/>
                      <a:gdLst>
                        <a:gd name="T0" fmla="*/ 1010 w 1440"/>
                        <a:gd name="T1" fmla="*/ 768 h 768"/>
                        <a:gd name="T2" fmla="*/ 1229 w 1440"/>
                        <a:gd name="T3" fmla="*/ 768 h 768"/>
                        <a:gd name="T4" fmla="*/ 1440 w 1440"/>
                        <a:gd name="T5" fmla="*/ 557 h 768"/>
                        <a:gd name="T6" fmla="*/ 1229 w 1440"/>
                        <a:gd name="T7" fmla="*/ 346 h 768"/>
                        <a:gd name="T8" fmla="*/ 1134 w 1440"/>
                        <a:gd name="T9" fmla="*/ 369 h 768"/>
                        <a:gd name="T10" fmla="*/ 752 w 1440"/>
                        <a:gd name="T11" fmla="*/ 0 h 768"/>
                        <a:gd name="T12" fmla="*/ 375 w 1440"/>
                        <a:gd name="T13" fmla="*/ 309 h 768"/>
                        <a:gd name="T14" fmla="*/ 247 w 1440"/>
                        <a:gd name="T15" fmla="*/ 273 h 768"/>
                        <a:gd name="T16" fmla="*/ 0 w 1440"/>
                        <a:gd name="T17" fmla="*/ 521 h 768"/>
                        <a:gd name="T18" fmla="*/ 247 w 1440"/>
                        <a:gd name="T19" fmla="*/ 768 h 768"/>
                        <a:gd name="T20" fmla="*/ 431 w 1440"/>
                        <a:gd name="T21" fmla="*/ 76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768">
                          <a:moveTo>
                            <a:pt x="1010" y="768"/>
                          </a:moveTo>
                          <a:cubicBezTo>
                            <a:pt x="1056" y="768"/>
                            <a:pt x="1215" y="768"/>
                            <a:pt x="1229" y="768"/>
                          </a:cubicBezTo>
                          <a:cubicBezTo>
                            <a:pt x="1345" y="768"/>
                            <a:pt x="1440" y="673"/>
                            <a:pt x="1440" y="557"/>
                          </a:cubicBezTo>
                          <a:cubicBezTo>
                            <a:pt x="1440" y="440"/>
                            <a:pt x="1345" y="346"/>
                            <a:pt x="1229" y="346"/>
                          </a:cubicBezTo>
                          <a:cubicBezTo>
                            <a:pt x="1195" y="346"/>
                            <a:pt x="1163" y="354"/>
                            <a:pt x="1134" y="369"/>
                          </a:cubicBezTo>
                          <a:cubicBezTo>
                            <a:pt x="1126" y="164"/>
                            <a:pt x="959" y="0"/>
                            <a:pt x="752" y="0"/>
                          </a:cubicBezTo>
                          <a:cubicBezTo>
                            <a:pt x="565" y="0"/>
                            <a:pt x="410" y="133"/>
                            <a:pt x="375" y="309"/>
                          </a:cubicBezTo>
                          <a:cubicBezTo>
                            <a:pt x="338" y="287"/>
                            <a:pt x="294" y="273"/>
                            <a:pt x="247" y="273"/>
                          </a:cubicBezTo>
                          <a:cubicBezTo>
                            <a:pt x="111" y="273"/>
                            <a:pt x="0" y="384"/>
                            <a:pt x="0" y="521"/>
                          </a:cubicBezTo>
                          <a:cubicBezTo>
                            <a:pt x="0" y="657"/>
                            <a:pt x="111" y="768"/>
                            <a:pt x="247" y="768"/>
                          </a:cubicBezTo>
                          <a:cubicBezTo>
                            <a:pt x="259" y="768"/>
                            <a:pt x="404" y="768"/>
                            <a:pt x="431" y="768"/>
                          </a:cubicBezTo>
                        </a:path>
                      </a:pathLst>
                    </a:cu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0" name="Freeform 17">
                      <a:extLst>
                        <a:ext uri="{FF2B5EF4-FFF2-40B4-BE49-F238E27FC236}">
                          <a16:creationId xmlns:a16="http://schemas.microsoft.com/office/drawing/2014/main" id="{40B6770B-9A94-5F8E-92C4-63BC949FB7E8}"/>
                        </a:ext>
                      </a:extLst>
                    </p:cNvPr>
                    <p:cNvSpPr>
                      <a:spLocks/>
                    </p:cNvSpPr>
                    <p:nvPr/>
                  </p:nvSpPr>
                  <p:spPr bwMode="auto">
                    <a:xfrm>
                      <a:off x="3460" y="1503"/>
                      <a:ext cx="442" cy="361"/>
                    </a:xfrm>
                    <a:custGeom>
                      <a:avLst/>
                      <a:gdLst>
                        <a:gd name="T0" fmla="*/ 225 w 225"/>
                        <a:gd name="T1" fmla="*/ 0 h 184"/>
                        <a:gd name="T2" fmla="*/ 0 w 225"/>
                        <a:gd name="T3" fmla="*/ 184 h 184"/>
                      </a:gdLst>
                      <a:ahLst/>
                      <a:cxnLst>
                        <a:cxn ang="0">
                          <a:pos x="T0" y="T1"/>
                        </a:cxn>
                        <a:cxn ang="0">
                          <a:pos x="T2" y="T3"/>
                        </a:cxn>
                      </a:cxnLst>
                      <a:rect l="0" t="0" r="r" b="b"/>
                      <a:pathLst>
                        <a:path w="225" h="184">
                          <a:moveTo>
                            <a:pt x="225" y="0"/>
                          </a:moveTo>
                          <a:cubicBezTo>
                            <a:pt x="116" y="0"/>
                            <a:pt x="21" y="77"/>
                            <a:pt x="0" y="184"/>
                          </a:cubicBezTo>
                        </a:path>
                      </a:pathLst>
                    </a:cu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1" name="Freeform 18">
                      <a:extLst>
                        <a:ext uri="{FF2B5EF4-FFF2-40B4-BE49-F238E27FC236}">
                          <a16:creationId xmlns:a16="http://schemas.microsoft.com/office/drawing/2014/main" id="{0FADAA4E-DF3F-64DD-8F9B-90999D4F5B37}"/>
                        </a:ext>
                      </a:extLst>
                    </p:cNvPr>
                    <p:cNvSpPr>
                      <a:spLocks/>
                    </p:cNvSpPr>
                    <p:nvPr/>
                  </p:nvSpPr>
                  <p:spPr bwMode="auto">
                    <a:xfrm>
                      <a:off x="2729" y="2039"/>
                      <a:ext cx="181" cy="183"/>
                    </a:xfrm>
                    <a:custGeom>
                      <a:avLst/>
                      <a:gdLst>
                        <a:gd name="T0" fmla="*/ 92 w 92"/>
                        <a:gd name="T1" fmla="*/ 0 h 93"/>
                        <a:gd name="T2" fmla="*/ 0 w 92"/>
                        <a:gd name="T3" fmla="*/ 93 h 93"/>
                      </a:gdLst>
                      <a:ahLst/>
                      <a:cxnLst>
                        <a:cxn ang="0">
                          <a:pos x="T0" y="T1"/>
                        </a:cxn>
                        <a:cxn ang="0">
                          <a:pos x="T2" y="T3"/>
                        </a:cxn>
                      </a:cxnLst>
                      <a:rect l="0" t="0" r="r" b="b"/>
                      <a:pathLst>
                        <a:path w="92" h="93">
                          <a:moveTo>
                            <a:pt x="92" y="0"/>
                          </a:moveTo>
                          <a:cubicBezTo>
                            <a:pt x="42" y="0"/>
                            <a:pt x="0" y="42"/>
                            <a:pt x="0" y="93"/>
                          </a:cubicBezTo>
                        </a:path>
                      </a:pathLst>
                    </a:cu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2" name="Freeform 19">
                      <a:extLst>
                        <a:ext uri="{FF2B5EF4-FFF2-40B4-BE49-F238E27FC236}">
                          <a16:creationId xmlns:a16="http://schemas.microsoft.com/office/drawing/2014/main" id="{41439FFF-C232-4B42-C8EF-848B8E075CA0}"/>
                        </a:ext>
                      </a:extLst>
                    </p:cNvPr>
                    <p:cNvSpPr>
                      <a:spLocks/>
                    </p:cNvSpPr>
                    <p:nvPr/>
                  </p:nvSpPr>
                  <p:spPr bwMode="auto">
                    <a:xfrm>
                      <a:off x="3317" y="2524"/>
                      <a:ext cx="167" cy="568"/>
                    </a:xfrm>
                    <a:custGeom>
                      <a:avLst/>
                      <a:gdLst>
                        <a:gd name="T0" fmla="*/ 167 w 167"/>
                        <a:gd name="T1" fmla="*/ 0 h 568"/>
                        <a:gd name="T2" fmla="*/ 167 w 167"/>
                        <a:gd name="T3" fmla="*/ 401 h 568"/>
                        <a:gd name="T4" fmla="*/ 0 w 167"/>
                        <a:gd name="T5" fmla="*/ 568 h 568"/>
                      </a:gdLst>
                      <a:ahLst/>
                      <a:cxnLst>
                        <a:cxn ang="0">
                          <a:pos x="T0" y="T1"/>
                        </a:cxn>
                        <a:cxn ang="0">
                          <a:pos x="T2" y="T3"/>
                        </a:cxn>
                        <a:cxn ang="0">
                          <a:pos x="T4" y="T5"/>
                        </a:cxn>
                      </a:cxnLst>
                      <a:rect l="0" t="0" r="r" b="b"/>
                      <a:pathLst>
                        <a:path w="167" h="568">
                          <a:moveTo>
                            <a:pt x="167" y="0"/>
                          </a:moveTo>
                          <a:lnTo>
                            <a:pt x="167" y="401"/>
                          </a:lnTo>
                          <a:lnTo>
                            <a:pt x="0" y="568"/>
                          </a:lnTo>
                        </a:path>
                      </a:pathLst>
                    </a:cu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3" name="Oval 20">
                      <a:extLst>
                        <a:ext uri="{FF2B5EF4-FFF2-40B4-BE49-F238E27FC236}">
                          <a16:creationId xmlns:a16="http://schemas.microsoft.com/office/drawing/2014/main" id="{1B14BCFE-9D01-0C6B-406B-9B3A18ED0181}"/>
                        </a:ext>
                      </a:extLst>
                    </p:cNvPr>
                    <p:cNvSpPr>
                      <a:spLocks noChangeArrowheads="1"/>
                    </p:cNvSpPr>
                    <p:nvPr/>
                  </p:nvSpPr>
                  <p:spPr bwMode="auto">
                    <a:xfrm>
                      <a:off x="3063" y="3049"/>
                      <a:ext cx="297" cy="297"/>
                    </a:xfrm>
                    <a:prstGeom prst="ellipse">
                      <a:avLst/>
                    </a:pr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4" name="Freeform 21">
                      <a:extLst>
                        <a:ext uri="{FF2B5EF4-FFF2-40B4-BE49-F238E27FC236}">
                          <a16:creationId xmlns:a16="http://schemas.microsoft.com/office/drawing/2014/main" id="{657FB78F-AD37-865C-D0C9-EA938F2270EA}"/>
                        </a:ext>
                      </a:extLst>
                    </p:cNvPr>
                    <p:cNvSpPr>
                      <a:spLocks/>
                    </p:cNvSpPr>
                    <p:nvPr/>
                  </p:nvSpPr>
                  <p:spPr bwMode="auto">
                    <a:xfrm>
                      <a:off x="4194" y="2524"/>
                      <a:ext cx="167" cy="568"/>
                    </a:xfrm>
                    <a:custGeom>
                      <a:avLst/>
                      <a:gdLst>
                        <a:gd name="T0" fmla="*/ 0 w 167"/>
                        <a:gd name="T1" fmla="*/ 0 h 568"/>
                        <a:gd name="T2" fmla="*/ 0 w 167"/>
                        <a:gd name="T3" fmla="*/ 401 h 568"/>
                        <a:gd name="T4" fmla="*/ 167 w 167"/>
                        <a:gd name="T5" fmla="*/ 568 h 568"/>
                      </a:gdLst>
                      <a:ahLst/>
                      <a:cxnLst>
                        <a:cxn ang="0">
                          <a:pos x="T0" y="T1"/>
                        </a:cxn>
                        <a:cxn ang="0">
                          <a:pos x="T2" y="T3"/>
                        </a:cxn>
                        <a:cxn ang="0">
                          <a:pos x="T4" y="T5"/>
                        </a:cxn>
                      </a:cxnLst>
                      <a:rect l="0" t="0" r="r" b="b"/>
                      <a:pathLst>
                        <a:path w="167" h="568">
                          <a:moveTo>
                            <a:pt x="0" y="0"/>
                          </a:moveTo>
                          <a:lnTo>
                            <a:pt x="0" y="401"/>
                          </a:lnTo>
                          <a:lnTo>
                            <a:pt x="167" y="568"/>
                          </a:lnTo>
                        </a:path>
                      </a:pathLst>
                    </a:cu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5" name="Oval 22">
                      <a:extLst>
                        <a:ext uri="{FF2B5EF4-FFF2-40B4-BE49-F238E27FC236}">
                          <a16:creationId xmlns:a16="http://schemas.microsoft.com/office/drawing/2014/main" id="{EBEAC625-612C-253E-D1AD-F8C1243A00FE}"/>
                        </a:ext>
                      </a:extLst>
                    </p:cNvPr>
                    <p:cNvSpPr>
                      <a:spLocks noChangeArrowheads="1"/>
                    </p:cNvSpPr>
                    <p:nvPr/>
                  </p:nvSpPr>
                  <p:spPr bwMode="auto">
                    <a:xfrm>
                      <a:off x="4318" y="3049"/>
                      <a:ext cx="297" cy="297"/>
                    </a:xfrm>
                    <a:prstGeom prst="ellipse">
                      <a:avLst/>
                    </a:pr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6" name="Line 23">
                      <a:extLst>
                        <a:ext uri="{FF2B5EF4-FFF2-40B4-BE49-F238E27FC236}">
                          <a16:creationId xmlns:a16="http://schemas.microsoft.com/office/drawing/2014/main" id="{B5A17961-777E-9F68-DC8F-CE6577D3571B}"/>
                        </a:ext>
                      </a:extLst>
                    </p:cNvPr>
                    <p:cNvSpPr>
                      <a:spLocks noChangeShapeType="1"/>
                    </p:cNvSpPr>
                    <p:nvPr/>
                  </p:nvSpPr>
                  <p:spPr bwMode="auto">
                    <a:xfrm>
                      <a:off x="3839" y="2524"/>
                      <a:ext cx="0" cy="727"/>
                    </a:xfrm>
                    <a:prstGeom prst="line">
                      <a:avLst/>
                    </a:pr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sp>
                  <p:nvSpPr>
                    <p:cNvPr id="147" name="Oval 24">
                      <a:extLst>
                        <a:ext uri="{FF2B5EF4-FFF2-40B4-BE49-F238E27FC236}">
                          <a16:creationId xmlns:a16="http://schemas.microsoft.com/office/drawing/2014/main" id="{55F446E8-E84D-85F2-8ADE-EE9D4AE3ABC6}"/>
                        </a:ext>
                      </a:extLst>
                    </p:cNvPr>
                    <p:cNvSpPr>
                      <a:spLocks noChangeArrowheads="1"/>
                    </p:cNvSpPr>
                    <p:nvPr/>
                  </p:nvSpPr>
                  <p:spPr bwMode="auto">
                    <a:xfrm>
                      <a:off x="3692" y="3251"/>
                      <a:ext cx="294" cy="297"/>
                    </a:xfrm>
                    <a:prstGeom prst="ellipse">
                      <a:avLst/>
                    </a:prstGeom>
                    <a:grpFill/>
                    <a:ln w="9525" cap="rnd">
                      <a:solidFill>
                        <a:schemeClr val="accent1"/>
                      </a:solidFill>
                      <a:prstDash val="solid"/>
                      <a:round/>
                      <a:headEnd/>
                      <a:tailEnd/>
                    </a:ln>
                  </p:spPr>
                  <p:txBody>
                    <a:bodyPr vert="horz" wrap="square" lIns="103632" tIns="51816" rIns="103632" bIns="51816" numCol="1" anchor="t" anchorCtr="0" compatLnSpc="1">
                      <a:prstTxWarp prst="textNoShape">
                        <a:avLst/>
                      </a:prstTxWarp>
                    </a:bodyPr>
                    <a:lstStyle/>
                    <a:p>
                      <a:endParaRPr lang="en-US" sz="1400"/>
                    </a:p>
                  </p:txBody>
                </p:sp>
              </p:grpSp>
            </p:grpSp>
          </p:grpSp>
          <p:grpSp>
            <p:nvGrpSpPr>
              <p:cNvPr id="351" name="Group 350">
                <a:extLst>
                  <a:ext uri="{FF2B5EF4-FFF2-40B4-BE49-F238E27FC236}">
                    <a16:creationId xmlns:a16="http://schemas.microsoft.com/office/drawing/2014/main" id="{C003561E-5F7B-5E43-47F7-393555AF6A6C}"/>
                  </a:ext>
                </a:extLst>
              </p:cNvPr>
              <p:cNvGrpSpPr/>
              <p:nvPr/>
            </p:nvGrpSpPr>
            <p:grpSpPr>
              <a:xfrm>
                <a:off x="5107075" y="4596080"/>
                <a:ext cx="769763" cy="605043"/>
                <a:chOff x="5107075" y="4596080"/>
                <a:chExt cx="769763" cy="605043"/>
              </a:xfrm>
            </p:grpSpPr>
            <p:sp>
              <p:nvSpPr>
                <p:cNvPr id="128" name="TextBox 127">
                  <a:extLst>
                    <a:ext uri="{FF2B5EF4-FFF2-40B4-BE49-F238E27FC236}">
                      <a16:creationId xmlns:a16="http://schemas.microsoft.com/office/drawing/2014/main" id="{2F7F6CEF-3FB9-BBDA-680E-C9B0A887481C}"/>
                    </a:ext>
                  </a:extLst>
                </p:cNvPr>
                <p:cNvSpPr txBox="1"/>
                <p:nvPr/>
              </p:nvSpPr>
              <p:spPr>
                <a:xfrm>
                  <a:off x="5107075" y="4939513"/>
                  <a:ext cx="769763" cy="261610"/>
                </a:xfrm>
                <a:prstGeom prst="rect">
                  <a:avLst/>
                </a:prstGeom>
                <a:noFill/>
                <a:effectLst/>
              </p:spPr>
              <p:txBody>
                <a:bodyPr wrap="none">
                  <a:spAutoFit/>
                </a:bodyPr>
                <a:lstStyle/>
                <a:p>
                  <a:pPr algn="ctr"/>
                  <a:r>
                    <a:rPr lang="en-US" sz="1100" b="1">
                      <a:solidFill>
                        <a:schemeClr val="accent1"/>
                      </a:solidFill>
                    </a:rPr>
                    <a:t>Internet</a:t>
                  </a:r>
                  <a:endParaRPr lang="en-US" sz="1100">
                    <a:solidFill>
                      <a:schemeClr val="accent1"/>
                    </a:solidFill>
                  </a:endParaRPr>
                </a:p>
              </p:txBody>
            </p:sp>
            <p:grpSp>
              <p:nvGrpSpPr>
                <p:cNvPr id="3" name="Group 2">
                  <a:extLst>
                    <a:ext uri="{FF2B5EF4-FFF2-40B4-BE49-F238E27FC236}">
                      <a16:creationId xmlns:a16="http://schemas.microsoft.com/office/drawing/2014/main" id="{29B7221F-ECFB-72F7-8654-479FECA2A016}"/>
                    </a:ext>
                  </a:extLst>
                </p:cNvPr>
                <p:cNvGrpSpPr/>
                <p:nvPr/>
              </p:nvGrpSpPr>
              <p:grpSpPr>
                <a:xfrm>
                  <a:off x="5314684" y="4596080"/>
                  <a:ext cx="354547" cy="345807"/>
                  <a:chOff x="5314684" y="4596080"/>
                  <a:chExt cx="354547" cy="345807"/>
                </a:xfrm>
              </p:grpSpPr>
              <p:sp>
                <p:nvSpPr>
                  <p:cNvPr id="130" name="Oval 129">
                    <a:extLst>
                      <a:ext uri="{FF2B5EF4-FFF2-40B4-BE49-F238E27FC236}">
                        <a16:creationId xmlns:a16="http://schemas.microsoft.com/office/drawing/2014/main" id="{438386EE-A409-B44A-3930-21D926491332}"/>
                      </a:ext>
                    </a:extLst>
                  </p:cNvPr>
                  <p:cNvSpPr/>
                  <p:nvPr/>
                </p:nvSpPr>
                <p:spPr>
                  <a:xfrm>
                    <a:off x="5314684" y="4596080"/>
                    <a:ext cx="354547" cy="34580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bg2"/>
                      </a:solidFill>
                    </a:endParaRPr>
                  </a:p>
                </p:txBody>
              </p:sp>
              <p:grpSp>
                <p:nvGrpSpPr>
                  <p:cNvPr id="131" name="Graphic 5">
                    <a:extLst>
                      <a:ext uri="{FF2B5EF4-FFF2-40B4-BE49-F238E27FC236}">
                        <a16:creationId xmlns:a16="http://schemas.microsoft.com/office/drawing/2014/main" id="{9DB2ACDF-F163-8A47-570E-AC02A08EE325}"/>
                      </a:ext>
                    </a:extLst>
                  </p:cNvPr>
                  <p:cNvGrpSpPr/>
                  <p:nvPr/>
                </p:nvGrpSpPr>
                <p:grpSpPr>
                  <a:xfrm>
                    <a:off x="5363134" y="4643340"/>
                    <a:ext cx="257646" cy="251297"/>
                    <a:chOff x="5882076" y="2501879"/>
                    <a:chExt cx="135903" cy="135904"/>
                  </a:xfrm>
                  <a:solidFill>
                    <a:schemeClr val="accent1"/>
                  </a:solidFill>
                </p:grpSpPr>
                <p:sp>
                  <p:nvSpPr>
                    <p:cNvPr id="132" name="Freeform: Shape 131">
                      <a:extLst>
                        <a:ext uri="{FF2B5EF4-FFF2-40B4-BE49-F238E27FC236}">
                          <a16:creationId xmlns:a16="http://schemas.microsoft.com/office/drawing/2014/main" id="{F2EF277B-DFC7-BC0F-4E61-EB13E93B73E7}"/>
                        </a:ext>
                      </a:extLst>
                    </p:cNvPr>
                    <p:cNvSpPr/>
                    <p:nvPr/>
                  </p:nvSpPr>
                  <p:spPr>
                    <a:xfrm>
                      <a:off x="5882076" y="2501879"/>
                      <a:ext cx="135903" cy="135903"/>
                    </a:xfrm>
                    <a:custGeom>
                      <a:avLst/>
                      <a:gdLst>
                        <a:gd name="connsiteX0" fmla="*/ 67952 w 135903"/>
                        <a:gd name="connsiteY0" fmla="*/ 135904 h 135903"/>
                        <a:gd name="connsiteX1" fmla="*/ 0 w 135903"/>
                        <a:gd name="connsiteY1" fmla="*/ 67952 h 135903"/>
                        <a:gd name="connsiteX2" fmla="*/ 67952 w 135903"/>
                        <a:gd name="connsiteY2" fmla="*/ 0 h 135903"/>
                        <a:gd name="connsiteX3" fmla="*/ 135903 w 135903"/>
                        <a:gd name="connsiteY3" fmla="*/ 67952 h 135903"/>
                        <a:gd name="connsiteX4" fmla="*/ 67952 w 135903"/>
                        <a:gd name="connsiteY4" fmla="*/ 135904 h 135903"/>
                        <a:gd name="connsiteX5" fmla="*/ 67952 w 135903"/>
                        <a:gd name="connsiteY5" fmla="*/ 5230 h 135903"/>
                        <a:gd name="connsiteX6" fmla="*/ 5230 w 135903"/>
                        <a:gd name="connsiteY6" fmla="*/ 67952 h 135903"/>
                        <a:gd name="connsiteX7" fmla="*/ 67952 w 135903"/>
                        <a:gd name="connsiteY7" fmla="*/ 130674 h 135903"/>
                        <a:gd name="connsiteX8" fmla="*/ 130673 w 135903"/>
                        <a:gd name="connsiteY8" fmla="*/ 67952 h 135903"/>
                        <a:gd name="connsiteX9" fmla="*/ 67952 w 135903"/>
                        <a:gd name="connsiteY9" fmla="*/ 5230 h 13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903" h="135903">
                          <a:moveTo>
                            <a:pt x="67952" y="135904"/>
                          </a:moveTo>
                          <a:cubicBezTo>
                            <a:pt x="30480" y="135904"/>
                            <a:pt x="0" y="105424"/>
                            <a:pt x="0" y="67952"/>
                          </a:cubicBezTo>
                          <a:cubicBezTo>
                            <a:pt x="0" y="30479"/>
                            <a:pt x="30480" y="0"/>
                            <a:pt x="67952" y="0"/>
                          </a:cubicBezTo>
                          <a:cubicBezTo>
                            <a:pt x="105424" y="0"/>
                            <a:pt x="135903" y="30479"/>
                            <a:pt x="135903" y="67952"/>
                          </a:cubicBezTo>
                          <a:cubicBezTo>
                            <a:pt x="135903" y="105424"/>
                            <a:pt x="105405" y="135904"/>
                            <a:pt x="67952" y="135904"/>
                          </a:cubicBezTo>
                          <a:close/>
                          <a:moveTo>
                            <a:pt x="67952" y="5230"/>
                          </a:moveTo>
                          <a:cubicBezTo>
                            <a:pt x="33359" y="5230"/>
                            <a:pt x="5230" y="33359"/>
                            <a:pt x="5230" y="67952"/>
                          </a:cubicBezTo>
                          <a:cubicBezTo>
                            <a:pt x="5230" y="102545"/>
                            <a:pt x="33359" y="130674"/>
                            <a:pt x="67952" y="130674"/>
                          </a:cubicBezTo>
                          <a:cubicBezTo>
                            <a:pt x="102544" y="130674"/>
                            <a:pt x="130673" y="102545"/>
                            <a:pt x="130673" y="67952"/>
                          </a:cubicBezTo>
                          <a:cubicBezTo>
                            <a:pt x="130673" y="33359"/>
                            <a:pt x="102525" y="5230"/>
                            <a:pt x="67952" y="523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33" name="Freeform: Shape 132">
                      <a:extLst>
                        <a:ext uri="{FF2B5EF4-FFF2-40B4-BE49-F238E27FC236}">
                          <a16:creationId xmlns:a16="http://schemas.microsoft.com/office/drawing/2014/main" id="{193C91A0-85E6-BF63-1C80-90998541454F}"/>
                        </a:ext>
                      </a:extLst>
                    </p:cNvPr>
                    <p:cNvSpPr/>
                    <p:nvPr/>
                  </p:nvSpPr>
                  <p:spPr>
                    <a:xfrm>
                      <a:off x="5914181" y="2501879"/>
                      <a:ext cx="71693" cy="135903"/>
                    </a:xfrm>
                    <a:custGeom>
                      <a:avLst/>
                      <a:gdLst>
                        <a:gd name="connsiteX0" fmla="*/ 35847 w 71693"/>
                        <a:gd name="connsiteY0" fmla="*/ 135904 h 135903"/>
                        <a:gd name="connsiteX1" fmla="*/ 0 w 71693"/>
                        <a:gd name="connsiteY1" fmla="*/ 67952 h 135903"/>
                        <a:gd name="connsiteX2" fmla="*/ 35847 w 71693"/>
                        <a:gd name="connsiteY2" fmla="*/ 0 h 135903"/>
                        <a:gd name="connsiteX3" fmla="*/ 71693 w 71693"/>
                        <a:gd name="connsiteY3" fmla="*/ 67952 h 135903"/>
                        <a:gd name="connsiteX4" fmla="*/ 35847 w 71693"/>
                        <a:gd name="connsiteY4" fmla="*/ 135904 h 135903"/>
                        <a:gd name="connsiteX5" fmla="*/ 35847 w 71693"/>
                        <a:gd name="connsiteY5" fmla="*/ 5230 h 135903"/>
                        <a:gd name="connsiteX6" fmla="*/ 5230 w 71693"/>
                        <a:gd name="connsiteY6" fmla="*/ 67952 h 135903"/>
                        <a:gd name="connsiteX7" fmla="*/ 35847 w 71693"/>
                        <a:gd name="connsiteY7" fmla="*/ 130674 h 135903"/>
                        <a:gd name="connsiteX8" fmla="*/ 66463 w 71693"/>
                        <a:gd name="connsiteY8" fmla="*/ 67952 h 135903"/>
                        <a:gd name="connsiteX9" fmla="*/ 35847 w 71693"/>
                        <a:gd name="connsiteY9" fmla="*/ 5230 h 13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93" h="135903">
                          <a:moveTo>
                            <a:pt x="35847" y="135904"/>
                          </a:moveTo>
                          <a:cubicBezTo>
                            <a:pt x="15749" y="135904"/>
                            <a:pt x="0" y="106051"/>
                            <a:pt x="0" y="67952"/>
                          </a:cubicBezTo>
                          <a:cubicBezTo>
                            <a:pt x="0" y="29853"/>
                            <a:pt x="15749" y="0"/>
                            <a:pt x="35847" y="0"/>
                          </a:cubicBezTo>
                          <a:cubicBezTo>
                            <a:pt x="55944" y="0"/>
                            <a:pt x="71693" y="29853"/>
                            <a:pt x="71693" y="67952"/>
                          </a:cubicBezTo>
                          <a:cubicBezTo>
                            <a:pt x="71693" y="106051"/>
                            <a:pt x="55944" y="135904"/>
                            <a:pt x="35847" y="135904"/>
                          </a:cubicBezTo>
                          <a:close/>
                          <a:moveTo>
                            <a:pt x="35847" y="5230"/>
                          </a:moveTo>
                          <a:cubicBezTo>
                            <a:pt x="18962" y="5230"/>
                            <a:pt x="5230" y="33359"/>
                            <a:pt x="5230" y="67952"/>
                          </a:cubicBezTo>
                          <a:cubicBezTo>
                            <a:pt x="5230" y="102545"/>
                            <a:pt x="18962" y="130674"/>
                            <a:pt x="35847" y="130674"/>
                          </a:cubicBezTo>
                          <a:cubicBezTo>
                            <a:pt x="52732" y="130674"/>
                            <a:pt x="66463" y="102545"/>
                            <a:pt x="66463" y="67952"/>
                          </a:cubicBezTo>
                          <a:cubicBezTo>
                            <a:pt x="66463" y="33359"/>
                            <a:pt x="52732" y="5230"/>
                            <a:pt x="35847" y="523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34" name="Freeform: Shape 133">
                      <a:extLst>
                        <a:ext uri="{FF2B5EF4-FFF2-40B4-BE49-F238E27FC236}">
                          <a16:creationId xmlns:a16="http://schemas.microsoft.com/office/drawing/2014/main" id="{9B37FB60-F84B-5C33-CD43-320E9DB61CE0}"/>
                        </a:ext>
                      </a:extLst>
                    </p:cNvPr>
                    <p:cNvSpPr/>
                    <p:nvPr/>
                  </p:nvSpPr>
                  <p:spPr>
                    <a:xfrm>
                      <a:off x="5882076" y="2567226"/>
                      <a:ext cx="135884" cy="5210"/>
                    </a:xfrm>
                    <a:custGeom>
                      <a:avLst/>
                      <a:gdLst>
                        <a:gd name="connsiteX0" fmla="*/ 133279 w 135884"/>
                        <a:gd name="connsiteY0" fmla="*/ 5210 h 5210"/>
                        <a:gd name="connsiteX1" fmla="*/ 2605 w 135884"/>
                        <a:gd name="connsiteY1" fmla="*/ 5210 h 5210"/>
                        <a:gd name="connsiteX2" fmla="*/ 0 w 135884"/>
                        <a:gd name="connsiteY2" fmla="*/ 2605 h 5210"/>
                        <a:gd name="connsiteX3" fmla="*/ 2605 w 135884"/>
                        <a:gd name="connsiteY3" fmla="*/ 0 h 5210"/>
                        <a:gd name="connsiteX4" fmla="*/ 133279 w 135884"/>
                        <a:gd name="connsiteY4" fmla="*/ 0 h 5210"/>
                        <a:gd name="connsiteX5" fmla="*/ 135884 w 135884"/>
                        <a:gd name="connsiteY5" fmla="*/ 2605 h 5210"/>
                        <a:gd name="connsiteX6" fmla="*/ 133279 w 135884"/>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84" h="5210">
                          <a:moveTo>
                            <a:pt x="133279" y="5210"/>
                          </a:moveTo>
                          <a:lnTo>
                            <a:pt x="2605" y="5210"/>
                          </a:lnTo>
                          <a:cubicBezTo>
                            <a:pt x="1155" y="5210"/>
                            <a:pt x="0" y="4035"/>
                            <a:pt x="0" y="2605"/>
                          </a:cubicBezTo>
                          <a:cubicBezTo>
                            <a:pt x="0" y="1156"/>
                            <a:pt x="1175" y="0"/>
                            <a:pt x="2605" y="0"/>
                          </a:cubicBezTo>
                          <a:lnTo>
                            <a:pt x="133279" y="0"/>
                          </a:lnTo>
                          <a:cubicBezTo>
                            <a:pt x="134728" y="0"/>
                            <a:pt x="135884" y="1175"/>
                            <a:pt x="135884" y="2605"/>
                          </a:cubicBezTo>
                          <a:cubicBezTo>
                            <a:pt x="135903" y="4055"/>
                            <a:pt x="134728" y="5210"/>
                            <a:pt x="133279" y="5210"/>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sp>
                  <p:nvSpPr>
                    <p:cNvPr id="135" name="Freeform: Shape 134">
                      <a:extLst>
                        <a:ext uri="{FF2B5EF4-FFF2-40B4-BE49-F238E27FC236}">
                          <a16:creationId xmlns:a16="http://schemas.microsoft.com/office/drawing/2014/main" id="{5C57CA4C-EAA2-C533-9669-CBFE74BCD00E}"/>
                        </a:ext>
                      </a:extLst>
                    </p:cNvPr>
                    <p:cNvSpPr/>
                    <p:nvPr/>
                  </p:nvSpPr>
                  <p:spPr>
                    <a:xfrm>
                      <a:off x="5947422" y="2501899"/>
                      <a:ext cx="5210" cy="135884"/>
                    </a:xfrm>
                    <a:custGeom>
                      <a:avLst/>
                      <a:gdLst>
                        <a:gd name="connsiteX0" fmla="*/ 2605 w 5210"/>
                        <a:gd name="connsiteY0" fmla="*/ 135884 h 135884"/>
                        <a:gd name="connsiteX1" fmla="*/ 0 w 5210"/>
                        <a:gd name="connsiteY1" fmla="*/ 133279 h 135884"/>
                        <a:gd name="connsiteX2" fmla="*/ 0 w 5210"/>
                        <a:gd name="connsiteY2" fmla="*/ 2605 h 135884"/>
                        <a:gd name="connsiteX3" fmla="*/ 2605 w 5210"/>
                        <a:gd name="connsiteY3" fmla="*/ 0 h 135884"/>
                        <a:gd name="connsiteX4" fmla="*/ 5211 w 5210"/>
                        <a:gd name="connsiteY4" fmla="*/ 2605 h 135884"/>
                        <a:gd name="connsiteX5" fmla="*/ 5211 w 5210"/>
                        <a:gd name="connsiteY5" fmla="*/ 133279 h 135884"/>
                        <a:gd name="connsiteX6" fmla="*/ 2605 w 5210"/>
                        <a:gd name="connsiteY6" fmla="*/ 135884 h 13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0" h="135884">
                          <a:moveTo>
                            <a:pt x="2605" y="135884"/>
                          </a:moveTo>
                          <a:cubicBezTo>
                            <a:pt x="1156" y="135884"/>
                            <a:pt x="0" y="134709"/>
                            <a:pt x="0" y="133279"/>
                          </a:cubicBezTo>
                          <a:lnTo>
                            <a:pt x="0" y="2605"/>
                          </a:lnTo>
                          <a:cubicBezTo>
                            <a:pt x="0" y="1156"/>
                            <a:pt x="1175" y="0"/>
                            <a:pt x="2605" y="0"/>
                          </a:cubicBezTo>
                          <a:cubicBezTo>
                            <a:pt x="4035" y="0"/>
                            <a:pt x="5211" y="1175"/>
                            <a:pt x="5211" y="2605"/>
                          </a:cubicBezTo>
                          <a:lnTo>
                            <a:pt x="5211" y="133279"/>
                          </a:lnTo>
                          <a:cubicBezTo>
                            <a:pt x="5211" y="134709"/>
                            <a:pt x="4035" y="135884"/>
                            <a:pt x="2605" y="135884"/>
                          </a:cubicBezTo>
                          <a:close/>
                        </a:path>
                      </a:pathLst>
                    </a:custGeom>
                    <a:grpFill/>
                    <a:ln w="1958" cap="flat">
                      <a:noFill/>
                      <a:prstDash val="solid"/>
                      <a:miter/>
                    </a:ln>
                  </p:spPr>
                  <p:txBody>
                    <a:bodyPr rtlCol="0" anchor="ctr"/>
                    <a:lstStyle/>
                    <a:p>
                      <a:pPr defTabSz="518145">
                        <a:defRPr/>
                      </a:pPr>
                      <a:endParaRPr lang="en-US" sz="1400">
                        <a:solidFill>
                          <a:srgbClr val="01010F"/>
                        </a:solidFill>
                        <a:latin typeface="Open Sans"/>
                      </a:endParaRPr>
                    </a:p>
                  </p:txBody>
                </p:sp>
              </p:grpSp>
            </p:grpSp>
          </p:grpSp>
          <p:sp>
            <p:nvSpPr>
              <p:cNvPr id="120" name="TextBox 119">
                <a:extLst>
                  <a:ext uri="{FF2B5EF4-FFF2-40B4-BE49-F238E27FC236}">
                    <a16:creationId xmlns:a16="http://schemas.microsoft.com/office/drawing/2014/main" id="{F1CC1DB9-2C21-9ADD-FB0C-D554D5316B87}"/>
                  </a:ext>
                </a:extLst>
              </p:cNvPr>
              <p:cNvSpPr txBox="1"/>
              <p:nvPr/>
            </p:nvSpPr>
            <p:spPr>
              <a:xfrm>
                <a:off x="5634893" y="5220532"/>
                <a:ext cx="496931" cy="139590"/>
              </a:xfrm>
              <a:prstGeom prst="rect">
                <a:avLst/>
              </a:prstGeom>
              <a:noFill/>
              <a:effectLst/>
            </p:spPr>
            <p:txBody>
              <a:bodyPr wrap="none" lIns="0" tIns="0" rIns="0" bIns="0">
                <a:spAutoFit/>
              </a:bodyPr>
              <a:lstStyle/>
              <a:p>
                <a:pPr algn="ctr"/>
                <a:r>
                  <a:rPr lang="en-US" sz="907">
                    <a:solidFill>
                      <a:schemeClr val="bg2">
                        <a:lumMod val="40000"/>
                        <a:lumOff val="60000"/>
                      </a:schemeClr>
                    </a:solidFill>
                  </a:rPr>
                  <a:t>Use Case</a:t>
                </a:r>
              </a:p>
            </p:txBody>
          </p:sp>
          <p:sp>
            <p:nvSpPr>
              <p:cNvPr id="121" name="TextBox 120">
                <a:extLst>
                  <a:ext uri="{FF2B5EF4-FFF2-40B4-BE49-F238E27FC236}">
                    <a16:creationId xmlns:a16="http://schemas.microsoft.com/office/drawing/2014/main" id="{6000E64B-42D9-2C77-191E-74851083ABEB}"/>
                  </a:ext>
                </a:extLst>
              </p:cNvPr>
              <p:cNvSpPr txBox="1"/>
              <p:nvPr/>
            </p:nvSpPr>
            <p:spPr>
              <a:xfrm>
                <a:off x="6533591" y="4882392"/>
                <a:ext cx="496931" cy="139590"/>
              </a:xfrm>
              <a:prstGeom prst="rect">
                <a:avLst/>
              </a:prstGeom>
              <a:noFill/>
              <a:effectLst/>
            </p:spPr>
            <p:txBody>
              <a:bodyPr wrap="none" lIns="0" tIns="0" rIns="0" bIns="0">
                <a:spAutoFit/>
              </a:bodyPr>
              <a:lstStyle/>
              <a:p>
                <a:pPr algn="ctr"/>
                <a:r>
                  <a:rPr lang="en-US" sz="907">
                    <a:solidFill>
                      <a:schemeClr val="bg2">
                        <a:lumMod val="40000"/>
                        <a:lumOff val="60000"/>
                      </a:schemeClr>
                    </a:solidFill>
                  </a:rPr>
                  <a:t>Use Case</a:t>
                </a:r>
              </a:p>
            </p:txBody>
          </p:sp>
          <p:sp>
            <p:nvSpPr>
              <p:cNvPr id="122" name="TextBox 121">
                <a:extLst>
                  <a:ext uri="{FF2B5EF4-FFF2-40B4-BE49-F238E27FC236}">
                    <a16:creationId xmlns:a16="http://schemas.microsoft.com/office/drawing/2014/main" id="{EDFC5F25-CCF3-86C2-E94D-20473518CDB2}"/>
                  </a:ext>
                </a:extLst>
              </p:cNvPr>
              <p:cNvSpPr txBox="1"/>
              <p:nvPr/>
            </p:nvSpPr>
            <p:spPr>
              <a:xfrm>
                <a:off x="7219009" y="5394476"/>
                <a:ext cx="496931" cy="139590"/>
              </a:xfrm>
              <a:prstGeom prst="rect">
                <a:avLst/>
              </a:prstGeom>
              <a:noFill/>
              <a:effectLst/>
            </p:spPr>
            <p:txBody>
              <a:bodyPr wrap="none" lIns="0" tIns="0" rIns="0" bIns="0">
                <a:spAutoFit/>
              </a:bodyPr>
              <a:lstStyle/>
              <a:p>
                <a:pPr algn="ctr"/>
                <a:r>
                  <a:rPr lang="en-US" sz="907">
                    <a:solidFill>
                      <a:schemeClr val="bg2">
                        <a:lumMod val="40000"/>
                        <a:lumOff val="60000"/>
                      </a:schemeClr>
                    </a:solidFill>
                  </a:rPr>
                  <a:t>Use Case</a:t>
                </a:r>
              </a:p>
            </p:txBody>
          </p:sp>
          <p:sp>
            <p:nvSpPr>
              <p:cNvPr id="123" name="TextBox 122">
                <a:extLst>
                  <a:ext uri="{FF2B5EF4-FFF2-40B4-BE49-F238E27FC236}">
                    <a16:creationId xmlns:a16="http://schemas.microsoft.com/office/drawing/2014/main" id="{F86A4CE3-6C7D-E019-121E-3A8562518D2F}"/>
                  </a:ext>
                </a:extLst>
              </p:cNvPr>
              <p:cNvSpPr txBox="1"/>
              <p:nvPr/>
            </p:nvSpPr>
            <p:spPr>
              <a:xfrm>
                <a:off x="7987216" y="5129258"/>
                <a:ext cx="496931" cy="139590"/>
              </a:xfrm>
              <a:prstGeom prst="rect">
                <a:avLst/>
              </a:prstGeom>
              <a:noFill/>
              <a:effectLst/>
            </p:spPr>
            <p:txBody>
              <a:bodyPr wrap="none" lIns="0" tIns="0" rIns="0" bIns="0">
                <a:spAutoFit/>
              </a:bodyPr>
              <a:lstStyle/>
              <a:p>
                <a:pPr algn="ctr"/>
                <a:r>
                  <a:rPr lang="en-US" sz="907">
                    <a:solidFill>
                      <a:schemeClr val="bg2">
                        <a:lumMod val="40000"/>
                        <a:lumOff val="60000"/>
                      </a:schemeClr>
                    </a:solidFill>
                  </a:rPr>
                  <a:t>Use Case</a:t>
                </a:r>
              </a:p>
            </p:txBody>
          </p:sp>
        </p:grpSp>
      </p:grpSp>
      <p:grpSp>
        <p:nvGrpSpPr>
          <p:cNvPr id="17" name="Group 16">
            <a:extLst>
              <a:ext uri="{FF2B5EF4-FFF2-40B4-BE49-F238E27FC236}">
                <a16:creationId xmlns:a16="http://schemas.microsoft.com/office/drawing/2014/main" id="{7DA7EF7E-B02F-B674-6296-64732BD4CBDF}"/>
              </a:ext>
            </a:extLst>
          </p:cNvPr>
          <p:cNvGrpSpPr/>
          <p:nvPr/>
        </p:nvGrpSpPr>
        <p:grpSpPr>
          <a:xfrm>
            <a:off x="5200711" y="2457021"/>
            <a:ext cx="5629061" cy="2020865"/>
            <a:chOff x="3665381" y="3885327"/>
            <a:chExt cx="6532712" cy="2404549"/>
          </a:xfrm>
        </p:grpSpPr>
        <p:pic>
          <p:nvPicPr>
            <p:cNvPr id="20" name="Picture 19">
              <a:extLst>
                <a:ext uri="{FF2B5EF4-FFF2-40B4-BE49-F238E27FC236}">
                  <a16:creationId xmlns:a16="http://schemas.microsoft.com/office/drawing/2014/main" id="{22BE849C-CD14-3B2C-D080-E634B1C2A836}"/>
                </a:ext>
              </a:extLst>
            </p:cNvPr>
            <p:cNvPicPr>
              <a:picLocks noChangeAspect="1"/>
            </p:cNvPicPr>
            <p:nvPr/>
          </p:nvPicPr>
          <p:blipFill>
            <a:blip r:embed="rId7">
              <a:alphaModFix amt="60000"/>
            </a:blip>
            <a:stretch>
              <a:fillRect/>
            </a:stretch>
          </p:blipFill>
          <p:spPr>
            <a:xfrm rot="17041860">
              <a:off x="6075017" y="1679927"/>
              <a:ext cx="1713440" cy="6532712"/>
            </a:xfrm>
            <a:prstGeom prst="rect">
              <a:avLst/>
            </a:prstGeom>
          </p:spPr>
        </p:pic>
        <p:sp>
          <p:nvSpPr>
            <p:cNvPr id="21" name="Rectangle 20">
              <a:extLst>
                <a:ext uri="{FF2B5EF4-FFF2-40B4-BE49-F238E27FC236}">
                  <a16:creationId xmlns:a16="http://schemas.microsoft.com/office/drawing/2014/main" id="{5A11BBFF-727C-FE31-011D-988A08A62131}"/>
                </a:ext>
              </a:extLst>
            </p:cNvPr>
            <p:cNvSpPr/>
            <p:nvPr/>
          </p:nvSpPr>
          <p:spPr>
            <a:xfrm>
              <a:off x="7802254" y="4218151"/>
              <a:ext cx="861474" cy="203668"/>
            </a:xfrm>
            <a:prstGeom prst="rect">
              <a:avLst/>
            </a:prstGeom>
            <a:gradFill flip="none" rotWithShape="1">
              <a:gsLst>
                <a:gs pos="100000">
                  <a:schemeClr val="accent1">
                    <a:lumMod val="5000"/>
                    <a:lumOff val="95000"/>
                    <a:alpha val="0"/>
                  </a:schemeClr>
                </a:gs>
                <a:gs pos="23000">
                  <a:schemeClr val="bg1"/>
                </a:gs>
              </a:gsLst>
              <a:path path="rect">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40"/>
            </a:p>
          </p:txBody>
        </p:sp>
        <p:sp>
          <p:nvSpPr>
            <p:cNvPr id="22" name="TextBox 21">
              <a:extLst>
                <a:ext uri="{FF2B5EF4-FFF2-40B4-BE49-F238E27FC236}">
                  <a16:creationId xmlns:a16="http://schemas.microsoft.com/office/drawing/2014/main" id="{8E8FB802-BD25-1E3A-F1A8-A15E60A27F19}"/>
                </a:ext>
              </a:extLst>
            </p:cNvPr>
            <p:cNvSpPr txBox="1"/>
            <p:nvPr/>
          </p:nvSpPr>
          <p:spPr>
            <a:xfrm>
              <a:off x="8383232" y="5796960"/>
              <a:ext cx="1779862" cy="492916"/>
            </a:xfrm>
            <a:prstGeom prst="rect">
              <a:avLst/>
            </a:prstGeom>
            <a:noFill/>
          </p:spPr>
          <p:txBody>
            <a:bodyPr wrap="square">
              <a:spAutoFit/>
            </a:bodyPr>
            <a:lstStyle/>
            <a:p>
              <a:pPr algn="ctr">
                <a:lnSpc>
                  <a:spcPct val="90000"/>
                </a:lnSpc>
              </a:pPr>
              <a:r>
                <a:rPr lang="en-US" sz="1200" b="1">
                  <a:solidFill>
                    <a:schemeClr val="accent3">
                      <a:lumMod val="75000"/>
                    </a:schemeClr>
                  </a:solidFill>
                </a:rPr>
                <a:t>Platforms &amp; Communities</a:t>
              </a:r>
            </a:p>
          </p:txBody>
        </p:sp>
        <p:grpSp>
          <p:nvGrpSpPr>
            <p:cNvPr id="23" name="Group 22">
              <a:extLst>
                <a:ext uri="{FF2B5EF4-FFF2-40B4-BE49-F238E27FC236}">
                  <a16:creationId xmlns:a16="http://schemas.microsoft.com/office/drawing/2014/main" id="{5CC78D68-2D64-62C2-C48B-436D265E9129}"/>
                </a:ext>
              </a:extLst>
            </p:cNvPr>
            <p:cNvGrpSpPr/>
            <p:nvPr/>
          </p:nvGrpSpPr>
          <p:grpSpPr>
            <a:xfrm>
              <a:off x="8637936" y="5171723"/>
              <a:ext cx="755947" cy="266422"/>
              <a:chOff x="15676074" y="3789761"/>
              <a:chExt cx="1072499" cy="377986"/>
            </a:xfrm>
          </p:grpSpPr>
          <p:sp>
            <p:nvSpPr>
              <p:cNvPr id="106" name="Freeform: Shape 105">
                <a:extLst>
                  <a:ext uri="{FF2B5EF4-FFF2-40B4-BE49-F238E27FC236}">
                    <a16:creationId xmlns:a16="http://schemas.microsoft.com/office/drawing/2014/main" id="{8EE30F7D-D012-83BF-7028-BD982FDABE66}"/>
                  </a:ext>
                </a:extLst>
              </p:cNvPr>
              <p:cNvSpPr/>
              <p:nvPr/>
            </p:nvSpPr>
            <p:spPr>
              <a:xfrm>
                <a:off x="15676074" y="3789761"/>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7" name="Freeform: Shape 106">
                <a:extLst>
                  <a:ext uri="{FF2B5EF4-FFF2-40B4-BE49-F238E27FC236}">
                    <a16:creationId xmlns:a16="http://schemas.microsoft.com/office/drawing/2014/main" id="{74665693-1243-A697-2489-EF27E04A6D89}"/>
                  </a:ext>
                </a:extLst>
              </p:cNvPr>
              <p:cNvSpPr/>
              <p:nvPr/>
            </p:nvSpPr>
            <p:spPr>
              <a:xfrm>
                <a:off x="16212323" y="3940214"/>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8" name="Freeform: Shape 107">
                <a:extLst>
                  <a:ext uri="{FF2B5EF4-FFF2-40B4-BE49-F238E27FC236}">
                    <a16:creationId xmlns:a16="http://schemas.microsoft.com/office/drawing/2014/main" id="{1CBECA7C-D254-EA98-99B4-A26FD1152C4F}"/>
                  </a:ext>
                </a:extLst>
              </p:cNvPr>
              <p:cNvSpPr/>
              <p:nvPr/>
            </p:nvSpPr>
            <p:spPr>
              <a:xfrm>
                <a:off x="15676074" y="3940214"/>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24" name="Group 23">
              <a:extLst>
                <a:ext uri="{FF2B5EF4-FFF2-40B4-BE49-F238E27FC236}">
                  <a16:creationId xmlns:a16="http://schemas.microsoft.com/office/drawing/2014/main" id="{ED51BC57-3602-2687-D57B-50E8A15981D2}"/>
                </a:ext>
              </a:extLst>
            </p:cNvPr>
            <p:cNvGrpSpPr/>
            <p:nvPr/>
          </p:nvGrpSpPr>
          <p:grpSpPr>
            <a:xfrm>
              <a:off x="7568287" y="4509362"/>
              <a:ext cx="746589" cy="263124"/>
              <a:chOff x="13585619" y="3177609"/>
              <a:chExt cx="1072499" cy="377986"/>
            </a:xfrm>
          </p:grpSpPr>
          <p:sp>
            <p:nvSpPr>
              <p:cNvPr id="103" name="Freeform: Shape 102">
                <a:extLst>
                  <a:ext uri="{FF2B5EF4-FFF2-40B4-BE49-F238E27FC236}">
                    <a16:creationId xmlns:a16="http://schemas.microsoft.com/office/drawing/2014/main" id="{434882A6-4666-62EA-5594-1B528327F11E}"/>
                  </a:ext>
                </a:extLst>
              </p:cNvPr>
              <p:cNvSpPr/>
              <p:nvPr/>
            </p:nvSpPr>
            <p:spPr>
              <a:xfrm>
                <a:off x="13585619" y="3177609"/>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4" name="Freeform: Shape 103">
                <a:extLst>
                  <a:ext uri="{FF2B5EF4-FFF2-40B4-BE49-F238E27FC236}">
                    <a16:creationId xmlns:a16="http://schemas.microsoft.com/office/drawing/2014/main" id="{50CACA33-EFB3-DF07-DA3A-463D33500E0B}"/>
                  </a:ext>
                </a:extLst>
              </p:cNvPr>
              <p:cNvSpPr/>
              <p:nvPr/>
            </p:nvSpPr>
            <p:spPr>
              <a:xfrm>
                <a:off x="14121868" y="3328062"/>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5" name="Freeform: Shape 104">
                <a:extLst>
                  <a:ext uri="{FF2B5EF4-FFF2-40B4-BE49-F238E27FC236}">
                    <a16:creationId xmlns:a16="http://schemas.microsoft.com/office/drawing/2014/main" id="{EA2C5ECC-53A9-B8BE-48BC-F3247DE5AB5F}"/>
                  </a:ext>
                </a:extLst>
              </p:cNvPr>
              <p:cNvSpPr/>
              <p:nvPr/>
            </p:nvSpPr>
            <p:spPr>
              <a:xfrm>
                <a:off x="13585619" y="3328062"/>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25" name="Group 24">
              <a:extLst>
                <a:ext uri="{FF2B5EF4-FFF2-40B4-BE49-F238E27FC236}">
                  <a16:creationId xmlns:a16="http://schemas.microsoft.com/office/drawing/2014/main" id="{DDA5F3F7-AA09-5BFC-756D-4305FC95E243}"/>
                </a:ext>
              </a:extLst>
            </p:cNvPr>
            <p:cNvGrpSpPr/>
            <p:nvPr/>
          </p:nvGrpSpPr>
          <p:grpSpPr>
            <a:xfrm>
              <a:off x="5651078" y="5271635"/>
              <a:ext cx="738429" cy="260247"/>
              <a:chOff x="12320691" y="3823715"/>
              <a:chExt cx="896808" cy="316066"/>
            </a:xfrm>
          </p:grpSpPr>
          <p:sp>
            <p:nvSpPr>
              <p:cNvPr id="100" name="Freeform: Shape 99">
                <a:extLst>
                  <a:ext uri="{FF2B5EF4-FFF2-40B4-BE49-F238E27FC236}">
                    <a16:creationId xmlns:a16="http://schemas.microsoft.com/office/drawing/2014/main" id="{58C1E0E2-B935-E3C6-ADE6-03CEDF157155}"/>
                  </a:ext>
                </a:extLst>
              </p:cNvPr>
              <p:cNvSpPr/>
              <p:nvPr/>
            </p:nvSpPr>
            <p:spPr>
              <a:xfrm>
                <a:off x="12320691" y="3823715"/>
                <a:ext cx="896808" cy="253661"/>
              </a:xfrm>
              <a:custGeom>
                <a:avLst/>
                <a:gdLst>
                  <a:gd name="connsiteX0" fmla="*/ 448404 w 896808"/>
                  <a:gd name="connsiteY0" fmla="*/ 253662 h 253661"/>
                  <a:gd name="connsiteX1" fmla="*/ 0 w 896808"/>
                  <a:gd name="connsiteY1" fmla="*/ 126858 h 253661"/>
                  <a:gd name="connsiteX2" fmla="*/ 448404 w 896808"/>
                  <a:gd name="connsiteY2" fmla="*/ 0 h 253661"/>
                  <a:gd name="connsiteX3" fmla="*/ 896808 w 896808"/>
                  <a:gd name="connsiteY3" fmla="*/ 126858 h 253661"/>
                  <a:gd name="connsiteX4" fmla="*/ 448404 w 896808"/>
                  <a:gd name="connsiteY4" fmla="*/ 253662 h 253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808" h="253661">
                    <a:moveTo>
                      <a:pt x="448404" y="253662"/>
                    </a:moveTo>
                    <a:lnTo>
                      <a:pt x="0" y="126858"/>
                    </a:lnTo>
                    <a:lnTo>
                      <a:pt x="448404" y="0"/>
                    </a:lnTo>
                    <a:lnTo>
                      <a:pt x="896808" y="126858"/>
                    </a:lnTo>
                    <a:lnTo>
                      <a:pt x="448404" y="25366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1" name="Freeform: Shape 100">
                <a:extLst>
                  <a:ext uri="{FF2B5EF4-FFF2-40B4-BE49-F238E27FC236}">
                    <a16:creationId xmlns:a16="http://schemas.microsoft.com/office/drawing/2014/main" id="{03328981-DAFD-EA01-889C-92F53E172AA5}"/>
                  </a:ext>
                </a:extLst>
              </p:cNvPr>
              <p:cNvSpPr/>
              <p:nvPr/>
            </p:nvSpPr>
            <p:spPr>
              <a:xfrm>
                <a:off x="12769095" y="3949522"/>
                <a:ext cx="448404" cy="190259"/>
              </a:xfrm>
              <a:custGeom>
                <a:avLst/>
                <a:gdLst>
                  <a:gd name="connsiteX0" fmla="*/ 0 w 448404"/>
                  <a:gd name="connsiteY0" fmla="*/ 126858 h 190259"/>
                  <a:gd name="connsiteX1" fmla="*/ 0 w 448404"/>
                  <a:gd name="connsiteY1" fmla="*/ 190260 h 190259"/>
                  <a:gd name="connsiteX2" fmla="*/ 448404 w 448404"/>
                  <a:gd name="connsiteY2" fmla="*/ 63457 h 190259"/>
                  <a:gd name="connsiteX3" fmla="*/ 448404 w 448404"/>
                  <a:gd name="connsiteY3" fmla="*/ 0 h 190259"/>
                  <a:gd name="connsiteX4" fmla="*/ 0 w 448404"/>
                  <a:gd name="connsiteY4" fmla="*/ 126858 h 19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4" h="190259">
                    <a:moveTo>
                      <a:pt x="0" y="126858"/>
                    </a:moveTo>
                    <a:lnTo>
                      <a:pt x="0" y="190260"/>
                    </a:lnTo>
                    <a:lnTo>
                      <a:pt x="448404" y="63457"/>
                    </a:lnTo>
                    <a:lnTo>
                      <a:pt x="448404" y="0"/>
                    </a:lnTo>
                    <a:lnTo>
                      <a:pt x="0" y="126858"/>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102" name="Freeform: Shape 101">
                <a:extLst>
                  <a:ext uri="{FF2B5EF4-FFF2-40B4-BE49-F238E27FC236}">
                    <a16:creationId xmlns:a16="http://schemas.microsoft.com/office/drawing/2014/main" id="{7E5F96A2-DDBA-DC2D-C50B-FCC6195F1067}"/>
                  </a:ext>
                </a:extLst>
              </p:cNvPr>
              <p:cNvSpPr/>
              <p:nvPr/>
            </p:nvSpPr>
            <p:spPr>
              <a:xfrm>
                <a:off x="12320691" y="3949522"/>
                <a:ext cx="448404" cy="190259"/>
              </a:xfrm>
              <a:custGeom>
                <a:avLst/>
                <a:gdLst>
                  <a:gd name="connsiteX0" fmla="*/ 0 w 448404"/>
                  <a:gd name="connsiteY0" fmla="*/ 0 h 190259"/>
                  <a:gd name="connsiteX1" fmla="*/ 0 w 448404"/>
                  <a:gd name="connsiteY1" fmla="*/ 63457 h 190259"/>
                  <a:gd name="connsiteX2" fmla="*/ 448404 w 448404"/>
                  <a:gd name="connsiteY2" fmla="*/ 190260 h 190259"/>
                  <a:gd name="connsiteX3" fmla="*/ 448404 w 448404"/>
                  <a:gd name="connsiteY3" fmla="*/ 126858 h 190259"/>
                  <a:gd name="connsiteX4" fmla="*/ 0 w 448404"/>
                  <a:gd name="connsiteY4" fmla="*/ 0 h 190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404" h="190259">
                    <a:moveTo>
                      <a:pt x="0" y="0"/>
                    </a:moveTo>
                    <a:lnTo>
                      <a:pt x="0" y="63457"/>
                    </a:lnTo>
                    <a:lnTo>
                      <a:pt x="448404" y="190260"/>
                    </a:lnTo>
                    <a:lnTo>
                      <a:pt x="448404" y="126858"/>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26" name="Group 25">
              <a:extLst>
                <a:ext uri="{FF2B5EF4-FFF2-40B4-BE49-F238E27FC236}">
                  <a16:creationId xmlns:a16="http://schemas.microsoft.com/office/drawing/2014/main" id="{252DF382-6637-61F4-99F9-FFBA9C168C23}"/>
                </a:ext>
              </a:extLst>
            </p:cNvPr>
            <p:cNvGrpSpPr/>
            <p:nvPr/>
          </p:nvGrpSpPr>
          <p:grpSpPr>
            <a:xfrm>
              <a:off x="6978197" y="5304934"/>
              <a:ext cx="883092" cy="311233"/>
              <a:chOff x="14599330" y="4173256"/>
              <a:chExt cx="1072499" cy="377986"/>
            </a:xfrm>
          </p:grpSpPr>
          <p:sp>
            <p:nvSpPr>
              <p:cNvPr id="97" name="Freeform: Shape 96">
                <a:extLst>
                  <a:ext uri="{FF2B5EF4-FFF2-40B4-BE49-F238E27FC236}">
                    <a16:creationId xmlns:a16="http://schemas.microsoft.com/office/drawing/2014/main" id="{4296931B-A1C3-49E5-81FE-5775D1E38A77}"/>
                  </a:ext>
                </a:extLst>
              </p:cNvPr>
              <p:cNvSpPr/>
              <p:nvPr/>
            </p:nvSpPr>
            <p:spPr>
              <a:xfrm>
                <a:off x="14599330" y="4173256"/>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98" name="Freeform: Shape 97">
                <a:extLst>
                  <a:ext uri="{FF2B5EF4-FFF2-40B4-BE49-F238E27FC236}">
                    <a16:creationId xmlns:a16="http://schemas.microsoft.com/office/drawing/2014/main" id="{F2658DC3-F9AC-E855-B228-F78E52086B19}"/>
                  </a:ext>
                </a:extLst>
              </p:cNvPr>
              <p:cNvSpPr/>
              <p:nvPr/>
            </p:nvSpPr>
            <p:spPr>
              <a:xfrm>
                <a:off x="15135579" y="4323709"/>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99" name="Freeform: Shape 98">
                <a:extLst>
                  <a:ext uri="{FF2B5EF4-FFF2-40B4-BE49-F238E27FC236}">
                    <a16:creationId xmlns:a16="http://schemas.microsoft.com/office/drawing/2014/main" id="{F90A0738-A0B5-E748-A22C-C7BEAB40F918}"/>
                  </a:ext>
                </a:extLst>
              </p:cNvPr>
              <p:cNvSpPr/>
              <p:nvPr/>
            </p:nvSpPr>
            <p:spPr>
              <a:xfrm>
                <a:off x="14599330" y="4323709"/>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27" name="Group 26">
              <a:extLst>
                <a:ext uri="{FF2B5EF4-FFF2-40B4-BE49-F238E27FC236}">
                  <a16:creationId xmlns:a16="http://schemas.microsoft.com/office/drawing/2014/main" id="{45207C2F-279C-F2F6-402C-49342E1DCD2D}"/>
                </a:ext>
              </a:extLst>
            </p:cNvPr>
            <p:cNvGrpSpPr/>
            <p:nvPr/>
          </p:nvGrpSpPr>
          <p:grpSpPr>
            <a:xfrm>
              <a:off x="5268614" y="3885327"/>
              <a:ext cx="883092" cy="311233"/>
              <a:chOff x="11436115" y="2986514"/>
              <a:chExt cx="1072499" cy="377986"/>
            </a:xfrm>
          </p:grpSpPr>
          <p:sp>
            <p:nvSpPr>
              <p:cNvPr id="94" name="Freeform: Shape 93">
                <a:extLst>
                  <a:ext uri="{FF2B5EF4-FFF2-40B4-BE49-F238E27FC236}">
                    <a16:creationId xmlns:a16="http://schemas.microsoft.com/office/drawing/2014/main" id="{65BDBE65-5CC4-0C08-7BD2-EBB06D0C69E3}"/>
                  </a:ext>
                </a:extLst>
              </p:cNvPr>
              <p:cNvSpPr/>
              <p:nvPr/>
            </p:nvSpPr>
            <p:spPr>
              <a:xfrm>
                <a:off x="11436115" y="2986514"/>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95" name="Freeform: Shape 94">
                <a:extLst>
                  <a:ext uri="{FF2B5EF4-FFF2-40B4-BE49-F238E27FC236}">
                    <a16:creationId xmlns:a16="http://schemas.microsoft.com/office/drawing/2014/main" id="{B22D5C9B-492F-8DF9-0B64-EFB4925C2FF4}"/>
                  </a:ext>
                </a:extLst>
              </p:cNvPr>
              <p:cNvSpPr/>
              <p:nvPr/>
            </p:nvSpPr>
            <p:spPr>
              <a:xfrm>
                <a:off x="11972364" y="3136967"/>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96" name="Freeform: Shape 95">
                <a:extLst>
                  <a:ext uri="{FF2B5EF4-FFF2-40B4-BE49-F238E27FC236}">
                    <a16:creationId xmlns:a16="http://schemas.microsoft.com/office/drawing/2014/main" id="{9A1643B2-FFED-D6BB-D5FF-A4AF3D7A090F}"/>
                  </a:ext>
                </a:extLst>
              </p:cNvPr>
              <p:cNvSpPr/>
              <p:nvPr/>
            </p:nvSpPr>
            <p:spPr>
              <a:xfrm>
                <a:off x="11436115" y="3136967"/>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28" name="Group 27">
              <a:extLst>
                <a:ext uri="{FF2B5EF4-FFF2-40B4-BE49-F238E27FC236}">
                  <a16:creationId xmlns:a16="http://schemas.microsoft.com/office/drawing/2014/main" id="{02440E9C-CC56-8066-9FF6-B31AC31E829E}"/>
                </a:ext>
              </a:extLst>
            </p:cNvPr>
            <p:cNvGrpSpPr/>
            <p:nvPr/>
          </p:nvGrpSpPr>
          <p:grpSpPr>
            <a:xfrm>
              <a:off x="6832260" y="4619459"/>
              <a:ext cx="925830" cy="672694"/>
              <a:chOff x="11749961" y="3120655"/>
              <a:chExt cx="1124404" cy="816974"/>
            </a:xfrm>
          </p:grpSpPr>
          <p:sp>
            <p:nvSpPr>
              <p:cNvPr id="86" name="Rectangle 85">
                <a:extLst>
                  <a:ext uri="{FF2B5EF4-FFF2-40B4-BE49-F238E27FC236}">
                    <a16:creationId xmlns:a16="http://schemas.microsoft.com/office/drawing/2014/main" id="{63B54E9E-18C9-9933-6EBA-8CDAA2F07102}"/>
                  </a:ext>
                </a:extLst>
              </p:cNvPr>
              <p:cNvSpPr/>
              <p:nvPr/>
            </p:nvSpPr>
            <p:spPr>
              <a:xfrm>
                <a:off x="11749961" y="3625516"/>
                <a:ext cx="1124404" cy="312113"/>
              </a:xfrm>
              <a:prstGeom prst="rect">
                <a:avLst/>
              </a:prstGeom>
              <a:noFill/>
              <a:effectLst/>
            </p:spPr>
            <p:txBody>
              <a:bodyPr wrap="none" lIns="103632" tIns="51816" rIns="103632" bIns="51816" anchor="t" anchorCtr="0">
                <a:spAutoFit/>
              </a:bodyPr>
              <a:lstStyle/>
              <a:p>
                <a:pPr algn="ctr">
                  <a:lnSpc>
                    <a:spcPct val="90000"/>
                  </a:lnSpc>
                </a:pPr>
                <a:r>
                  <a:rPr lang="en-US" sz="1100" b="1">
                    <a:solidFill>
                      <a:schemeClr val="accent3">
                        <a:lumMod val="75000"/>
                      </a:schemeClr>
                    </a:solidFill>
                  </a:rPr>
                  <a:t>Narrow AI</a:t>
                </a:r>
              </a:p>
            </p:txBody>
          </p:sp>
          <p:sp>
            <p:nvSpPr>
              <p:cNvPr id="87" name="Oval 86">
                <a:extLst>
                  <a:ext uri="{FF2B5EF4-FFF2-40B4-BE49-F238E27FC236}">
                    <a16:creationId xmlns:a16="http://schemas.microsoft.com/office/drawing/2014/main" id="{45102AE5-9854-21A7-AF91-768CB960B9F7}"/>
                  </a:ext>
                </a:extLst>
              </p:cNvPr>
              <p:cNvSpPr/>
              <p:nvPr/>
            </p:nvSpPr>
            <p:spPr>
              <a:xfrm>
                <a:off x="12062307" y="3120655"/>
                <a:ext cx="499714" cy="499714"/>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1"/>
                  </a:solidFill>
                </a:endParaRPr>
              </a:p>
            </p:txBody>
          </p:sp>
          <p:grpSp>
            <p:nvGrpSpPr>
              <p:cNvPr id="88" name="Graphic 5">
                <a:extLst>
                  <a:ext uri="{FF2B5EF4-FFF2-40B4-BE49-F238E27FC236}">
                    <a16:creationId xmlns:a16="http://schemas.microsoft.com/office/drawing/2014/main" id="{A8523530-1F50-A97C-E305-FC5CCA0F571F}"/>
                  </a:ext>
                </a:extLst>
              </p:cNvPr>
              <p:cNvGrpSpPr/>
              <p:nvPr/>
            </p:nvGrpSpPr>
            <p:grpSpPr>
              <a:xfrm>
                <a:off x="12125268" y="3218219"/>
                <a:ext cx="373792" cy="331902"/>
                <a:chOff x="8188027" y="2801587"/>
                <a:chExt cx="135907" cy="120676"/>
              </a:xfrm>
              <a:solidFill>
                <a:schemeClr val="accent3">
                  <a:lumMod val="75000"/>
                </a:schemeClr>
              </a:solidFill>
            </p:grpSpPr>
            <p:sp>
              <p:nvSpPr>
                <p:cNvPr id="89" name="Freeform: Shape 88">
                  <a:extLst>
                    <a:ext uri="{FF2B5EF4-FFF2-40B4-BE49-F238E27FC236}">
                      <a16:creationId xmlns:a16="http://schemas.microsoft.com/office/drawing/2014/main" id="{5D3E97DE-DB8C-F4A3-1648-44B6E39572E8}"/>
                    </a:ext>
                  </a:extLst>
                </p:cNvPr>
                <p:cNvSpPr/>
                <p:nvPr/>
              </p:nvSpPr>
              <p:spPr>
                <a:xfrm>
                  <a:off x="8188027" y="2801587"/>
                  <a:ext cx="135907" cy="120676"/>
                </a:xfrm>
                <a:custGeom>
                  <a:avLst/>
                  <a:gdLst>
                    <a:gd name="connsiteX0" fmla="*/ 60903 w 135907"/>
                    <a:gd name="connsiteY0" fmla="*/ 120677 h 120676"/>
                    <a:gd name="connsiteX1" fmla="*/ 60746 w 135907"/>
                    <a:gd name="connsiteY1" fmla="*/ 120677 h 120676"/>
                    <a:gd name="connsiteX2" fmla="*/ 57102 w 135907"/>
                    <a:gd name="connsiteY2" fmla="*/ 118933 h 120676"/>
                    <a:gd name="connsiteX3" fmla="*/ 56181 w 135907"/>
                    <a:gd name="connsiteY3" fmla="*/ 114134 h 120676"/>
                    <a:gd name="connsiteX4" fmla="*/ 55672 w 135907"/>
                    <a:gd name="connsiteY4" fmla="*/ 112391 h 120676"/>
                    <a:gd name="connsiteX5" fmla="*/ 53949 w 135907"/>
                    <a:gd name="connsiteY5" fmla="*/ 111764 h 120676"/>
                    <a:gd name="connsiteX6" fmla="*/ 47230 w 135907"/>
                    <a:gd name="connsiteY6" fmla="*/ 112626 h 120676"/>
                    <a:gd name="connsiteX7" fmla="*/ 23646 w 135907"/>
                    <a:gd name="connsiteY7" fmla="*/ 103811 h 120676"/>
                    <a:gd name="connsiteX8" fmla="*/ 23332 w 135907"/>
                    <a:gd name="connsiteY8" fmla="*/ 103361 h 120676"/>
                    <a:gd name="connsiteX9" fmla="*/ 22960 w 135907"/>
                    <a:gd name="connsiteY9" fmla="*/ 103557 h 120676"/>
                    <a:gd name="connsiteX10" fmla="*/ 15516 w 135907"/>
                    <a:gd name="connsiteY10" fmla="*/ 103988 h 120676"/>
                    <a:gd name="connsiteX11" fmla="*/ 10443 w 135907"/>
                    <a:gd name="connsiteY11" fmla="*/ 98150 h 120676"/>
                    <a:gd name="connsiteX12" fmla="*/ 10267 w 135907"/>
                    <a:gd name="connsiteY12" fmla="*/ 97700 h 120676"/>
                    <a:gd name="connsiteX13" fmla="*/ 9993 w 135907"/>
                    <a:gd name="connsiteY13" fmla="*/ 97327 h 120676"/>
                    <a:gd name="connsiteX14" fmla="*/ 5252 w 135907"/>
                    <a:gd name="connsiteY14" fmla="*/ 89257 h 120676"/>
                    <a:gd name="connsiteX15" fmla="*/ 1432 w 135907"/>
                    <a:gd name="connsiteY15" fmla="*/ 79835 h 120676"/>
                    <a:gd name="connsiteX16" fmla="*/ 81 w 135907"/>
                    <a:gd name="connsiteY16" fmla="*/ 69101 h 120676"/>
                    <a:gd name="connsiteX17" fmla="*/ 3156 w 135907"/>
                    <a:gd name="connsiteY17" fmla="*/ 52314 h 120676"/>
                    <a:gd name="connsiteX18" fmla="*/ 13068 w 135907"/>
                    <a:gd name="connsiteY18" fmla="*/ 31530 h 120676"/>
                    <a:gd name="connsiteX19" fmla="*/ 17828 w 135907"/>
                    <a:gd name="connsiteY19" fmla="*/ 26183 h 120676"/>
                    <a:gd name="connsiteX20" fmla="*/ 18533 w 135907"/>
                    <a:gd name="connsiteY20" fmla="*/ 25438 h 120676"/>
                    <a:gd name="connsiteX21" fmla="*/ 37161 w 135907"/>
                    <a:gd name="connsiteY21" fmla="*/ 10747 h 120676"/>
                    <a:gd name="connsiteX22" fmla="*/ 46642 w 135907"/>
                    <a:gd name="connsiteY22" fmla="*/ 6594 h 120676"/>
                    <a:gd name="connsiteX23" fmla="*/ 50677 w 135907"/>
                    <a:gd name="connsiteY23" fmla="*/ 5047 h 120676"/>
                    <a:gd name="connsiteX24" fmla="*/ 58219 w 135907"/>
                    <a:gd name="connsiteY24" fmla="*/ 2461 h 120676"/>
                    <a:gd name="connsiteX25" fmla="*/ 69834 w 135907"/>
                    <a:gd name="connsiteY25" fmla="*/ 522 h 120676"/>
                    <a:gd name="connsiteX26" fmla="*/ 73498 w 135907"/>
                    <a:gd name="connsiteY26" fmla="*/ 32 h 120676"/>
                    <a:gd name="connsiteX27" fmla="*/ 95064 w 135907"/>
                    <a:gd name="connsiteY27" fmla="*/ 1580 h 120676"/>
                    <a:gd name="connsiteX28" fmla="*/ 108619 w 135907"/>
                    <a:gd name="connsiteY28" fmla="*/ 5027 h 120676"/>
                    <a:gd name="connsiteX29" fmla="*/ 128482 w 135907"/>
                    <a:gd name="connsiteY29" fmla="*/ 20992 h 120676"/>
                    <a:gd name="connsiteX30" fmla="*/ 134829 w 135907"/>
                    <a:gd name="connsiteY30" fmla="*/ 32862 h 120676"/>
                    <a:gd name="connsiteX31" fmla="*/ 135906 w 135907"/>
                    <a:gd name="connsiteY31" fmla="*/ 44106 h 120676"/>
                    <a:gd name="connsiteX32" fmla="*/ 135906 w 135907"/>
                    <a:gd name="connsiteY32" fmla="*/ 46124 h 120676"/>
                    <a:gd name="connsiteX33" fmla="*/ 123859 w 135907"/>
                    <a:gd name="connsiteY33" fmla="*/ 63107 h 120676"/>
                    <a:gd name="connsiteX34" fmla="*/ 119099 w 135907"/>
                    <a:gd name="connsiteY34" fmla="*/ 64772 h 120676"/>
                    <a:gd name="connsiteX35" fmla="*/ 112909 w 135907"/>
                    <a:gd name="connsiteY35" fmla="*/ 74781 h 120676"/>
                    <a:gd name="connsiteX36" fmla="*/ 108110 w 135907"/>
                    <a:gd name="connsiteY36" fmla="*/ 85731 h 120676"/>
                    <a:gd name="connsiteX37" fmla="*/ 100235 w 135907"/>
                    <a:gd name="connsiteY37" fmla="*/ 90942 h 120676"/>
                    <a:gd name="connsiteX38" fmla="*/ 82489 w 135907"/>
                    <a:gd name="connsiteY38" fmla="*/ 94448 h 120676"/>
                    <a:gd name="connsiteX39" fmla="*/ 76377 w 135907"/>
                    <a:gd name="connsiteY39" fmla="*/ 98522 h 120676"/>
                    <a:gd name="connsiteX40" fmla="*/ 73321 w 135907"/>
                    <a:gd name="connsiteY40" fmla="*/ 106828 h 120676"/>
                    <a:gd name="connsiteX41" fmla="*/ 70520 w 135907"/>
                    <a:gd name="connsiteY41" fmla="*/ 110569 h 120676"/>
                    <a:gd name="connsiteX42" fmla="*/ 68699 w 135907"/>
                    <a:gd name="connsiteY42" fmla="*/ 112822 h 120676"/>
                    <a:gd name="connsiteX43" fmla="*/ 67934 w 135907"/>
                    <a:gd name="connsiteY43" fmla="*/ 114565 h 120676"/>
                    <a:gd name="connsiteX44" fmla="*/ 66387 w 135907"/>
                    <a:gd name="connsiteY44" fmla="*/ 117738 h 120676"/>
                    <a:gd name="connsiteX45" fmla="*/ 60903 w 135907"/>
                    <a:gd name="connsiteY45" fmla="*/ 120677 h 120676"/>
                    <a:gd name="connsiteX46" fmla="*/ 54223 w 135907"/>
                    <a:gd name="connsiteY46" fmla="*/ 106514 h 120676"/>
                    <a:gd name="connsiteX47" fmla="*/ 59511 w 135907"/>
                    <a:gd name="connsiteY47" fmla="*/ 108845 h 120676"/>
                    <a:gd name="connsiteX48" fmla="*/ 61314 w 135907"/>
                    <a:gd name="connsiteY48" fmla="*/ 115153 h 120676"/>
                    <a:gd name="connsiteX49" fmla="*/ 61294 w 135907"/>
                    <a:gd name="connsiteY49" fmla="*/ 115310 h 120676"/>
                    <a:gd name="connsiteX50" fmla="*/ 62156 w 135907"/>
                    <a:gd name="connsiteY50" fmla="*/ 114624 h 120676"/>
                    <a:gd name="connsiteX51" fmla="*/ 62979 w 135907"/>
                    <a:gd name="connsiteY51" fmla="*/ 112783 h 120676"/>
                    <a:gd name="connsiteX52" fmla="*/ 64291 w 135907"/>
                    <a:gd name="connsiteY52" fmla="*/ 109942 h 120676"/>
                    <a:gd name="connsiteX53" fmla="*/ 66563 w 135907"/>
                    <a:gd name="connsiteY53" fmla="*/ 107102 h 120676"/>
                    <a:gd name="connsiteX54" fmla="*/ 68679 w 135907"/>
                    <a:gd name="connsiteY54" fmla="*/ 104340 h 120676"/>
                    <a:gd name="connsiteX55" fmla="*/ 71304 w 135907"/>
                    <a:gd name="connsiteY55" fmla="*/ 97112 h 120676"/>
                    <a:gd name="connsiteX56" fmla="*/ 83605 w 135907"/>
                    <a:gd name="connsiteY56" fmla="*/ 89355 h 120676"/>
                    <a:gd name="connsiteX57" fmla="*/ 97474 w 135907"/>
                    <a:gd name="connsiteY57" fmla="*/ 86495 h 120676"/>
                    <a:gd name="connsiteX58" fmla="*/ 105015 w 135907"/>
                    <a:gd name="connsiteY58" fmla="*/ 81520 h 120676"/>
                    <a:gd name="connsiteX59" fmla="*/ 107738 w 135907"/>
                    <a:gd name="connsiteY59" fmla="*/ 75722 h 120676"/>
                    <a:gd name="connsiteX60" fmla="*/ 117375 w 135907"/>
                    <a:gd name="connsiteY60" fmla="*/ 59855 h 120676"/>
                    <a:gd name="connsiteX61" fmla="*/ 122077 w 135907"/>
                    <a:gd name="connsiteY61" fmla="*/ 58210 h 120676"/>
                    <a:gd name="connsiteX62" fmla="*/ 130656 w 135907"/>
                    <a:gd name="connsiteY62" fmla="*/ 46202 h 120676"/>
                    <a:gd name="connsiteX63" fmla="*/ 130656 w 135907"/>
                    <a:gd name="connsiteY63" fmla="*/ 44145 h 120676"/>
                    <a:gd name="connsiteX64" fmla="*/ 129775 w 135907"/>
                    <a:gd name="connsiteY64" fmla="*/ 34371 h 120676"/>
                    <a:gd name="connsiteX65" fmla="*/ 124172 w 135907"/>
                    <a:gd name="connsiteY65" fmla="*/ 24048 h 120676"/>
                    <a:gd name="connsiteX66" fmla="*/ 106543 w 135907"/>
                    <a:gd name="connsiteY66" fmla="*/ 9866 h 120676"/>
                    <a:gd name="connsiteX67" fmla="*/ 94437 w 135907"/>
                    <a:gd name="connsiteY67" fmla="*/ 6810 h 120676"/>
                    <a:gd name="connsiteX68" fmla="*/ 74144 w 135907"/>
                    <a:gd name="connsiteY68" fmla="*/ 5243 h 120676"/>
                    <a:gd name="connsiteX69" fmla="*/ 70481 w 135907"/>
                    <a:gd name="connsiteY69" fmla="*/ 5733 h 120676"/>
                    <a:gd name="connsiteX70" fmla="*/ 59375 w 135907"/>
                    <a:gd name="connsiteY70" fmla="*/ 7574 h 120676"/>
                    <a:gd name="connsiteX71" fmla="*/ 52577 w 135907"/>
                    <a:gd name="connsiteY71" fmla="*/ 9924 h 120676"/>
                    <a:gd name="connsiteX72" fmla="*/ 48307 w 135907"/>
                    <a:gd name="connsiteY72" fmla="*/ 11550 h 120676"/>
                    <a:gd name="connsiteX73" fmla="*/ 39590 w 135907"/>
                    <a:gd name="connsiteY73" fmla="*/ 15370 h 120676"/>
                    <a:gd name="connsiteX74" fmla="*/ 22333 w 135907"/>
                    <a:gd name="connsiteY74" fmla="*/ 29003 h 120676"/>
                    <a:gd name="connsiteX75" fmla="*/ 21628 w 135907"/>
                    <a:gd name="connsiteY75" fmla="*/ 29767 h 120676"/>
                    <a:gd name="connsiteX76" fmla="*/ 17103 w 135907"/>
                    <a:gd name="connsiteY76" fmla="*/ 34841 h 120676"/>
                    <a:gd name="connsiteX77" fmla="*/ 8151 w 135907"/>
                    <a:gd name="connsiteY77" fmla="*/ 53802 h 120676"/>
                    <a:gd name="connsiteX78" fmla="*/ 5271 w 135907"/>
                    <a:gd name="connsiteY78" fmla="*/ 69590 h 120676"/>
                    <a:gd name="connsiteX79" fmla="*/ 6486 w 135907"/>
                    <a:gd name="connsiteY79" fmla="*/ 78542 h 120676"/>
                    <a:gd name="connsiteX80" fmla="*/ 9757 w 135907"/>
                    <a:gd name="connsiteY80" fmla="*/ 86613 h 120676"/>
                    <a:gd name="connsiteX81" fmla="*/ 14400 w 135907"/>
                    <a:gd name="connsiteY81" fmla="*/ 94526 h 120676"/>
                    <a:gd name="connsiteX82" fmla="*/ 15457 w 135907"/>
                    <a:gd name="connsiteY82" fmla="*/ 96701 h 120676"/>
                    <a:gd name="connsiteX83" fmla="*/ 17534 w 135907"/>
                    <a:gd name="connsiteY83" fmla="*/ 99169 h 120676"/>
                    <a:gd name="connsiteX84" fmla="*/ 20472 w 135907"/>
                    <a:gd name="connsiteY84" fmla="*/ 98953 h 120676"/>
                    <a:gd name="connsiteX85" fmla="*/ 27994 w 135907"/>
                    <a:gd name="connsiteY85" fmla="*/ 100893 h 120676"/>
                    <a:gd name="connsiteX86" fmla="*/ 46485 w 135907"/>
                    <a:gd name="connsiteY86" fmla="*/ 107455 h 120676"/>
                    <a:gd name="connsiteX87" fmla="*/ 53361 w 135907"/>
                    <a:gd name="connsiteY87" fmla="*/ 106573 h 120676"/>
                    <a:gd name="connsiteX88" fmla="*/ 54223 w 135907"/>
                    <a:gd name="connsiteY88" fmla="*/ 106514 h 120676"/>
                    <a:gd name="connsiteX89" fmla="*/ 73811 w 135907"/>
                    <a:gd name="connsiteY89" fmla="*/ 2598 h 120676"/>
                    <a:gd name="connsiteX90" fmla="*/ 73831 w 135907"/>
                    <a:gd name="connsiteY90" fmla="*/ 2598 h 120676"/>
                    <a:gd name="connsiteX91" fmla="*/ 73811 w 135907"/>
                    <a:gd name="connsiteY91" fmla="*/ 2598 h 120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35907" h="120676">
                      <a:moveTo>
                        <a:pt x="60903" y="120677"/>
                      </a:moveTo>
                      <a:cubicBezTo>
                        <a:pt x="60844" y="120677"/>
                        <a:pt x="60785" y="120677"/>
                        <a:pt x="60746" y="120677"/>
                      </a:cubicBezTo>
                      <a:cubicBezTo>
                        <a:pt x="59237" y="120618"/>
                        <a:pt x="57945" y="120011"/>
                        <a:pt x="57102" y="118933"/>
                      </a:cubicBezTo>
                      <a:cubicBezTo>
                        <a:pt x="56142" y="117719"/>
                        <a:pt x="55809" y="116015"/>
                        <a:pt x="56181" y="114134"/>
                      </a:cubicBezTo>
                      <a:cubicBezTo>
                        <a:pt x="56299" y="113507"/>
                        <a:pt x="56123" y="112861"/>
                        <a:pt x="55672" y="112391"/>
                      </a:cubicBezTo>
                      <a:cubicBezTo>
                        <a:pt x="55222" y="111921"/>
                        <a:pt x="54614" y="111686"/>
                        <a:pt x="53949" y="111764"/>
                      </a:cubicBezTo>
                      <a:cubicBezTo>
                        <a:pt x="51657" y="112019"/>
                        <a:pt x="49443" y="112293"/>
                        <a:pt x="47230" y="112626"/>
                      </a:cubicBezTo>
                      <a:cubicBezTo>
                        <a:pt x="36398" y="114213"/>
                        <a:pt x="28699" y="111314"/>
                        <a:pt x="23646" y="103811"/>
                      </a:cubicBezTo>
                      <a:cubicBezTo>
                        <a:pt x="23508" y="103615"/>
                        <a:pt x="23410" y="103478"/>
                        <a:pt x="23332" y="103361"/>
                      </a:cubicBezTo>
                      <a:cubicBezTo>
                        <a:pt x="23234" y="103419"/>
                        <a:pt x="23097" y="103478"/>
                        <a:pt x="22960" y="103557"/>
                      </a:cubicBezTo>
                      <a:cubicBezTo>
                        <a:pt x="20590" y="104830"/>
                        <a:pt x="17886" y="104986"/>
                        <a:pt x="15516" y="103988"/>
                      </a:cubicBezTo>
                      <a:cubicBezTo>
                        <a:pt x="13068" y="102969"/>
                        <a:pt x="11207" y="100834"/>
                        <a:pt x="10443" y="98150"/>
                      </a:cubicBezTo>
                      <a:cubicBezTo>
                        <a:pt x="10365" y="97876"/>
                        <a:pt x="10286" y="97739"/>
                        <a:pt x="10267" y="97700"/>
                      </a:cubicBezTo>
                      <a:cubicBezTo>
                        <a:pt x="10208" y="97621"/>
                        <a:pt x="10051" y="97406"/>
                        <a:pt x="9993" y="97327"/>
                      </a:cubicBezTo>
                      <a:lnTo>
                        <a:pt x="5252" y="89257"/>
                      </a:lnTo>
                      <a:cubicBezTo>
                        <a:pt x="3528" y="86319"/>
                        <a:pt x="2235" y="83146"/>
                        <a:pt x="1432" y="79835"/>
                      </a:cubicBezTo>
                      <a:cubicBezTo>
                        <a:pt x="492" y="75996"/>
                        <a:pt x="-252" y="72587"/>
                        <a:pt x="81" y="69101"/>
                      </a:cubicBezTo>
                      <a:cubicBezTo>
                        <a:pt x="669" y="62832"/>
                        <a:pt x="1668" y="57348"/>
                        <a:pt x="3156" y="52314"/>
                      </a:cubicBezTo>
                      <a:cubicBezTo>
                        <a:pt x="5232" y="45301"/>
                        <a:pt x="7877" y="37916"/>
                        <a:pt x="13068" y="31530"/>
                      </a:cubicBezTo>
                      <a:cubicBezTo>
                        <a:pt x="14596" y="29650"/>
                        <a:pt x="16241" y="27887"/>
                        <a:pt x="17828" y="26183"/>
                      </a:cubicBezTo>
                      <a:lnTo>
                        <a:pt x="18533" y="25438"/>
                      </a:lnTo>
                      <a:cubicBezTo>
                        <a:pt x="24331" y="19209"/>
                        <a:pt x="30599" y="14273"/>
                        <a:pt x="37161" y="10747"/>
                      </a:cubicBezTo>
                      <a:cubicBezTo>
                        <a:pt x="40276" y="9082"/>
                        <a:pt x="43469" y="7672"/>
                        <a:pt x="46642" y="6594"/>
                      </a:cubicBezTo>
                      <a:cubicBezTo>
                        <a:pt x="47994" y="6124"/>
                        <a:pt x="49345" y="5595"/>
                        <a:pt x="50677" y="5047"/>
                      </a:cubicBezTo>
                      <a:cubicBezTo>
                        <a:pt x="53087" y="4087"/>
                        <a:pt x="55575" y="3088"/>
                        <a:pt x="58219" y="2461"/>
                      </a:cubicBezTo>
                      <a:cubicBezTo>
                        <a:pt x="62078" y="1560"/>
                        <a:pt x="66015" y="1031"/>
                        <a:pt x="69834" y="522"/>
                      </a:cubicBezTo>
                      <a:cubicBezTo>
                        <a:pt x="71049" y="365"/>
                        <a:pt x="72283" y="209"/>
                        <a:pt x="73498" y="32"/>
                      </a:cubicBezTo>
                      <a:cubicBezTo>
                        <a:pt x="75241" y="-203"/>
                        <a:pt x="87758" y="894"/>
                        <a:pt x="95064" y="1580"/>
                      </a:cubicBezTo>
                      <a:cubicBezTo>
                        <a:pt x="100588" y="2324"/>
                        <a:pt x="104741" y="3382"/>
                        <a:pt x="108619" y="5027"/>
                      </a:cubicBezTo>
                      <a:cubicBezTo>
                        <a:pt x="116964" y="8553"/>
                        <a:pt x="123271" y="13627"/>
                        <a:pt x="128482" y="20992"/>
                      </a:cubicBezTo>
                      <a:cubicBezTo>
                        <a:pt x="131028" y="24596"/>
                        <a:pt x="133575" y="28533"/>
                        <a:pt x="134829" y="32862"/>
                      </a:cubicBezTo>
                      <a:cubicBezTo>
                        <a:pt x="135906" y="36545"/>
                        <a:pt x="135906" y="40384"/>
                        <a:pt x="135906" y="44106"/>
                      </a:cubicBezTo>
                      <a:lnTo>
                        <a:pt x="135906" y="46124"/>
                      </a:lnTo>
                      <a:cubicBezTo>
                        <a:pt x="136004" y="54390"/>
                        <a:pt x="131832" y="60266"/>
                        <a:pt x="123859" y="63107"/>
                      </a:cubicBezTo>
                      <a:cubicBezTo>
                        <a:pt x="122272" y="63675"/>
                        <a:pt x="120686" y="64223"/>
                        <a:pt x="119099" y="64772"/>
                      </a:cubicBezTo>
                      <a:cubicBezTo>
                        <a:pt x="114829" y="66241"/>
                        <a:pt x="112224" y="70452"/>
                        <a:pt x="112909" y="74781"/>
                      </a:cubicBezTo>
                      <a:cubicBezTo>
                        <a:pt x="113634" y="79267"/>
                        <a:pt x="112008" y="82911"/>
                        <a:pt x="108110" y="85731"/>
                      </a:cubicBezTo>
                      <a:cubicBezTo>
                        <a:pt x="105799" y="87396"/>
                        <a:pt x="103213" y="89100"/>
                        <a:pt x="100235" y="90942"/>
                      </a:cubicBezTo>
                      <a:cubicBezTo>
                        <a:pt x="94183" y="94644"/>
                        <a:pt x="88365" y="95800"/>
                        <a:pt x="82489" y="94448"/>
                      </a:cubicBezTo>
                      <a:cubicBezTo>
                        <a:pt x="79844" y="93841"/>
                        <a:pt x="77043" y="96152"/>
                        <a:pt x="76377" y="98522"/>
                      </a:cubicBezTo>
                      <a:cubicBezTo>
                        <a:pt x="75555" y="101421"/>
                        <a:pt x="74712" y="104223"/>
                        <a:pt x="73321" y="106828"/>
                      </a:cubicBezTo>
                      <a:cubicBezTo>
                        <a:pt x="72538" y="108277"/>
                        <a:pt x="71519" y="109433"/>
                        <a:pt x="70520" y="110569"/>
                      </a:cubicBezTo>
                      <a:cubicBezTo>
                        <a:pt x="69834" y="111353"/>
                        <a:pt x="69188" y="112078"/>
                        <a:pt x="68699" y="112822"/>
                      </a:cubicBezTo>
                      <a:cubicBezTo>
                        <a:pt x="68405" y="113253"/>
                        <a:pt x="68170" y="113899"/>
                        <a:pt x="67934" y="114565"/>
                      </a:cubicBezTo>
                      <a:cubicBezTo>
                        <a:pt x="67582" y="115564"/>
                        <a:pt x="67171" y="116700"/>
                        <a:pt x="66387" y="117738"/>
                      </a:cubicBezTo>
                      <a:cubicBezTo>
                        <a:pt x="65231" y="119208"/>
                        <a:pt x="63037" y="120677"/>
                        <a:pt x="60903" y="120677"/>
                      </a:cubicBezTo>
                      <a:close/>
                      <a:moveTo>
                        <a:pt x="54223" y="106514"/>
                      </a:moveTo>
                      <a:cubicBezTo>
                        <a:pt x="56240" y="106514"/>
                        <a:pt x="58121" y="107337"/>
                        <a:pt x="59511" y="108845"/>
                      </a:cubicBezTo>
                      <a:cubicBezTo>
                        <a:pt x="61098" y="110550"/>
                        <a:pt x="61745" y="112861"/>
                        <a:pt x="61314" y="115153"/>
                      </a:cubicBezTo>
                      <a:cubicBezTo>
                        <a:pt x="61314" y="115212"/>
                        <a:pt x="61294" y="115270"/>
                        <a:pt x="61294" y="115310"/>
                      </a:cubicBezTo>
                      <a:cubicBezTo>
                        <a:pt x="61607" y="115153"/>
                        <a:pt x="61960" y="114879"/>
                        <a:pt x="62156" y="114624"/>
                      </a:cubicBezTo>
                      <a:cubicBezTo>
                        <a:pt x="62469" y="114193"/>
                        <a:pt x="62724" y="113507"/>
                        <a:pt x="62979" y="112783"/>
                      </a:cubicBezTo>
                      <a:cubicBezTo>
                        <a:pt x="63312" y="111901"/>
                        <a:pt x="63664" y="110902"/>
                        <a:pt x="64291" y="109942"/>
                      </a:cubicBezTo>
                      <a:cubicBezTo>
                        <a:pt x="64977" y="108885"/>
                        <a:pt x="65780" y="107983"/>
                        <a:pt x="66563" y="107102"/>
                      </a:cubicBezTo>
                      <a:cubicBezTo>
                        <a:pt x="67405" y="106162"/>
                        <a:pt x="68189" y="105261"/>
                        <a:pt x="68679" y="104340"/>
                      </a:cubicBezTo>
                      <a:cubicBezTo>
                        <a:pt x="69815" y="102205"/>
                        <a:pt x="70540" y="99796"/>
                        <a:pt x="71304" y="97112"/>
                      </a:cubicBezTo>
                      <a:cubicBezTo>
                        <a:pt x="72792" y="91823"/>
                        <a:pt x="78532" y="88199"/>
                        <a:pt x="83605" y="89355"/>
                      </a:cubicBezTo>
                      <a:cubicBezTo>
                        <a:pt x="88169" y="90393"/>
                        <a:pt x="92577" y="89492"/>
                        <a:pt x="97474" y="86495"/>
                      </a:cubicBezTo>
                      <a:cubicBezTo>
                        <a:pt x="100334" y="84732"/>
                        <a:pt x="102802" y="83106"/>
                        <a:pt x="105015" y="81520"/>
                      </a:cubicBezTo>
                      <a:cubicBezTo>
                        <a:pt x="107307" y="79855"/>
                        <a:pt x="108130" y="78131"/>
                        <a:pt x="107738" y="75722"/>
                      </a:cubicBezTo>
                      <a:cubicBezTo>
                        <a:pt x="106641" y="68787"/>
                        <a:pt x="110715" y="62166"/>
                        <a:pt x="117375" y="59855"/>
                      </a:cubicBezTo>
                      <a:cubicBezTo>
                        <a:pt x="118942" y="59307"/>
                        <a:pt x="120510" y="58758"/>
                        <a:pt x="122077" y="58210"/>
                      </a:cubicBezTo>
                      <a:cubicBezTo>
                        <a:pt x="127992" y="56094"/>
                        <a:pt x="130735" y="52274"/>
                        <a:pt x="130656" y="46202"/>
                      </a:cubicBezTo>
                      <a:lnTo>
                        <a:pt x="130656" y="44145"/>
                      </a:lnTo>
                      <a:cubicBezTo>
                        <a:pt x="130656" y="40639"/>
                        <a:pt x="130656" y="37328"/>
                        <a:pt x="129775" y="34371"/>
                      </a:cubicBezTo>
                      <a:cubicBezTo>
                        <a:pt x="128717" y="30786"/>
                        <a:pt x="126464" y="27280"/>
                        <a:pt x="124172" y="24048"/>
                      </a:cubicBezTo>
                      <a:cubicBezTo>
                        <a:pt x="119550" y="17505"/>
                        <a:pt x="113947" y="13019"/>
                        <a:pt x="106543" y="9866"/>
                      </a:cubicBezTo>
                      <a:cubicBezTo>
                        <a:pt x="103115" y="8416"/>
                        <a:pt x="99374" y="7476"/>
                        <a:pt x="94437" y="6810"/>
                      </a:cubicBezTo>
                      <a:cubicBezTo>
                        <a:pt x="85583" y="5987"/>
                        <a:pt x="75574" y="5165"/>
                        <a:pt x="74144" y="5243"/>
                      </a:cubicBezTo>
                      <a:cubicBezTo>
                        <a:pt x="72930" y="5419"/>
                        <a:pt x="71696" y="5576"/>
                        <a:pt x="70481" y="5733"/>
                      </a:cubicBezTo>
                      <a:cubicBezTo>
                        <a:pt x="66799" y="6222"/>
                        <a:pt x="62979" y="6732"/>
                        <a:pt x="59375" y="7574"/>
                      </a:cubicBezTo>
                      <a:cubicBezTo>
                        <a:pt x="57122" y="8103"/>
                        <a:pt x="54908" y="8984"/>
                        <a:pt x="52577" y="9924"/>
                      </a:cubicBezTo>
                      <a:cubicBezTo>
                        <a:pt x="51167" y="10493"/>
                        <a:pt x="49737" y="11061"/>
                        <a:pt x="48307" y="11550"/>
                      </a:cubicBezTo>
                      <a:cubicBezTo>
                        <a:pt x="45408" y="12549"/>
                        <a:pt x="42470" y="13842"/>
                        <a:pt x="39590" y="15370"/>
                      </a:cubicBezTo>
                      <a:cubicBezTo>
                        <a:pt x="33538" y="18602"/>
                        <a:pt x="27739" y="23186"/>
                        <a:pt x="22333" y="29003"/>
                      </a:cubicBezTo>
                      <a:lnTo>
                        <a:pt x="21628" y="29767"/>
                      </a:lnTo>
                      <a:cubicBezTo>
                        <a:pt x="20100" y="31413"/>
                        <a:pt x="18513" y="33117"/>
                        <a:pt x="17103" y="34841"/>
                      </a:cubicBezTo>
                      <a:cubicBezTo>
                        <a:pt x="12499" y="40521"/>
                        <a:pt x="10071" y="47318"/>
                        <a:pt x="8151" y="53802"/>
                      </a:cubicBezTo>
                      <a:cubicBezTo>
                        <a:pt x="6760" y="58503"/>
                        <a:pt x="5820" y="63655"/>
                        <a:pt x="5271" y="69590"/>
                      </a:cubicBezTo>
                      <a:cubicBezTo>
                        <a:pt x="4997" y="72490"/>
                        <a:pt x="5820" y="75839"/>
                        <a:pt x="6486" y="78542"/>
                      </a:cubicBezTo>
                      <a:cubicBezTo>
                        <a:pt x="7191" y="81422"/>
                        <a:pt x="8288" y="84105"/>
                        <a:pt x="9757" y="86613"/>
                      </a:cubicBezTo>
                      <a:lnTo>
                        <a:pt x="14400" y="94526"/>
                      </a:lnTo>
                      <a:cubicBezTo>
                        <a:pt x="14850" y="95134"/>
                        <a:pt x="15222" y="95858"/>
                        <a:pt x="15457" y="96701"/>
                      </a:cubicBezTo>
                      <a:cubicBezTo>
                        <a:pt x="15791" y="97856"/>
                        <a:pt x="16554" y="98757"/>
                        <a:pt x="17534" y="99169"/>
                      </a:cubicBezTo>
                      <a:cubicBezTo>
                        <a:pt x="18454" y="99561"/>
                        <a:pt x="19493" y="99482"/>
                        <a:pt x="20472" y="98953"/>
                      </a:cubicBezTo>
                      <a:cubicBezTo>
                        <a:pt x="23724" y="97190"/>
                        <a:pt x="25898" y="97758"/>
                        <a:pt x="27994" y="100893"/>
                      </a:cubicBezTo>
                      <a:cubicBezTo>
                        <a:pt x="31873" y="106652"/>
                        <a:pt x="37749" y="108728"/>
                        <a:pt x="46485" y="107455"/>
                      </a:cubicBezTo>
                      <a:cubicBezTo>
                        <a:pt x="48738" y="107122"/>
                        <a:pt x="51010" y="106847"/>
                        <a:pt x="53361" y="106573"/>
                      </a:cubicBezTo>
                      <a:cubicBezTo>
                        <a:pt x="53654" y="106514"/>
                        <a:pt x="53929" y="106514"/>
                        <a:pt x="54223" y="106514"/>
                      </a:cubicBezTo>
                      <a:close/>
                      <a:moveTo>
                        <a:pt x="73811" y="2598"/>
                      </a:moveTo>
                      <a:lnTo>
                        <a:pt x="73831" y="2598"/>
                      </a:lnTo>
                      <a:lnTo>
                        <a:pt x="73811" y="2598"/>
                      </a:lnTo>
                      <a:close/>
                    </a:path>
                  </a:pathLst>
                </a:custGeom>
                <a:grpFill/>
                <a:ln w="1958" cap="flat">
                  <a:noFill/>
                  <a:prstDash val="solid"/>
                  <a:miter/>
                </a:ln>
              </p:spPr>
              <p:txBody>
                <a:bodyPr rtlCol="0" anchor="ctr"/>
                <a:lstStyle/>
                <a:p>
                  <a:pPr defTabSz="518145">
                    <a:defRPr/>
                  </a:pPr>
                  <a:endParaRPr lang="en-US" sz="1400">
                    <a:latin typeface="Open Sans"/>
                  </a:endParaRPr>
                </a:p>
              </p:txBody>
            </p:sp>
            <p:sp>
              <p:nvSpPr>
                <p:cNvPr id="90" name="Freeform: Shape 89">
                  <a:extLst>
                    <a:ext uri="{FF2B5EF4-FFF2-40B4-BE49-F238E27FC236}">
                      <a16:creationId xmlns:a16="http://schemas.microsoft.com/office/drawing/2014/main" id="{2119EE0F-62A0-5D0A-2010-70C540047B25}"/>
                    </a:ext>
                  </a:extLst>
                </p:cNvPr>
                <p:cNvSpPr/>
                <p:nvPr/>
              </p:nvSpPr>
              <p:spPr>
                <a:xfrm>
                  <a:off x="8244946" y="2829062"/>
                  <a:ext cx="75771" cy="14691"/>
                </a:xfrm>
                <a:custGeom>
                  <a:avLst/>
                  <a:gdLst>
                    <a:gd name="connsiteX0" fmla="*/ 2610 w 68466"/>
                    <a:gd name="connsiteY0" fmla="*/ 14691 h 14691"/>
                    <a:gd name="connsiteX1" fmla="*/ 260 w 68466"/>
                    <a:gd name="connsiteY1" fmla="*/ 13222 h 14691"/>
                    <a:gd name="connsiteX2" fmla="*/ 1474 w 68466"/>
                    <a:gd name="connsiteY2" fmla="*/ 9735 h 14691"/>
                    <a:gd name="connsiteX3" fmla="*/ 21082 w 68466"/>
                    <a:gd name="connsiteY3" fmla="*/ 255 h 14691"/>
                    <a:gd name="connsiteX4" fmla="*/ 22218 w 68466"/>
                    <a:gd name="connsiteY4" fmla="*/ 0 h 14691"/>
                    <a:gd name="connsiteX5" fmla="*/ 65861 w 68466"/>
                    <a:gd name="connsiteY5" fmla="*/ 0 h 14691"/>
                    <a:gd name="connsiteX6" fmla="*/ 68466 w 68466"/>
                    <a:gd name="connsiteY6" fmla="*/ 2605 h 14691"/>
                    <a:gd name="connsiteX7" fmla="*/ 65861 w 68466"/>
                    <a:gd name="connsiteY7" fmla="*/ 5210 h 14691"/>
                    <a:gd name="connsiteX8" fmla="*/ 22806 w 68466"/>
                    <a:gd name="connsiteY8" fmla="*/ 5210 h 14691"/>
                    <a:gd name="connsiteX9" fmla="*/ 3727 w 68466"/>
                    <a:gd name="connsiteY9" fmla="*/ 14417 h 14691"/>
                    <a:gd name="connsiteX10" fmla="*/ 2610 w 68466"/>
                    <a:gd name="connsiteY10" fmla="*/ 14691 h 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66" h="14691">
                      <a:moveTo>
                        <a:pt x="2610" y="14691"/>
                      </a:moveTo>
                      <a:cubicBezTo>
                        <a:pt x="1631" y="14691"/>
                        <a:pt x="710" y="14143"/>
                        <a:pt x="260" y="13222"/>
                      </a:cubicBezTo>
                      <a:cubicBezTo>
                        <a:pt x="-367" y="11929"/>
                        <a:pt x="181" y="10362"/>
                        <a:pt x="1474" y="9735"/>
                      </a:cubicBezTo>
                      <a:lnTo>
                        <a:pt x="21082" y="255"/>
                      </a:lnTo>
                      <a:cubicBezTo>
                        <a:pt x="21435" y="78"/>
                        <a:pt x="21826" y="0"/>
                        <a:pt x="22218" y="0"/>
                      </a:cubicBezTo>
                      <a:lnTo>
                        <a:pt x="65861" y="0"/>
                      </a:lnTo>
                      <a:cubicBezTo>
                        <a:pt x="67310" y="0"/>
                        <a:pt x="68466" y="1175"/>
                        <a:pt x="68466" y="2605"/>
                      </a:cubicBezTo>
                      <a:cubicBezTo>
                        <a:pt x="68466" y="4055"/>
                        <a:pt x="67291" y="5210"/>
                        <a:pt x="65861" y="5210"/>
                      </a:cubicBezTo>
                      <a:lnTo>
                        <a:pt x="22806" y="5210"/>
                      </a:lnTo>
                      <a:lnTo>
                        <a:pt x="3727" y="14417"/>
                      </a:lnTo>
                      <a:cubicBezTo>
                        <a:pt x="3374" y="14613"/>
                        <a:pt x="2983" y="14691"/>
                        <a:pt x="2610" y="14691"/>
                      </a:cubicBezTo>
                      <a:close/>
                    </a:path>
                  </a:pathLst>
                </a:custGeom>
                <a:grpFill/>
                <a:ln w="1958" cap="flat">
                  <a:noFill/>
                  <a:prstDash val="solid"/>
                  <a:miter/>
                </a:ln>
              </p:spPr>
              <p:txBody>
                <a:bodyPr rtlCol="0" anchor="ctr"/>
                <a:lstStyle/>
                <a:p>
                  <a:pPr defTabSz="518145">
                    <a:defRPr/>
                  </a:pPr>
                  <a:endParaRPr lang="en-US" sz="1400">
                    <a:latin typeface="Open Sans"/>
                  </a:endParaRPr>
                </a:p>
              </p:txBody>
            </p:sp>
            <p:sp>
              <p:nvSpPr>
                <p:cNvPr id="91" name="Freeform: Shape 90">
                  <a:extLst>
                    <a:ext uri="{FF2B5EF4-FFF2-40B4-BE49-F238E27FC236}">
                      <a16:creationId xmlns:a16="http://schemas.microsoft.com/office/drawing/2014/main" id="{60B02D03-F18C-645F-16D2-6B2F635AF4ED}"/>
                    </a:ext>
                  </a:extLst>
                </p:cNvPr>
                <p:cNvSpPr/>
                <p:nvPr/>
              </p:nvSpPr>
              <p:spPr>
                <a:xfrm>
                  <a:off x="8191153" y="2867971"/>
                  <a:ext cx="64100" cy="13602"/>
                </a:xfrm>
                <a:custGeom>
                  <a:avLst/>
                  <a:gdLst>
                    <a:gd name="connsiteX0" fmla="*/ 48853 w 64100"/>
                    <a:gd name="connsiteY0" fmla="*/ 13602 h 13602"/>
                    <a:gd name="connsiteX1" fmla="*/ 2605 w 64100"/>
                    <a:gd name="connsiteY1" fmla="*/ 13602 h 13602"/>
                    <a:gd name="connsiteX2" fmla="*/ 0 w 64100"/>
                    <a:gd name="connsiteY2" fmla="*/ 10997 h 13602"/>
                    <a:gd name="connsiteX3" fmla="*/ 2605 w 64100"/>
                    <a:gd name="connsiteY3" fmla="*/ 8392 h 13602"/>
                    <a:gd name="connsiteX4" fmla="*/ 48050 w 64100"/>
                    <a:gd name="connsiteY4" fmla="*/ 8392 h 13602"/>
                    <a:gd name="connsiteX5" fmla="*/ 60038 w 64100"/>
                    <a:gd name="connsiteY5" fmla="*/ 439 h 13602"/>
                    <a:gd name="connsiteX6" fmla="*/ 63662 w 64100"/>
                    <a:gd name="connsiteY6" fmla="*/ 1163 h 13602"/>
                    <a:gd name="connsiteX7" fmla="*/ 62937 w 64100"/>
                    <a:gd name="connsiteY7" fmla="*/ 4787 h 13602"/>
                    <a:gd name="connsiteX8" fmla="*/ 50283 w 64100"/>
                    <a:gd name="connsiteY8" fmla="*/ 13171 h 13602"/>
                    <a:gd name="connsiteX9" fmla="*/ 48853 w 64100"/>
                    <a:gd name="connsiteY9" fmla="*/ 13602 h 13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00" h="13602">
                      <a:moveTo>
                        <a:pt x="48853" y="13602"/>
                      </a:moveTo>
                      <a:lnTo>
                        <a:pt x="2605" y="13602"/>
                      </a:lnTo>
                      <a:cubicBezTo>
                        <a:pt x="1156" y="13602"/>
                        <a:pt x="0" y="12427"/>
                        <a:pt x="0" y="10997"/>
                      </a:cubicBezTo>
                      <a:cubicBezTo>
                        <a:pt x="0" y="9547"/>
                        <a:pt x="1175" y="8392"/>
                        <a:pt x="2605" y="8392"/>
                      </a:cubicBezTo>
                      <a:lnTo>
                        <a:pt x="48050" y="8392"/>
                      </a:lnTo>
                      <a:lnTo>
                        <a:pt x="60038" y="439"/>
                      </a:lnTo>
                      <a:cubicBezTo>
                        <a:pt x="61233" y="-364"/>
                        <a:pt x="62859" y="-31"/>
                        <a:pt x="63662" y="1163"/>
                      </a:cubicBezTo>
                      <a:cubicBezTo>
                        <a:pt x="64465" y="2358"/>
                        <a:pt x="64132" y="3984"/>
                        <a:pt x="62937" y="4787"/>
                      </a:cubicBezTo>
                      <a:lnTo>
                        <a:pt x="50283" y="13171"/>
                      </a:lnTo>
                      <a:cubicBezTo>
                        <a:pt x="49872" y="13445"/>
                        <a:pt x="49362" y="13602"/>
                        <a:pt x="48853" y="13602"/>
                      </a:cubicBezTo>
                      <a:close/>
                    </a:path>
                  </a:pathLst>
                </a:custGeom>
                <a:grpFill/>
                <a:ln w="1958" cap="flat">
                  <a:noFill/>
                  <a:prstDash val="solid"/>
                  <a:miter/>
                </a:ln>
              </p:spPr>
              <p:txBody>
                <a:bodyPr rtlCol="0" anchor="ctr"/>
                <a:lstStyle/>
                <a:p>
                  <a:pPr defTabSz="518145">
                    <a:defRPr/>
                  </a:pPr>
                  <a:endParaRPr lang="en-US" sz="1400">
                    <a:latin typeface="Open Sans"/>
                  </a:endParaRPr>
                </a:p>
              </p:txBody>
            </p:sp>
            <p:sp>
              <p:nvSpPr>
                <p:cNvPr id="92" name="Freeform: Shape 91">
                  <a:extLst>
                    <a:ext uri="{FF2B5EF4-FFF2-40B4-BE49-F238E27FC236}">
                      <a16:creationId xmlns:a16="http://schemas.microsoft.com/office/drawing/2014/main" id="{FEB94A28-0368-A447-ECA0-888F3061524C}"/>
                    </a:ext>
                  </a:extLst>
                </p:cNvPr>
                <p:cNvSpPr/>
                <p:nvPr/>
              </p:nvSpPr>
              <p:spPr>
                <a:xfrm>
                  <a:off x="8230358" y="2835604"/>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5 w 20724"/>
                    <a:gd name="connsiteY3" fmla="*/ 10362 h 20724"/>
                    <a:gd name="connsiteX4" fmla="*/ 10362 w 20724"/>
                    <a:gd name="connsiteY4" fmla="*/ 20724 h 20724"/>
                    <a:gd name="connsiteX5" fmla="*/ 10362 w 20724"/>
                    <a:gd name="connsiteY5" fmla="*/ 5211 h 20724"/>
                    <a:gd name="connsiteX6" fmla="*/ 5230 w 20724"/>
                    <a:gd name="connsiteY6" fmla="*/ 10343 h 20724"/>
                    <a:gd name="connsiteX7" fmla="*/ 10362 w 20724"/>
                    <a:gd name="connsiteY7" fmla="*/ 15475 h 20724"/>
                    <a:gd name="connsiteX8" fmla="*/ 15495 w 20724"/>
                    <a:gd name="connsiteY8" fmla="*/ 10343 h 20724"/>
                    <a:gd name="connsiteX9" fmla="*/ 10362 w 20724"/>
                    <a:gd name="connsiteY9" fmla="*/ 5211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3" y="20724"/>
                        <a:pt x="0" y="16082"/>
                        <a:pt x="0" y="10362"/>
                      </a:cubicBezTo>
                      <a:cubicBezTo>
                        <a:pt x="0" y="4642"/>
                        <a:pt x="4643" y="0"/>
                        <a:pt x="10362" y="0"/>
                      </a:cubicBezTo>
                      <a:cubicBezTo>
                        <a:pt x="16082" y="0"/>
                        <a:pt x="20725" y="4642"/>
                        <a:pt x="20725" y="10362"/>
                      </a:cubicBezTo>
                      <a:cubicBezTo>
                        <a:pt x="20725" y="16062"/>
                        <a:pt x="16082" y="20724"/>
                        <a:pt x="10362" y="20724"/>
                      </a:cubicBezTo>
                      <a:close/>
                      <a:moveTo>
                        <a:pt x="10362" y="5211"/>
                      </a:moveTo>
                      <a:cubicBezTo>
                        <a:pt x="7522" y="5211"/>
                        <a:pt x="5230" y="7522"/>
                        <a:pt x="5230" y="10343"/>
                      </a:cubicBezTo>
                      <a:cubicBezTo>
                        <a:pt x="5230" y="13183"/>
                        <a:pt x="7542" y="15475"/>
                        <a:pt x="10362" y="15475"/>
                      </a:cubicBezTo>
                      <a:cubicBezTo>
                        <a:pt x="13202" y="15475"/>
                        <a:pt x="15495" y="13163"/>
                        <a:pt x="15495" y="10343"/>
                      </a:cubicBezTo>
                      <a:cubicBezTo>
                        <a:pt x="15495" y="7522"/>
                        <a:pt x="13202" y="5211"/>
                        <a:pt x="10362" y="5211"/>
                      </a:cubicBezTo>
                      <a:close/>
                    </a:path>
                  </a:pathLst>
                </a:custGeom>
                <a:grpFill/>
                <a:ln w="1958" cap="flat">
                  <a:noFill/>
                  <a:prstDash val="solid"/>
                  <a:miter/>
                </a:ln>
              </p:spPr>
              <p:txBody>
                <a:bodyPr rtlCol="0" anchor="ctr"/>
                <a:lstStyle/>
                <a:p>
                  <a:pPr defTabSz="518145">
                    <a:defRPr/>
                  </a:pPr>
                  <a:endParaRPr lang="en-US" sz="1400">
                    <a:latin typeface="Open Sans"/>
                  </a:endParaRPr>
                </a:p>
              </p:txBody>
            </p:sp>
            <p:sp>
              <p:nvSpPr>
                <p:cNvPr id="93" name="Freeform: Shape 92">
                  <a:extLst>
                    <a:ext uri="{FF2B5EF4-FFF2-40B4-BE49-F238E27FC236}">
                      <a16:creationId xmlns:a16="http://schemas.microsoft.com/office/drawing/2014/main" id="{273C1971-F81D-A472-5032-3254E391AB7B}"/>
                    </a:ext>
                  </a:extLst>
                </p:cNvPr>
                <p:cNvSpPr/>
                <p:nvPr/>
              </p:nvSpPr>
              <p:spPr>
                <a:xfrm>
                  <a:off x="8247626" y="2854600"/>
                  <a:ext cx="20724" cy="20724"/>
                </a:xfrm>
                <a:custGeom>
                  <a:avLst/>
                  <a:gdLst>
                    <a:gd name="connsiteX0" fmla="*/ 10362 w 20724"/>
                    <a:gd name="connsiteY0" fmla="*/ 20724 h 20724"/>
                    <a:gd name="connsiteX1" fmla="*/ 0 w 20724"/>
                    <a:gd name="connsiteY1" fmla="*/ 10362 h 20724"/>
                    <a:gd name="connsiteX2" fmla="*/ 10362 w 20724"/>
                    <a:gd name="connsiteY2" fmla="*/ 0 h 20724"/>
                    <a:gd name="connsiteX3" fmla="*/ 20724 w 20724"/>
                    <a:gd name="connsiteY3" fmla="*/ 10362 h 20724"/>
                    <a:gd name="connsiteX4" fmla="*/ 10362 w 20724"/>
                    <a:gd name="connsiteY4" fmla="*/ 20724 h 20724"/>
                    <a:gd name="connsiteX5" fmla="*/ 10362 w 20724"/>
                    <a:gd name="connsiteY5" fmla="*/ 5210 h 20724"/>
                    <a:gd name="connsiteX6" fmla="*/ 5230 w 20724"/>
                    <a:gd name="connsiteY6" fmla="*/ 10343 h 20724"/>
                    <a:gd name="connsiteX7" fmla="*/ 10362 w 20724"/>
                    <a:gd name="connsiteY7" fmla="*/ 15475 h 20724"/>
                    <a:gd name="connsiteX8" fmla="*/ 15494 w 20724"/>
                    <a:gd name="connsiteY8" fmla="*/ 10343 h 20724"/>
                    <a:gd name="connsiteX9" fmla="*/ 10362 w 20724"/>
                    <a:gd name="connsiteY9" fmla="*/ 5210 h 2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4" h="20724">
                      <a:moveTo>
                        <a:pt x="10362" y="20724"/>
                      </a:moveTo>
                      <a:cubicBezTo>
                        <a:pt x="4642" y="20724"/>
                        <a:pt x="0" y="16082"/>
                        <a:pt x="0" y="10362"/>
                      </a:cubicBezTo>
                      <a:cubicBezTo>
                        <a:pt x="0" y="4642"/>
                        <a:pt x="4642" y="0"/>
                        <a:pt x="10362" y="0"/>
                      </a:cubicBezTo>
                      <a:cubicBezTo>
                        <a:pt x="16082" y="0"/>
                        <a:pt x="20724" y="4642"/>
                        <a:pt x="20724" y="10362"/>
                      </a:cubicBezTo>
                      <a:cubicBezTo>
                        <a:pt x="20724" y="16082"/>
                        <a:pt x="16062" y="20724"/>
                        <a:pt x="10362" y="20724"/>
                      </a:cubicBezTo>
                      <a:close/>
                      <a:moveTo>
                        <a:pt x="10362" y="5210"/>
                      </a:moveTo>
                      <a:cubicBezTo>
                        <a:pt x="7522" y="5210"/>
                        <a:pt x="5230" y="7522"/>
                        <a:pt x="5230" y="10343"/>
                      </a:cubicBezTo>
                      <a:cubicBezTo>
                        <a:pt x="5230" y="13183"/>
                        <a:pt x="7541" y="15475"/>
                        <a:pt x="10362" y="15475"/>
                      </a:cubicBezTo>
                      <a:cubicBezTo>
                        <a:pt x="13202" y="15475"/>
                        <a:pt x="15494" y="13163"/>
                        <a:pt x="15494" y="10343"/>
                      </a:cubicBezTo>
                      <a:cubicBezTo>
                        <a:pt x="15494" y="7522"/>
                        <a:pt x="13183" y="5210"/>
                        <a:pt x="10362" y="5210"/>
                      </a:cubicBezTo>
                      <a:close/>
                    </a:path>
                  </a:pathLst>
                </a:custGeom>
                <a:grpFill/>
                <a:ln w="1958" cap="flat">
                  <a:noFill/>
                  <a:prstDash val="solid"/>
                  <a:miter/>
                </a:ln>
              </p:spPr>
              <p:txBody>
                <a:bodyPr rtlCol="0" anchor="ctr"/>
                <a:lstStyle/>
                <a:p>
                  <a:pPr defTabSz="518145">
                    <a:defRPr/>
                  </a:pPr>
                  <a:endParaRPr lang="en-US" sz="1400">
                    <a:latin typeface="Open Sans"/>
                  </a:endParaRPr>
                </a:p>
              </p:txBody>
            </p:sp>
          </p:grpSp>
        </p:grpSp>
        <p:grpSp>
          <p:nvGrpSpPr>
            <p:cNvPr id="29" name="Group 28">
              <a:extLst>
                <a:ext uri="{FF2B5EF4-FFF2-40B4-BE49-F238E27FC236}">
                  <a16:creationId xmlns:a16="http://schemas.microsoft.com/office/drawing/2014/main" id="{74090FB3-EBD5-CA63-4B80-3A25958A3ADC}"/>
                </a:ext>
              </a:extLst>
            </p:cNvPr>
            <p:cNvGrpSpPr/>
            <p:nvPr/>
          </p:nvGrpSpPr>
          <p:grpSpPr>
            <a:xfrm>
              <a:off x="7008487" y="4312630"/>
              <a:ext cx="696359" cy="245421"/>
              <a:chOff x="13585619" y="3177609"/>
              <a:chExt cx="1072499" cy="377986"/>
            </a:xfrm>
          </p:grpSpPr>
          <p:sp>
            <p:nvSpPr>
              <p:cNvPr id="83" name="Freeform: Shape 82">
                <a:extLst>
                  <a:ext uri="{FF2B5EF4-FFF2-40B4-BE49-F238E27FC236}">
                    <a16:creationId xmlns:a16="http://schemas.microsoft.com/office/drawing/2014/main" id="{5D8EC6FA-C883-9517-B0A6-39A024F8DBF6}"/>
                  </a:ext>
                </a:extLst>
              </p:cNvPr>
              <p:cNvSpPr/>
              <p:nvPr/>
            </p:nvSpPr>
            <p:spPr>
              <a:xfrm>
                <a:off x="13585619" y="3177609"/>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84" name="Freeform: Shape 83">
                <a:extLst>
                  <a:ext uri="{FF2B5EF4-FFF2-40B4-BE49-F238E27FC236}">
                    <a16:creationId xmlns:a16="http://schemas.microsoft.com/office/drawing/2014/main" id="{FF011C88-1C79-1571-3DE7-EC32D4624336}"/>
                  </a:ext>
                </a:extLst>
              </p:cNvPr>
              <p:cNvSpPr/>
              <p:nvPr/>
            </p:nvSpPr>
            <p:spPr>
              <a:xfrm>
                <a:off x="14121868" y="3328062"/>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85" name="Freeform: Shape 84">
                <a:extLst>
                  <a:ext uri="{FF2B5EF4-FFF2-40B4-BE49-F238E27FC236}">
                    <a16:creationId xmlns:a16="http://schemas.microsoft.com/office/drawing/2014/main" id="{3423D3AD-154F-415A-3062-0077C0860115}"/>
                  </a:ext>
                </a:extLst>
              </p:cNvPr>
              <p:cNvSpPr/>
              <p:nvPr/>
            </p:nvSpPr>
            <p:spPr>
              <a:xfrm>
                <a:off x="13585619" y="3328062"/>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30" name="Group 29">
              <a:extLst>
                <a:ext uri="{FF2B5EF4-FFF2-40B4-BE49-F238E27FC236}">
                  <a16:creationId xmlns:a16="http://schemas.microsoft.com/office/drawing/2014/main" id="{5E3E7FD3-F7D1-6ECA-4728-87DC1251FA76}"/>
                </a:ext>
              </a:extLst>
            </p:cNvPr>
            <p:cNvGrpSpPr/>
            <p:nvPr/>
          </p:nvGrpSpPr>
          <p:grpSpPr>
            <a:xfrm>
              <a:off x="6027594" y="4123021"/>
              <a:ext cx="696359" cy="245421"/>
              <a:chOff x="13585619" y="3177609"/>
              <a:chExt cx="1072499" cy="377986"/>
            </a:xfrm>
          </p:grpSpPr>
          <p:sp>
            <p:nvSpPr>
              <p:cNvPr id="80" name="Freeform: Shape 79">
                <a:extLst>
                  <a:ext uri="{FF2B5EF4-FFF2-40B4-BE49-F238E27FC236}">
                    <a16:creationId xmlns:a16="http://schemas.microsoft.com/office/drawing/2014/main" id="{50C84184-B54D-47AE-2E19-D61E69FE7F9A}"/>
                  </a:ext>
                </a:extLst>
              </p:cNvPr>
              <p:cNvSpPr/>
              <p:nvPr/>
            </p:nvSpPr>
            <p:spPr>
              <a:xfrm>
                <a:off x="13585619" y="3177609"/>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81" name="Freeform: Shape 80">
                <a:extLst>
                  <a:ext uri="{FF2B5EF4-FFF2-40B4-BE49-F238E27FC236}">
                    <a16:creationId xmlns:a16="http://schemas.microsoft.com/office/drawing/2014/main" id="{7283FFF0-D49C-8CDC-1186-5648E2973DF1}"/>
                  </a:ext>
                </a:extLst>
              </p:cNvPr>
              <p:cNvSpPr/>
              <p:nvPr/>
            </p:nvSpPr>
            <p:spPr>
              <a:xfrm>
                <a:off x="14121868" y="3328062"/>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82" name="Freeform: Shape 81">
                <a:extLst>
                  <a:ext uri="{FF2B5EF4-FFF2-40B4-BE49-F238E27FC236}">
                    <a16:creationId xmlns:a16="http://schemas.microsoft.com/office/drawing/2014/main" id="{B4A71459-E1BF-E897-D82C-CAED28C4F2D9}"/>
                  </a:ext>
                </a:extLst>
              </p:cNvPr>
              <p:cNvSpPr/>
              <p:nvPr/>
            </p:nvSpPr>
            <p:spPr>
              <a:xfrm>
                <a:off x="13585619" y="3328062"/>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grpSp>
          <p:nvGrpSpPr>
            <p:cNvPr id="31" name="Group 30">
              <a:extLst>
                <a:ext uri="{FF2B5EF4-FFF2-40B4-BE49-F238E27FC236}">
                  <a16:creationId xmlns:a16="http://schemas.microsoft.com/office/drawing/2014/main" id="{F245AEF9-A945-67DD-EA23-C37208387102}"/>
                </a:ext>
              </a:extLst>
            </p:cNvPr>
            <p:cNvGrpSpPr/>
            <p:nvPr/>
          </p:nvGrpSpPr>
          <p:grpSpPr>
            <a:xfrm>
              <a:off x="6435100" y="4343398"/>
              <a:ext cx="548547" cy="647852"/>
              <a:chOff x="6850620" y="3393613"/>
              <a:chExt cx="484013" cy="571633"/>
            </a:xfrm>
          </p:grpSpPr>
          <p:sp>
            <p:nvSpPr>
              <p:cNvPr id="77" name="Oval 76">
                <a:extLst>
                  <a:ext uri="{FF2B5EF4-FFF2-40B4-BE49-F238E27FC236}">
                    <a16:creationId xmlns:a16="http://schemas.microsoft.com/office/drawing/2014/main" id="{0726FF1B-6021-27BD-30AF-8760BF725AF7}"/>
                  </a:ext>
                </a:extLst>
              </p:cNvPr>
              <p:cNvSpPr/>
              <p:nvPr/>
            </p:nvSpPr>
            <p:spPr>
              <a:xfrm>
                <a:off x="6912925" y="3393613"/>
                <a:ext cx="359404" cy="359403"/>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accent3"/>
                  </a:solidFill>
                </a:endParaRPr>
              </a:p>
            </p:txBody>
          </p:sp>
          <p:sp>
            <p:nvSpPr>
              <p:cNvPr id="78" name="TextBox 77">
                <a:extLst>
                  <a:ext uri="{FF2B5EF4-FFF2-40B4-BE49-F238E27FC236}">
                    <a16:creationId xmlns:a16="http://schemas.microsoft.com/office/drawing/2014/main" id="{B0015363-9264-AF43-1FA4-056D83DDB226}"/>
                  </a:ext>
                </a:extLst>
              </p:cNvPr>
              <p:cNvSpPr txBox="1"/>
              <p:nvPr/>
            </p:nvSpPr>
            <p:spPr>
              <a:xfrm>
                <a:off x="6850620" y="3734414"/>
                <a:ext cx="484013" cy="230832"/>
              </a:xfrm>
              <a:prstGeom prst="rect">
                <a:avLst/>
              </a:prstGeom>
              <a:noFill/>
              <a:effectLst/>
            </p:spPr>
            <p:txBody>
              <a:bodyPr wrap="none">
                <a:spAutoFit/>
              </a:bodyPr>
              <a:lstStyle/>
              <a:p>
                <a:pPr algn="ctr"/>
                <a:r>
                  <a:rPr lang="en-US" sz="1100" b="1">
                    <a:solidFill>
                      <a:schemeClr val="accent3">
                        <a:lumMod val="75000"/>
                      </a:schemeClr>
                    </a:solidFill>
                  </a:rPr>
                  <a:t>LLMs</a:t>
                </a:r>
                <a:endParaRPr lang="en-US" sz="1100">
                  <a:solidFill>
                    <a:schemeClr val="accent3">
                      <a:lumMod val="75000"/>
                    </a:schemeClr>
                  </a:solidFill>
                </a:endParaRPr>
              </a:p>
            </p:txBody>
          </p:sp>
          <p:pic>
            <p:nvPicPr>
              <p:cNvPr id="79" name="Graphic 78">
                <a:extLst>
                  <a:ext uri="{FF2B5EF4-FFF2-40B4-BE49-F238E27FC236}">
                    <a16:creationId xmlns:a16="http://schemas.microsoft.com/office/drawing/2014/main" id="{95D4CB52-AFD3-4554-D591-50E2ED05FB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66748" y="3479935"/>
                <a:ext cx="251758" cy="191055"/>
              </a:xfrm>
              <a:prstGeom prst="rect">
                <a:avLst/>
              </a:prstGeom>
            </p:spPr>
          </p:pic>
        </p:grpSp>
        <p:grpSp>
          <p:nvGrpSpPr>
            <p:cNvPr id="32" name="Group 31">
              <a:extLst>
                <a:ext uri="{FF2B5EF4-FFF2-40B4-BE49-F238E27FC236}">
                  <a16:creationId xmlns:a16="http://schemas.microsoft.com/office/drawing/2014/main" id="{D9DBDF07-BD3A-CD1D-FE71-6BD0FB54E363}"/>
                </a:ext>
              </a:extLst>
            </p:cNvPr>
            <p:cNvGrpSpPr/>
            <p:nvPr/>
          </p:nvGrpSpPr>
          <p:grpSpPr>
            <a:xfrm>
              <a:off x="5802801" y="4633714"/>
              <a:ext cx="613559" cy="647851"/>
              <a:chOff x="6292700" y="3649779"/>
              <a:chExt cx="541376" cy="571633"/>
            </a:xfrm>
          </p:grpSpPr>
          <p:sp>
            <p:nvSpPr>
              <p:cNvPr id="73" name="Rectangle 72">
                <a:extLst>
                  <a:ext uri="{FF2B5EF4-FFF2-40B4-BE49-F238E27FC236}">
                    <a16:creationId xmlns:a16="http://schemas.microsoft.com/office/drawing/2014/main" id="{BF7682A2-0FAE-8D48-B3AE-5D59D023F1ED}"/>
                  </a:ext>
                </a:extLst>
              </p:cNvPr>
              <p:cNvSpPr/>
              <p:nvPr/>
            </p:nvSpPr>
            <p:spPr>
              <a:xfrm>
                <a:off x="6292700" y="4023880"/>
                <a:ext cx="541376" cy="179707"/>
              </a:xfrm>
              <a:prstGeom prst="rect">
                <a:avLst/>
              </a:prstGeom>
              <a:gradFill flip="none" rotWithShape="1">
                <a:gsLst>
                  <a:gs pos="100000">
                    <a:schemeClr val="accent1">
                      <a:lumMod val="5000"/>
                      <a:lumOff val="95000"/>
                      <a:alpha val="0"/>
                    </a:schemeClr>
                  </a:gs>
                  <a:gs pos="23000">
                    <a:schemeClr val="bg1"/>
                  </a:gs>
                </a:gsLst>
                <a:path path="rect">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Oval 73">
                <a:extLst>
                  <a:ext uri="{FF2B5EF4-FFF2-40B4-BE49-F238E27FC236}">
                    <a16:creationId xmlns:a16="http://schemas.microsoft.com/office/drawing/2014/main" id="{566AD295-FA0E-4FCA-F800-40F18B83D0FF}"/>
                  </a:ext>
                </a:extLst>
              </p:cNvPr>
              <p:cNvSpPr/>
              <p:nvPr/>
            </p:nvSpPr>
            <p:spPr>
              <a:xfrm>
                <a:off x="6401824" y="3649779"/>
                <a:ext cx="359404" cy="359403"/>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accent3"/>
                  </a:solidFill>
                </a:endParaRPr>
              </a:p>
            </p:txBody>
          </p:sp>
          <p:sp>
            <p:nvSpPr>
              <p:cNvPr id="75" name="TextBox 74">
                <a:extLst>
                  <a:ext uri="{FF2B5EF4-FFF2-40B4-BE49-F238E27FC236}">
                    <a16:creationId xmlns:a16="http://schemas.microsoft.com/office/drawing/2014/main" id="{06632BA0-310D-B396-DE46-EA0E6443F9EE}"/>
                  </a:ext>
                </a:extLst>
              </p:cNvPr>
              <p:cNvSpPr txBox="1"/>
              <p:nvPr/>
            </p:nvSpPr>
            <p:spPr>
              <a:xfrm>
                <a:off x="6366394" y="3990580"/>
                <a:ext cx="430265" cy="230832"/>
              </a:xfrm>
              <a:prstGeom prst="rect">
                <a:avLst/>
              </a:prstGeom>
              <a:noFill/>
              <a:effectLst/>
            </p:spPr>
            <p:txBody>
              <a:bodyPr wrap="none">
                <a:spAutoFit/>
              </a:bodyPr>
              <a:lstStyle/>
              <a:p>
                <a:pPr algn="ctr"/>
                <a:r>
                  <a:rPr lang="en-US" sz="1100" b="1">
                    <a:solidFill>
                      <a:schemeClr val="accent3">
                        <a:lumMod val="75000"/>
                      </a:schemeClr>
                    </a:solidFill>
                  </a:rPr>
                  <a:t>APIs</a:t>
                </a:r>
                <a:endParaRPr lang="en-US" sz="1100">
                  <a:solidFill>
                    <a:schemeClr val="accent3">
                      <a:lumMod val="75000"/>
                    </a:schemeClr>
                  </a:solidFill>
                </a:endParaRPr>
              </a:p>
            </p:txBody>
          </p:sp>
          <p:pic>
            <p:nvPicPr>
              <p:cNvPr id="76" name="Graphic 75">
                <a:extLst>
                  <a:ext uri="{FF2B5EF4-FFF2-40B4-BE49-F238E27FC236}">
                    <a16:creationId xmlns:a16="http://schemas.microsoft.com/office/drawing/2014/main" id="{1FD2DC97-0339-D8B6-3517-B9B8807906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40764" y="3688718"/>
                <a:ext cx="281524" cy="281524"/>
              </a:xfrm>
              <a:prstGeom prst="rect">
                <a:avLst/>
              </a:prstGeom>
            </p:spPr>
          </p:pic>
        </p:grpSp>
        <p:grpSp>
          <p:nvGrpSpPr>
            <p:cNvPr id="33" name="Group 32">
              <a:extLst>
                <a:ext uri="{FF2B5EF4-FFF2-40B4-BE49-F238E27FC236}">
                  <a16:creationId xmlns:a16="http://schemas.microsoft.com/office/drawing/2014/main" id="{EEBF023B-D8B1-B424-C24A-C4A4CE37BD09}"/>
                </a:ext>
              </a:extLst>
            </p:cNvPr>
            <p:cNvGrpSpPr/>
            <p:nvPr/>
          </p:nvGrpSpPr>
          <p:grpSpPr>
            <a:xfrm>
              <a:off x="6423365" y="5103866"/>
              <a:ext cx="526106" cy="647852"/>
              <a:chOff x="6840253" y="4064614"/>
              <a:chExt cx="464211" cy="571633"/>
            </a:xfrm>
          </p:grpSpPr>
          <p:sp>
            <p:nvSpPr>
              <p:cNvPr id="70" name="Oval 69">
                <a:extLst>
                  <a:ext uri="{FF2B5EF4-FFF2-40B4-BE49-F238E27FC236}">
                    <a16:creationId xmlns:a16="http://schemas.microsoft.com/office/drawing/2014/main" id="{B1D30AC8-7E82-035B-1FDF-066D279115A0}"/>
                  </a:ext>
                </a:extLst>
              </p:cNvPr>
              <p:cNvSpPr/>
              <p:nvPr/>
            </p:nvSpPr>
            <p:spPr>
              <a:xfrm>
                <a:off x="6892657" y="4064614"/>
                <a:ext cx="359404" cy="359403"/>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accent3"/>
                  </a:solidFill>
                </a:endParaRPr>
              </a:p>
            </p:txBody>
          </p:sp>
          <p:sp>
            <p:nvSpPr>
              <p:cNvPr id="71" name="TextBox 70">
                <a:extLst>
                  <a:ext uri="{FF2B5EF4-FFF2-40B4-BE49-F238E27FC236}">
                    <a16:creationId xmlns:a16="http://schemas.microsoft.com/office/drawing/2014/main" id="{F37CA849-03F8-BBA3-ADEE-7840090A25F4}"/>
                  </a:ext>
                </a:extLst>
              </p:cNvPr>
              <p:cNvSpPr txBox="1"/>
              <p:nvPr/>
            </p:nvSpPr>
            <p:spPr>
              <a:xfrm>
                <a:off x="6840253" y="4405415"/>
                <a:ext cx="464211" cy="230832"/>
              </a:xfrm>
              <a:prstGeom prst="rect">
                <a:avLst/>
              </a:prstGeom>
              <a:noFill/>
              <a:effectLst/>
            </p:spPr>
            <p:txBody>
              <a:bodyPr wrap="none">
                <a:spAutoFit/>
              </a:bodyPr>
              <a:lstStyle/>
              <a:p>
                <a:pPr algn="ctr"/>
                <a:r>
                  <a:rPr lang="en-US" sz="1100" b="1">
                    <a:solidFill>
                      <a:schemeClr val="accent3">
                        <a:lumMod val="75000"/>
                      </a:schemeClr>
                    </a:solidFill>
                  </a:rPr>
                  <a:t>XaaS</a:t>
                </a:r>
                <a:endParaRPr lang="en-US" sz="1100">
                  <a:solidFill>
                    <a:schemeClr val="accent3">
                      <a:lumMod val="75000"/>
                    </a:schemeClr>
                  </a:solidFill>
                </a:endParaRPr>
              </a:p>
            </p:txBody>
          </p:sp>
          <p:pic>
            <p:nvPicPr>
              <p:cNvPr id="72" name="Graphic 71">
                <a:extLst>
                  <a:ext uri="{FF2B5EF4-FFF2-40B4-BE49-F238E27FC236}">
                    <a16:creationId xmlns:a16="http://schemas.microsoft.com/office/drawing/2014/main" id="{F38CB69C-2C18-CC77-1D9B-91BBFF977C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62868" y="4134824"/>
                <a:ext cx="218982" cy="218982"/>
              </a:xfrm>
              <a:prstGeom prst="rect">
                <a:avLst/>
              </a:prstGeom>
            </p:spPr>
          </p:pic>
        </p:grpSp>
        <p:grpSp>
          <p:nvGrpSpPr>
            <p:cNvPr id="34" name="Group 33">
              <a:extLst>
                <a:ext uri="{FF2B5EF4-FFF2-40B4-BE49-F238E27FC236}">
                  <a16:creationId xmlns:a16="http://schemas.microsoft.com/office/drawing/2014/main" id="{7D86E56B-298C-9EA2-111C-8D89E1AE1A25}"/>
                </a:ext>
              </a:extLst>
            </p:cNvPr>
            <p:cNvGrpSpPr/>
            <p:nvPr/>
          </p:nvGrpSpPr>
          <p:grpSpPr>
            <a:xfrm>
              <a:off x="4620672" y="4796916"/>
              <a:ext cx="1265353" cy="445954"/>
              <a:chOff x="4620672" y="4796916"/>
              <a:chExt cx="1265353" cy="445954"/>
            </a:xfrm>
          </p:grpSpPr>
          <p:grpSp>
            <p:nvGrpSpPr>
              <p:cNvPr id="65" name="Group 64">
                <a:extLst>
                  <a:ext uri="{FF2B5EF4-FFF2-40B4-BE49-F238E27FC236}">
                    <a16:creationId xmlns:a16="http://schemas.microsoft.com/office/drawing/2014/main" id="{CBEDED11-44C5-D42B-65CF-8109373A7A98}"/>
                  </a:ext>
                </a:extLst>
              </p:cNvPr>
              <p:cNvGrpSpPr/>
              <p:nvPr/>
            </p:nvGrpSpPr>
            <p:grpSpPr>
              <a:xfrm>
                <a:off x="4620672" y="4796916"/>
                <a:ext cx="1265353" cy="445954"/>
                <a:chOff x="10834866" y="3428063"/>
                <a:chExt cx="1536748" cy="541605"/>
              </a:xfrm>
            </p:grpSpPr>
            <p:sp>
              <p:nvSpPr>
                <p:cNvPr id="67" name="Freeform: Shape 66">
                  <a:extLst>
                    <a:ext uri="{FF2B5EF4-FFF2-40B4-BE49-F238E27FC236}">
                      <a16:creationId xmlns:a16="http://schemas.microsoft.com/office/drawing/2014/main" id="{84E7502C-FF05-5A3E-E698-06526DFDCD6F}"/>
                    </a:ext>
                  </a:extLst>
                </p:cNvPr>
                <p:cNvSpPr/>
                <p:nvPr/>
              </p:nvSpPr>
              <p:spPr>
                <a:xfrm>
                  <a:off x="10834866" y="3428063"/>
                  <a:ext cx="1536748" cy="434669"/>
                </a:xfrm>
                <a:custGeom>
                  <a:avLst/>
                  <a:gdLst>
                    <a:gd name="connsiteX0" fmla="*/ 768374 w 1536748"/>
                    <a:gd name="connsiteY0" fmla="*/ 434669 h 434669"/>
                    <a:gd name="connsiteX1" fmla="*/ 0 w 1536748"/>
                    <a:gd name="connsiteY1" fmla="*/ 217382 h 434669"/>
                    <a:gd name="connsiteX2" fmla="*/ 768374 w 1536748"/>
                    <a:gd name="connsiteY2" fmla="*/ 0 h 434669"/>
                    <a:gd name="connsiteX3" fmla="*/ 1536748 w 1536748"/>
                    <a:gd name="connsiteY3" fmla="*/ 217382 h 434669"/>
                    <a:gd name="connsiteX4" fmla="*/ 768374 w 1536748"/>
                    <a:gd name="connsiteY4" fmla="*/ 434669 h 434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4669">
                      <a:moveTo>
                        <a:pt x="768374" y="434669"/>
                      </a:moveTo>
                      <a:lnTo>
                        <a:pt x="0" y="217382"/>
                      </a:lnTo>
                      <a:lnTo>
                        <a:pt x="768374" y="0"/>
                      </a:lnTo>
                      <a:lnTo>
                        <a:pt x="1536748" y="217382"/>
                      </a:lnTo>
                      <a:lnTo>
                        <a:pt x="768374" y="434669"/>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68" name="Freeform: Shape 67">
                  <a:extLst>
                    <a:ext uri="{FF2B5EF4-FFF2-40B4-BE49-F238E27FC236}">
                      <a16:creationId xmlns:a16="http://schemas.microsoft.com/office/drawing/2014/main" id="{0F357B4F-D6BE-AFF1-3B4C-79CF80A057B4}"/>
                    </a:ext>
                  </a:extLst>
                </p:cNvPr>
                <p:cNvSpPr/>
                <p:nvPr/>
              </p:nvSpPr>
              <p:spPr>
                <a:xfrm>
                  <a:off x="11603240" y="3643643"/>
                  <a:ext cx="768374" cy="326025"/>
                </a:xfrm>
                <a:custGeom>
                  <a:avLst/>
                  <a:gdLst>
                    <a:gd name="connsiteX0" fmla="*/ 0 w 768374"/>
                    <a:gd name="connsiteY0" fmla="*/ 217382 h 326025"/>
                    <a:gd name="connsiteX1" fmla="*/ 0 w 768374"/>
                    <a:gd name="connsiteY1" fmla="*/ 326026 h 326025"/>
                    <a:gd name="connsiteX2" fmla="*/ 768374 w 768374"/>
                    <a:gd name="connsiteY2" fmla="*/ 108738 h 326025"/>
                    <a:gd name="connsiteX3" fmla="*/ 768374 w 768374"/>
                    <a:gd name="connsiteY3" fmla="*/ 0 h 326025"/>
                    <a:gd name="connsiteX4" fmla="*/ 0 w 768374"/>
                    <a:gd name="connsiteY4" fmla="*/ 217382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217382"/>
                      </a:moveTo>
                      <a:lnTo>
                        <a:pt x="0" y="326026"/>
                      </a:lnTo>
                      <a:lnTo>
                        <a:pt x="768374" y="108738"/>
                      </a:lnTo>
                      <a:lnTo>
                        <a:pt x="768374" y="0"/>
                      </a:lnTo>
                      <a:lnTo>
                        <a:pt x="0" y="21738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69" name="Freeform: Shape 68">
                  <a:extLst>
                    <a:ext uri="{FF2B5EF4-FFF2-40B4-BE49-F238E27FC236}">
                      <a16:creationId xmlns:a16="http://schemas.microsoft.com/office/drawing/2014/main" id="{51ED2BFA-2E8D-A3C2-77A9-66F063D14642}"/>
                    </a:ext>
                  </a:extLst>
                </p:cNvPr>
                <p:cNvSpPr/>
                <p:nvPr/>
              </p:nvSpPr>
              <p:spPr>
                <a:xfrm>
                  <a:off x="10834866" y="3643643"/>
                  <a:ext cx="768374" cy="326025"/>
                </a:xfrm>
                <a:custGeom>
                  <a:avLst/>
                  <a:gdLst>
                    <a:gd name="connsiteX0" fmla="*/ 0 w 768374"/>
                    <a:gd name="connsiteY0" fmla="*/ 0 h 326025"/>
                    <a:gd name="connsiteX1" fmla="*/ 0 w 768374"/>
                    <a:gd name="connsiteY1" fmla="*/ 108738 h 326025"/>
                    <a:gd name="connsiteX2" fmla="*/ 768374 w 768374"/>
                    <a:gd name="connsiteY2" fmla="*/ 326026 h 326025"/>
                    <a:gd name="connsiteX3" fmla="*/ 768374 w 768374"/>
                    <a:gd name="connsiteY3" fmla="*/ 217382 h 326025"/>
                    <a:gd name="connsiteX4" fmla="*/ 0 w 768374"/>
                    <a:gd name="connsiteY4" fmla="*/ 0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0"/>
                      </a:moveTo>
                      <a:lnTo>
                        <a:pt x="0" y="108738"/>
                      </a:lnTo>
                      <a:lnTo>
                        <a:pt x="768374" y="326026"/>
                      </a:lnTo>
                      <a:lnTo>
                        <a:pt x="768374" y="217382"/>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66" name="TextBox 65">
                <a:extLst>
                  <a:ext uri="{FF2B5EF4-FFF2-40B4-BE49-F238E27FC236}">
                    <a16:creationId xmlns:a16="http://schemas.microsoft.com/office/drawing/2014/main" id="{D641C21D-7A88-7071-1C52-705F7D334B2B}"/>
                  </a:ext>
                </a:extLst>
              </p:cNvPr>
              <p:cNvSpPr txBox="1"/>
              <p:nvPr/>
            </p:nvSpPr>
            <p:spPr>
              <a:xfrm>
                <a:off x="4964997" y="4903015"/>
                <a:ext cx="576705" cy="166093"/>
              </a:xfrm>
              <a:prstGeom prst="rect">
                <a:avLst/>
              </a:prstGeom>
              <a:noFill/>
              <a:effectLst/>
            </p:spPr>
            <p:txBody>
              <a:bodyPr wrap="none" lIns="0" tIns="0" rIns="0" bIns="0">
                <a:spAutoFit/>
              </a:bodyPr>
              <a:lstStyle/>
              <a:p>
                <a:pPr algn="ctr"/>
                <a:r>
                  <a:rPr lang="en-US" sz="907">
                    <a:solidFill>
                      <a:schemeClr val="bg1"/>
                    </a:solidFill>
                  </a:rPr>
                  <a:t>Use Case</a:t>
                </a:r>
              </a:p>
            </p:txBody>
          </p:sp>
        </p:grpSp>
        <p:grpSp>
          <p:nvGrpSpPr>
            <p:cNvPr id="35" name="Group 34">
              <a:extLst>
                <a:ext uri="{FF2B5EF4-FFF2-40B4-BE49-F238E27FC236}">
                  <a16:creationId xmlns:a16="http://schemas.microsoft.com/office/drawing/2014/main" id="{E7C33944-1B14-E539-9DDF-21573C82B07E}"/>
                </a:ext>
              </a:extLst>
            </p:cNvPr>
            <p:cNvGrpSpPr/>
            <p:nvPr/>
          </p:nvGrpSpPr>
          <p:grpSpPr>
            <a:xfrm>
              <a:off x="4879414" y="4295555"/>
              <a:ext cx="1265353" cy="445954"/>
              <a:chOff x="4879414" y="4295555"/>
              <a:chExt cx="1265353" cy="445954"/>
            </a:xfrm>
          </p:grpSpPr>
          <p:grpSp>
            <p:nvGrpSpPr>
              <p:cNvPr id="60" name="Group 59">
                <a:extLst>
                  <a:ext uri="{FF2B5EF4-FFF2-40B4-BE49-F238E27FC236}">
                    <a16:creationId xmlns:a16="http://schemas.microsoft.com/office/drawing/2014/main" id="{37BD6CE3-644F-78A4-5349-3A52814EA40E}"/>
                  </a:ext>
                </a:extLst>
              </p:cNvPr>
              <p:cNvGrpSpPr/>
              <p:nvPr/>
            </p:nvGrpSpPr>
            <p:grpSpPr>
              <a:xfrm>
                <a:off x="4879414" y="4295555"/>
                <a:ext cx="1265353" cy="445954"/>
                <a:chOff x="12082481" y="2558698"/>
                <a:chExt cx="1536748" cy="541605"/>
              </a:xfrm>
            </p:grpSpPr>
            <p:sp>
              <p:nvSpPr>
                <p:cNvPr id="62" name="Freeform: Shape 61">
                  <a:extLst>
                    <a:ext uri="{FF2B5EF4-FFF2-40B4-BE49-F238E27FC236}">
                      <a16:creationId xmlns:a16="http://schemas.microsoft.com/office/drawing/2014/main" id="{369C4AEB-762A-8F56-30E6-A260C4E0CB87}"/>
                    </a:ext>
                  </a:extLst>
                </p:cNvPr>
                <p:cNvSpPr/>
                <p:nvPr/>
              </p:nvSpPr>
              <p:spPr>
                <a:xfrm>
                  <a:off x="12082481" y="2558698"/>
                  <a:ext cx="1536748" cy="434669"/>
                </a:xfrm>
                <a:custGeom>
                  <a:avLst/>
                  <a:gdLst>
                    <a:gd name="connsiteX0" fmla="*/ 768374 w 1536748"/>
                    <a:gd name="connsiteY0" fmla="*/ 434669 h 434669"/>
                    <a:gd name="connsiteX1" fmla="*/ 0 w 1536748"/>
                    <a:gd name="connsiteY1" fmla="*/ 217382 h 434669"/>
                    <a:gd name="connsiteX2" fmla="*/ 768374 w 1536748"/>
                    <a:gd name="connsiteY2" fmla="*/ 0 h 434669"/>
                    <a:gd name="connsiteX3" fmla="*/ 1536748 w 1536748"/>
                    <a:gd name="connsiteY3" fmla="*/ 217382 h 434669"/>
                    <a:gd name="connsiteX4" fmla="*/ 768374 w 1536748"/>
                    <a:gd name="connsiteY4" fmla="*/ 434669 h 434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4669">
                      <a:moveTo>
                        <a:pt x="768374" y="434669"/>
                      </a:moveTo>
                      <a:lnTo>
                        <a:pt x="0" y="217382"/>
                      </a:lnTo>
                      <a:lnTo>
                        <a:pt x="768374" y="0"/>
                      </a:lnTo>
                      <a:lnTo>
                        <a:pt x="1536748" y="217382"/>
                      </a:lnTo>
                      <a:lnTo>
                        <a:pt x="768374" y="434669"/>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63" name="Freeform: Shape 62">
                  <a:extLst>
                    <a:ext uri="{FF2B5EF4-FFF2-40B4-BE49-F238E27FC236}">
                      <a16:creationId xmlns:a16="http://schemas.microsoft.com/office/drawing/2014/main" id="{7B3D5204-C43C-F9FB-3C96-D7795E1B0C24}"/>
                    </a:ext>
                  </a:extLst>
                </p:cNvPr>
                <p:cNvSpPr/>
                <p:nvPr/>
              </p:nvSpPr>
              <p:spPr>
                <a:xfrm>
                  <a:off x="12850855" y="2774278"/>
                  <a:ext cx="768374" cy="326025"/>
                </a:xfrm>
                <a:custGeom>
                  <a:avLst/>
                  <a:gdLst>
                    <a:gd name="connsiteX0" fmla="*/ 0 w 768374"/>
                    <a:gd name="connsiteY0" fmla="*/ 217382 h 326025"/>
                    <a:gd name="connsiteX1" fmla="*/ 0 w 768374"/>
                    <a:gd name="connsiteY1" fmla="*/ 326026 h 326025"/>
                    <a:gd name="connsiteX2" fmla="*/ 768374 w 768374"/>
                    <a:gd name="connsiteY2" fmla="*/ 108738 h 326025"/>
                    <a:gd name="connsiteX3" fmla="*/ 768374 w 768374"/>
                    <a:gd name="connsiteY3" fmla="*/ 0 h 326025"/>
                    <a:gd name="connsiteX4" fmla="*/ 0 w 768374"/>
                    <a:gd name="connsiteY4" fmla="*/ 217382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217382"/>
                      </a:moveTo>
                      <a:lnTo>
                        <a:pt x="0" y="326026"/>
                      </a:lnTo>
                      <a:lnTo>
                        <a:pt x="768374" y="108738"/>
                      </a:lnTo>
                      <a:lnTo>
                        <a:pt x="768374" y="0"/>
                      </a:lnTo>
                      <a:lnTo>
                        <a:pt x="0" y="21738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64" name="Freeform: Shape 63">
                  <a:extLst>
                    <a:ext uri="{FF2B5EF4-FFF2-40B4-BE49-F238E27FC236}">
                      <a16:creationId xmlns:a16="http://schemas.microsoft.com/office/drawing/2014/main" id="{32ED1741-EE9A-3AB9-CDD2-525E73CA4426}"/>
                    </a:ext>
                  </a:extLst>
                </p:cNvPr>
                <p:cNvSpPr/>
                <p:nvPr/>
              </p:nvSpPr>
              <p:spPr>
                <a:xfrm>
                  <a:off x="12082481" y="2774278"/>
                  <a:ext cx="768374" cy="326025"/>
                </a:xfrm>
                <a:custGeom>
                  <a:avLst/>
                  <a:gdLst>
                    <a:gd name="connsiteX0" fmla="*/ 0 w 768374"/>
                    <a:gd name="connsiteY0" fmla="*/ 0 h 326025"/>
                    <a:gd name="connsiteX1" fmla="*/ 0 w 768374"/>
                    <a:gd name="connsiteY1" fmla="*/ 108738 h 326025"/>
                    <a:gd name="connsiteX2" fmla="*/ 768374 w 768374"/>
                    <a:gd name="connsiteY2" fmla="*/ 326026 h 326025"/>
                    <a:gd name="connsiteX3" fmla="*/ 768374 w 768374"/>
                    <a:gd name="connsiteY3" fmla="*/ 217382 h 326025"/>
                    <a:gd name="connsiteX4" fmla="*/ 0 w 768374"/>
                    <a:gd name="connsiteY4" fmla="*/ 0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0"/>
                      </a:moveTo>
                      <a:lnTo>
                        <a:pt x="0" y="108738"/>
                      </a:lnTo>
                      <a:lnTo>
                        <a:pt x="768374" y="326026"/>
                      </a:lnTo>
                      <a:lnTo>
                        <a:pt x="768374" y="217382"/>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61" name="TextBox 60">
                <a:extLst>
                  <a:ext uri="{FF2B5EF4-FFF2-40B4-BE49-F238E27FC236}">
                    <a16:creationId xmlns:a16="http://schemas.microsoft.com/office/drawing/2014/main" id="{026FFE25-9264-3F23-9185-D81425D61743}"/>
                  </a:ext>
                </a:extLst>
              </p:cNvPr>
              <p:cNvSpPr txBox="1"/>
              <p:nvPr/>
            </p:nvSpPr>
            <p:spPr>
              <a:xfrm>
                <a:off x="5223740" y="4407525"/>
                <a:ext cx="576705" cy="166093"/>
              </a:xfrm>
              <a:prstGeom prst="rect">
                <a:avLst/>
              </a:prstGeom>
              <a:noFill/>
              <a:effectLst/>
            </p:spPr>
            <p:txBody>
              <a:bodyPr wrap="none" lIns="0" tIns="0" rIns="0" bIns="0">
                <a:spAutoFit/>
              </a:bodyPr>
              <a:lstStyle/>
              <a:p>
                <a:pPr algn="ctr"/>
                <a:r>
                  <a:rPr lang="en-US" sz="907">
                    <a:solidFill>
                      <a:schemeClr val="bg1"/>
                    </a:solidFill>
                  </a:rPr>
                  <a:t>Use Case</a:t>
                </a:r>
              </a:p>
            </p:txBody>
          </p:sp>
        </p:grpSp>
        <p:grpSp>
          <p:nvGrpSpPr>
            <p:cNvPr id="36" name="Group 35">
              <a:extLst>
                <a:ext uri="{FF2B5EF4-FFF2-40B4-BE49-F238E27FC236}">
                  <a16:creationId xmlns:a16="http://schemas.microsoft.com/office/drawing/2014/main" id="{B4533ED8-0B5C-8585-2EFF-A24B1C5C8734}"/>
                </a:ext>
              </a:extLst>
            </p:cNvPr>
            <p:cNvGrpSpPr/>
            <p:nvPr/>
          </p:nvGrpSpPr>
          <p:grpSpPr>
            <a:xfrm>
              <a:off x="3974912" y="3982937"/>
              <a:ext cx="1265353" cy="445954"/>
              <a:chOff x="3974912" y="3982937"/>
              <a:chExt cx="1265353" cy="445954"/>
            </a:xfrm>
          </p:grpSpPr>
          <p:grpSp>
            <p:nvGrpSpPr>
              <p:cNvPr id="55" name="Group 54">
                <a:extLst>
                  <a:ext uri="{FF2B5EF4-FFF2-40B4-BE49-F238E27FC236}">
                    <a16:creationId xmlns:a16="http://schemas.microsoft.com/office/drawing/2014/main" id="{32061CAD-1580-8546-E29A-7B02C7E14CEF}"/>
                  </a:ext>
                </a:extLst>
              </p:cNvPr>
              <p:cNvGrpSpPr/>
              <p:nvPr/>
            </p:nvGrpSpPr>
            <p:grpSpPr>
              <a:xfrm>
                <a:off x="3974912" y="3982937"/>
                <a:ext cx="1265353" cy="445954"/>
                <a:chOff x="10282267" y="2464146"/>
                <a:chExt cx="1536748" cy="541605"/>
              </a:xfrm>
            </p:grpSpPr>
            <p:sp>
              <p:nvSpPr>
                <p:cNvPr id="57" name="Freeform: Shape 56">
                  <a:extLst>
                    <a:ext uri="{FF2B5EF4-FFF2-40B4-BE49-F238E27FC236}">
                      <a16:creationId xmlns:a16="http://schemas.microsoft.com/office/drawing/2014/main" id="{507479CA-0CFC-0589-5349-E39A3D05C46E}"/>
                    </a:ext>
                  </a:extLst>
                </p:cNvPr>
                <p:cNvSpPr/>
                <p:nvPr/>
              </p:nvSpPr>
              <p:spPr>
                <a:xfrm>
                  <a:off x="10282267" y="2464146"/>
                  <a:ext cx="1536748" cy="434669"/>
                </a:xfrm>
                <a:custGeom>
                  <a:avLst/>
                  <a:gdLst>
                    <a:gd name="connsiteX0" fmla="*/ 768374 w 1536748"/>
                    <a:gd name="connsiteY0" fmla="*/ 434669 h 434669"/>
                    <a:gd name="connsiteX1" fmla="*/ 0 w 1536748"/>
                    <a:gd name="connsiteY1" fmla="*/ 217382 h 434669"/>
                    <a:gd name="connsiteX2" fmla="*/ 768374 w 1536748"/>
                    <a:gd name="connsiteY2" fmla="*/ 0 h 434669"/>
                    <a:gd name="connsiteX3" fmla="*/ 1536748 w 1536748"/>
                    <a:gd name="connsiteY3" fmla="*/ 217382 h 434669"/>
                    <a:gd name="connsiteX4" fmla="*/ 768374 w 1536748"/>
                    <a:gd name="connsiteY4" fmla="*/ 434669 h 434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4669">
                      <a:moveTo>
                        <a:pt x="768374" y="434669"/>
                      </a:moveTo>
                      <a:lnTo>
                        <a:pt x="0" y="217382"/>
                      </a:lnTo>
                      <a:lnTo>
                        <a:pt x="768374" y="0"/>
                      </a:lnTo>
                      <a:lnTo>
                        <a:pt x="1536748" y="217382"/>
                      </a:lnTo>
                      <a:lnTo>
                        <a:pt x="768374" y="434669"/>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58" name="Freeform: Shape 57">
                  <a:extLst>
                    <a:ext uri="{FF2B5EF4-FFF2-40B4-BE49-F238E27FC236}">
                      <a16:creationId xmlns:a16="http://schemas.microsoft.com/office/drawing/2014/main" id="{22C8C229-8B24-8E3F-40EE-62CEA6C0C535}"/>
                    </a:ext>
                  </a:extLst>
                </p:cNvPr>
                <p:cNvSpPr/>
                <p:nvPr/>
              </p:nvSpPr>
              <p:spPr>
                <a:xfrm>
                  <a:off x="11050641" y="2679726"/>
                  <a:ext cx="768374" cy="326025"/>
                </a:xfrm>
                <a:custGeom>
                  <a:avLst/>
                  <a:gdLst>
                    <a:gd name="connsiteX0" fmla="*/ 0 w 768374"/>
                    <a:gd name="connsiteY0" fmla="*/ 217382 h 326025"/>
                    <a:gd name="connsiteX1" fmla="*/ 0 w 768374"/>
                    <a:gd name="connsiteY1" fmla="*/ 326026 h 326025"/>
                    <a:gd name="connsiteX2" fmla="*/ 768374 w 768374"/>
                    <a:gd name="connsiteY2" fmla="*/ 108738 h 326025"/>
                    <a:gd name="connsiteX3" fmla="*/ 768374 w 768374"/>
                    <a:gd name="connsiteY3" fmla="*/ 0 h 326025"/>
                    <a:gd name="connsiteX4" fmla="*/ 0 w 768374"/>
                    <a:gd name="connsiteY4" fmla="*/ 217382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217382"/>
                      </a:moveTo>
                      <a:lnTo>
                        <a:pt x="0" y="326026"/>
                      </a:lnTo>
                      <a:lnTo>
                        <a:pt x="768374" y="108738"/>
                      </a:lnTo>
                      <a:lnTo>
                        <a:pt x="768374" y="0"/>
                      </a:lnTo>
                      <a:lnTo>
                        <a:pt x="0" y="21738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59" name="Freeform: Shape 58">
                  <a:extLst>
                    <a:ext uri="{FF2B5EF4-FFF2-40B4-BE49-F238E27FC236}">
                      <a16:creationId xmlns:a16="http://schemas.microsoft.com/office/drawing/2014/main" id="{8A15C834-FAC6-44E3-CDD5-29E1DE11095A}"/>
                    </a:ext>
                  </a:extLst>
                </p:cNvPr>
                <p:cNvSpPr/>
                <p:nvPr/>
              </p:nvSpPr>
              <p:spPr>
                <a:xfrm>
                  <a:off x="10282267" y="2679726"/>
                  <a:ext cx="768374" cy="326025"/>
                </a:xfrm>
                <a:custGeom>
                  <a:avLst/>
                  <a:gdLst>
                    <a:gd name="connsiteX0" fmla="*/ 0 w 768374"/>
                    <a:gd name="connsiteY0" fmla="*/ 0 h 326025"/>
                    <a:gd name="connsiteX1" fmla="*/ 0 w 768374"/>
                    <a:gd name="connsiteY1" fmla="*/ 108738 h 326025"/>
                    <a:gd name="connsiteX2" fmla="*/ 768374 w 768374"/>
                    <a:gd name="connsiteY2" fmla="*/ 326026 h 326025"/>
                    <a:gd name="connsiteX3" fmla="*/ 768374 w 768374"/>
                    <a:gd name="connsiteY3" fmla="*/ 217382 h 326025"/>
                    <a:gd name="connsiteX4" fmla="*/ 0 w 768374"/>
                    <a:gd name="connsiteY4" fmla="*/ 0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0"/>
                      </a:moveTo>
                      <a:lnTo>
                        <a:pt x="0" y="108738"/>
                      </a:lnTo>
                      <a:lnTo>
                        <a:pt x="768374" y="326026"/>
                      </a:lnTo>
                      <a:lnTo>
                        <a:pt x="768374" y="217382"/>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56" name="TextBox 55">
                <a:extLst>
                  <a:ext uri="{FF2B5EF4-FFF2-40B4-BE49-F238E27FC236}">
                    <a16:creationId xmlns:a16="http://schemas.microsoft.com/office/drawing/2014/main" id="{655AEA5D-2079-596A-82D7-1202AB522352}"/>
                  </a:ext>
                </a:extLst>
              </p:cNvPr>
              <p:cNvSpPr txBox="1"/>
              <p:nvPr/>
            </p:nvSpPr>
            <p:spPr>
              <a:xfrm>
                <a:off x="4301563" y="4096628"/>
                <a:ext cx="612051" cy="166093"/>
              </a:xfrm>
              <a:prstGeom prst="rect">
                <a:avLst/>
              </a:prstGeom>
              <a:noFill/>
              <a:effectLst/>
            </p:spPr>
            <p:txBody>
              <a:bodyPr wrap="none" lIns="0" tIns="0" rIns="0" bIns="0">
                <a:spAutoFit/>
              </a:bodyPr>
              <a:lstStyle/>
              <a:p>
                <a:pPr algn="ctr"/>
                <a:r>
                  <a:rPr lang="en-US" sz="907">
                    <a:solidFill>
                      <a:schemeClr val="bg1"/>
                    </a:solidFill>
                  </a:rPr>
                  <a:t>Use Case </a:t>
                </a:r>
              </a:p>
            </p:txBody>
          </p:sp>
        </p:grpSp>
        <p:grpSp>
          <p:nvGrpSpPr>
            <p:cNvPr id="37" name="Group 36">
              <a:extLst>
                <a:ext uri="{FF2B5EF4-FFF2-40B4-BE49-F238E27FC236}">
                  <a16:creationId xmlns:a16="http://schemas.microsoft.com/office/drawing/2014/main" id="{AB2C6300-FABE-BA6A-79BD-54EF95677D28}"/>
                </a:ext>
              </a:extLst>
            </p:cNvPr>
            <p:cNvGrpSpPr/>
            <p:nvPr/>
          </p:nvGrpSpPr>
          <p:grpSpPr>
            <a:xfrm>
              <a:off x="7750556" y="5403303"/>
              <a:ext cx="1265353" cy="445954"/>
              <a:chOff x="7750556" y="5403303"/>
              <a:chExt cx="1265353" cy="445954"/>
            </a:xfrm>
          </p:grpSpPr>
          <p:grpSp>
            <p:nvGrpSpPr>
              <p:cNvPr id="50" name="Group 49">
                <a:extLst>
                  <a:ext uri="{FF2B5EF4-FFF2-40B4-BE49-F238E27FC236}">
                    <a16:creationId xmlns:a16="http://schemas.microsoft.com/office/drawing/2014/main" id="{B6BCEE33-AF0A-CF38-DCBC-2F968480E93E}"/>
                  </a:ext>
                </a:extLst>
              </p:cNvPr>
              <p:cNvGrpSpPr/>
              <p:nvPr/>
            </p:nvGrpSpPr>
            <p:grpSpPr>
              <a:xfrm>
                <a:off x="7750556" y="5403303"/>
                <a:ext cx="1265353" cy="445954"/>
                <a:chOff x="13227255" y="3868190"/>
                <a:chExt cx="1536748" cy="541605"/>
              </a:xfrm>
            </p:grpSpPr>
            <p:sp>
              <p:nvSpPr>
                <p:cNvPr id="52" name="Freeform: Shape 51">
                  <a:extLst>
                    <a:ext uri="{FF2B5EF4-FFF2-40B4-BE49-F238E27FC236}">
                      <a16:creationId xmlns:a16="http://schemas.microsoft.com/office/drawing/2014/main" id="{7B2DC87B-1D29-44FA-ADDE-B24F0121B3A2}"/>
                    </a:ext>
                  </a:extLst>
                </p:cNvPr>
                <p:cNvSpPr/>
                <p:nvPr/>
              </p:nvSpPr>
              <p:spPr>
                <a:xfrm>
                  <a:off x="13227255" y="3868190"/>
                  <a:ext cx="1536748" cy="434669"/>
                </a:xfrm>
                <a:custGeom>
                  <a:avLst/>
                  <a:gdLst>
                    <a:gd name="connsiteX0" fmla="*/ 768374 w 1536748"/>
                    <a:gd name="connsiteY0" fmla="*/ 434669 h 434669"/>
                    <a:gd name="connsiteX1" fmla="*/ 0 w 1536748"/>
                    <a:gd name="connsiteY1" fmla="*/ 217382 h 434669"/>
                    <a:gd name="connsiteX2" fmla="*/ 768374 w 1536748"/>
                    <a:gd name="connsiteY2" fmla="*/ 0 h 434669"/>
                    <a:gd name="connsiteX3" fmla="*/ 1536748 w 1536748"/>
                    <a:gd name="connsiteY3" fmla="*/ 217382 h 434669"/>
                    <a:gd name="connsiteX4" fmla="*/ 768374 w 1536748"/>
                    <a:gd name="connsiteY4" fmla="*/ 434669 h 434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4669">
                      <a:moveTo>
                        <a:pt x="768374" y="434669"/>
                      </a:moveTo>
                      <a:lnTo>
                        <a:pt x="0" y="217382"/>
                      </a:lnTo>
                      <a:lnTo>
                        <a:pt x="768374" y="0"/>
                      </a:lnTo>
                      <a:lnTo>
                        <a:pt x="1536748" y="217382"/>
                      </a:lnTo>
                      <a:lnTo>
                        <a:pt x="768374" y="434669"/>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53" name="Freeform: Shape 52">
                  <a:extLst>
                    <a:ext uri="{FF2B5EF4-FFF2-40B4-BE49-F238E27FC236}">
                      <a16:creationId xmlns:a16="http://schemas.microsoft.com/office/drawing/2014/main" id="{550A7553-74C6-BB90-7A3E-B8512099BBDC}"/>
                    </a:ext>
                  </a:extLst>
                </p:cNvPr>
                <p:cNvSpPr/>
                <p:nvPr/>
              </p:nvSpPr>
              <p:spPr>
                <a:xfrm>
                  <a:off x="13995629" y="4083770"/>
                  <a:ext cx="768374" cy="326025"/>
                </a:xfrm>
                <a:custGeom>
                  <a:avLst/>
                  <a:gdLst>
                    <a:gd name="connsiteX0" fmla="*/ 0 w 768374"/>
                    <a:gd name="connsiteY0" fmla="*/ 217382 h 326025"/>
                    <a:gd name="connsiteX1" fmla="*/ 0 w 768374"/>
                    <a:gd name="connsiteY1" fmla="*/ 326026 h 326025"/>
                    <a:gd name="connsiteX2" fmla="*/ 768374 w 768374"/>
                    <a:gd name="connsiteY2" fmla="*/ 108738 h 326025"/>
                    <a:gd name="connsiteX3" fmla="*/ 768374 w 768374"/>
                    <a:gd name="connsiteY3" fmla="*/ 0 h 326025"/>
                    <a:gd name="connsiteX4" fmla="*/ 0 w 768374"/>
                    <a:gd name="connsiteY4" fmla="*/ 217382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217382"/>
                      </a:moveTo>
                      <a:lnTo>
                        <a:pt x="0" y="326026"/>
                      </a:lnTo>
                      <a:lnTo>
                        <a:pt x="768374" y="108738"/>
                      </a:lnTo>
                      <a:lnTo>
                        <a:pt x="768374" y="0"/>
                      </a:lnTo>
                      <a:lnTo>
                        <a:pt x="0" y="21738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54" name="Freeform: Shape 53">
                  <a:extLst>
                    <a:ext uri="{FF2B5EF4-FFF2-40B4-BE49-F238E27FC236}">
                      <a16:creationId xmlns:a16="http://schemas.microsoft.com/office/drawing/2014/main" id="{704533FE-6699-986C-2737-D0C2276F2882}"/>
                    </a:ext>
                  </a:extLst>
                </p:cNvPr>
                <p:cNvSpPr/>
                <p:nvPr/>
              </p:nvSpPr>
              <p:spPr>
                <a:xfrm>
                  <a:off x="13227255" y="4083770"/>
                  <a:ext cx="768374" cy="326025"/>
                </a:xfrm>
                <a:custGeom>
                  <a:avLst/>
                  <a:gdLst>
                    <a:gd name="connsiteX0" fmla="*/ 0 w 768374"/>
                    <a:gd name="connsiteY0" fmla="*/ 0 h 326025"/>
                    <a:gd name="connsiteX1" fmla="*/ 0 w 768374"/>
                    <a:gd name="connsiteY1" fmla="*/ 108738 h 326025"/>
                    <a:gd name="connsiteX2" fmla="*/ 768374 w 768374"/>
                    <a:gd name="connsiteY2" fmla="*/ 326026 h 326025"/>
                    <a:gd name="connsiteX3" fmla="*/ 768374 w 768374"/>
                    <a:gd name="connsiteY3" fmla="*/ 217382 h 326025"/>
                    <a:gd name="connsiteX4" fmla="*/ 0 w 768374"/>
                    <a:gd name="connsiteY4" fmla="*/ 0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0"/>
                      </a:moveTo>
                      <a:lnTo>
                        <a:pt x="0" y="108738"/>
                      </a:lnTo>
                      <a:lnTo>
                        <a:pt x="768374" y="326026"/>
                      </a:lnTo>
                      <a:lnTo>
                        <a:pt x="768374" y="217382"/>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51" name="TextBox 50">
                <a:extLst>
                  <a:ext uri="{FF2B5EF4-FFF2-40B4-BE49-F238E27FC236}">
                    <a16:creationId xmlns:a16="http://schemas.microsoft.com/office/drawing/2014/main" id="{EF668760-413E-6038-A451-F4982EA8307F}"/>
                  </a:ext>
                </a:extLst>
              </p:cNvPr>
              <p:cNvSpPr txBox="1"/>
              <p:nvPr/>
            </p:nvSpPr>
            <p:spPr>
              <a:xfrm>
                <a:off x="8077208" y="5513320"/>
                <a:ext cx="612051" cy="166093"/>
              </a:xfrm>
              <a:prstGeom prst="rect">
                <a:avLst/>
              </a:prstGeom>
              <a:noFill/>
              <a:effectLst/>
            </p:spPr>
            <p:txBody>
              <a:bodyPr wrap="none" lIns="0" tIns="0" rIns="0" bIns="0">
                <a:spAutoFit/>
              </a:bodyPr>
              <a:lstStyle/>
              <a:p>
                <a:pPr algn="ctr"/>
                <a:r>
                  <a:rPr lang="en-US" sz="907">
                    <a:solidFill>
                      <a:schemeClr val="bg1"/>
                    </a:solidFill>
                  </a:rPr>
                  <a:t>Use Case </a:t>
                </a:r>
              </a:p>
            </p:txBody>
          </p:sp>
        </p:grpSp>
        <p:grpSp>
          <p:nvGrpSpPr>
            <p:cNvPr id="38" name="Group 37">
              <a:extLst>
                <a:ext uri="{FF2B5EF4-FFF2-40B4-BE49-F238E27FC236}">
                  <a16:creationId xmlns:a16="http://schemas.microsoft.com/office/drawing/2014/main" id="{0009B428-BCD3-680B-892A-14AB1EB74E89}"/>
                </a:ext>
              </a:extLst>
            </p:cNvPr>
            <p:cNvGrpSpPr/>
            <p:nvPr/>
          </p:nvGrpSpPr>
          <p:grpSpPr>
            <a:xfrm>
              <a:off x="7781340" y="4779267"/>
              <a:ext cx="1265353" cy="445954"/>
              <a:chOff x="7781340" y="4779267"/>
              <a:chExt cx="1265353" cy="445954"/>
            </a:xfrm>
          </p:grpSpPr>
          <p:grpSp>
            <p:nvGrpSpPr>
              <p:cNvPr id="45" name="Group 44">
                <a:extLst>
                  <a:ext uri="{FF2B5EF4-FFF2-40B4-BE49-F238E27FC236}">
                    <a16:creationId xmlns:a16="http://schemas.microsoft.com/office/drawing/2014/main" id="{48EA4784-72EB-83BE-69ED-B6AE02228E65}"/>
                  </a:ext>
                </a:extLst>
              </p:cNvPr>
              <p:cNvGrpSpPr/>
              <p:nvPr/>
            </p:nvGrpSpPr>
            <p:grpSpPr>
              <a:xfrm>
                <a:off x="7781340" y="4779267"/>
                <a:ext cx="1265353" cy="445954"/>
                <a:chOff x="14320585" y="3477941"/>
                <a:chExt cx="1536748" cy="541605"/>
              </a:xfrm>
            </p:grpSpPr>
            <p:sp>
              <p:nvSpPr>
                <p:cNvPr id="47" name="Freeform: Shape 46">
                  <a:extLst>
                    <a:ext uri="{FF2B5EF4-FFF2-40B4-BE49-F238E27FC236}">
                      <a16:creationId xmlns:a16="http://schemas.microsoft.com/office/drawing/2014/main" id="{EC9286DC-1101-3C1F-09CA-3AB4EBE8AB44}"/>
                    </a:ext>
                  </a:extLst>
                </p:cNvPr>
                <p:cNvSpPr/>
                <p:nvPr/>
              </p:nvSpPr>
              <p:spPr>
                <a:xfrm>
                  <a:off x="14320585" y="3477941"/>
                  <a:ext cx="1536748" cy="434669"/>
                </a:xfrm>
                <a:custGeom>
                  <a:avLst/>
                  <a:gdLst>
                    <a:gd name="connsiteX0" fmla="*/ 768374 w 1536748"/>
                    <a:gd name="connsiteY0" fmla="*/ 434669 h 434669"/>
                    <a:gd name="connsiteX1" fmla="*/ 0 w 1536748"/>
                    <a:gd name="connsiteY1" fmla="*/ 217382 h 434669"/>
                    <a:gd name="connsiteX2" fmla="*/ 768374 w 1536748"/>
                    <a:gd name="connsiteY2" fmla="*/ 0 h 434669"/>
                    <a:gd name="connsiteX3" fmla="*/ 1536748 w 1536748"/>
                    <a:gd name="connsiteY3" fmla="*/ 217382 h 434669"/>
                    <a:gd name="connsiteX4" fmla="*/ 768374 w 1536748"/>
                    <a:gd name="connsiteY4" fmla="*/ 434669 h 434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48" h="434669">
                      <a:moveTo>
                        <a:pt x="768374" y="434669"/>
                      </a:moveTo>
                      <a:lnTo>
                        <a:pt x="0" y="217382"/>
                      </a:lnTo>
                      <a:lnTo>
                        <a:pt x="768374" y="0"/>
                      </a:lnTo>
                      <a:lnTo>
                        <a:pt x="1536748" y="217382"/>
                      </a:lnTo>
                      <a:lnTo>
                        <a:pt x="768374" y="434669"/>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48" name="Freeform: Shape 47">
                  <a:extLst>
                    <a:ext uri="{FF2B5EF4-FFF2-40B4-BE49-F238E27FC236}">
                      <a16:creationId xmlns:a16="http://schemas.microsoft.com/office/drawing/2014/main" id="{9EF305D2-7E36-0CD8-9AA9-799C5AA69AC5}"/>
                    </a:ext>
                  </a:extLst>
                </p:cNvPr>
                <p:cNvSpPr/>
                <p:nvPr/>
              </p:nvSpPr>
              <p:spPr>
                <a:xfrm>
                  <a:off x="15088959" y="3693521"/>
                  <a:ext cx="768374" cy="326025"/>
                </a:xfrm>
                <a:custGeom>
                  <a:avLst/>
                  <a:gdLst>
                    <a:gd name="connsiteX0" fmla="*/ 0 w 768374"/>
                    <a:gd name="connsiteY0" fmla="*/ 217382 h 326025"/>
                    <a:gd name="connsiteX1" fmla="*/ 0 w 768374"/>
                    <a:gd name="connsiteY1" fmla="*/ 326026 h 326025"/>
                    <a:gd name="connsiteX2" fmla="*/ 768374 w 768374"/>
                    <a:gd name="connsiteY2" fmla="*/ 108738 h 326025"/>
                    <a:gd name="connsiteX3" fmla="*/ 768374 w 768374"/>
                    <a:gd name="connsiteY3" fmla="*/ 0 h 326025"/>
                    <a:gd name="connsiteX4" fmla="*/ 0 w 768374"/>
                    <a:gd name="connsiteY4" fmla="*/ 217382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217382"/>
                      </a:moveTo>
                      <a:lnTo>
                        <a:pt x="0" y="326026"/>
                      </a:lnTo>
                      <a:lnTo>
                        <a:pt x="768374" y="108738"/>
                      </a:lnTo>
                      <a:lnTo>
                        <a:pt x="768374" y="0"/>
                      </a:lnTo>
                      <a:lnTo>
                        <a:pt x="0" y="217382"/>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49" name="Freeform: Shape 48">
                  <a:extLst>
                    <a:ext uri="{FF2B5EF4-FFF2-40B4-BE49-F238E27FC236}">
                      <a16:creationId xmlns:a16="http://schemas.microsoft.com/office/drawing/2014/main" id="{50345589-B959-CDE4-3F48-8B49719FC6F1}"/>
                    </a:ext>
                  </a:extLst>
                </p:cNvPr>
                <p:cNvSpPr/>
                <p:nvPr/>
              </p:nvSpPr>
              <p:spPr>
                <a:xfrm>
                  <a:off x="14320585" y="3693521"/>
                  <a:ext cx="768374" cy="326025"/>
                </a:xfrm>
                <a:custGeom>
                  <a:avLst/>
                  <a:gdLst>
                    <a:gd name="connsiteX0" fmla="*/ 0 w 768374"/>
                    <a:gd name="connsiteY0" fmla="*/ 0 h 326025"/>
                    <a:gd name="connsiteX1" fmla="*/ 0 w 768374"/>
                    <a:gd name="connsiteY1" fmla="*/ 108738 h 326025"/>
                    <a:gd name="connsiteX2" fmla="*/ 768374 w 768374"/>
                    <a:gd name="connsiteY2" fmla="*/ 326026 h 326025"/>
                    <a:gd name="connsiteX3" fmla="*/ 768374 w 768374"/>
                    <a:gd name="connsiteY3" fmla="*/ 217382 h 326025"/>
                    <a:gd name="connsiteX4" fmla="*/ 0 w 768374"/>
                    <a:gd name="connsiteY4" fmla="*/ 0 h 326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74" h="326025">
                      <a:moveTo>
                        <a:pt x="0" y="0"/>
                      </a:moveTo>
                      <a:lnTo>
                        <a:pt x="0" y="108738"/>
                      </a:lnTo>
                      <a:lnTo>
                        <a:pt x="768374" y="326026"/>
                      </a:lnTo>
                      <a:lnTo>
                        <a:pt x="768374" y="217382"/>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46" name="TextBox 45">
                <a:extLst>
                  <a:ext uri="{FF2B5EF4-FFF2-40B4-BE49-F238E27FC236}">
                    <a16:creationId xmlns:a16="http://schemas.microsoft.com/office/drawing/2014/main" id="{98978B7E-24AC-BDD9-BA6C-784EC4262F30}"/>
                  </a:ext>
                </a:extLst>
              </p:cNvPr>
              <p:cNvSpPr txBox="1"/>
              <p:nvPr/>
            </p:nvSpPr>
            <p:spPr>
              <a:xfrm>
                <a:off x="8107991" y="4894767"/>
                <a:ext cx="612051" cy="166093"/>
              </a:xfrm>
              <a:prstGeom prst="rect">
                <a:avLst/>
              </a:prstGeom>
              <a:noFill/>
              <a:effectLst/>
            </p:spPr>
            <p:txBody>
              <a:bodyPr wrap="none" lIns="0" tIns="0" rIns="0" bIns="0">
                <a:spAutoFit/>
              </a:bodyPr>
              <a:lstStyle/>
              <a:p>
                <a:pPr algn="ctr"/>
                <a:r>
                  <a:rPr lang="en-US" sz="907">
                    <a:solidFill>
                      <a:schemeClr val="bg1"/>
                    </a:solidFill>
                  </a:rPr>
                  <a:t>Use Case </a:t>
                </a:r>
              </a:p>
            </p:txBody>
          </p:sp>
        </p:grpSp>
        <p:grpSp>
          <p:nvGrpSpPr>
            <p:cNvPr id="39" name="Group 38">
              <a:extLst>
                <a:ext uri="{FF2B5EF4-FFF2-40B4-BE49-F238E27FC236}">
                  <a16:creationId xmlns:a16="http://schemas.microsoft.com/office/drawing/2014/main" id="{E81EC5F5-6E9C-6987-4773-515B7C412B8B}"/>
                </a:ext>
              </a:extLst>
            </p:cNvPr>
            <p:cNvGrpSpPr/>
            <p:nvPr/>
          </p:nvGrpSpPr>
          <p:grpSpPr>
            <a:xfrm>
              <a:off x="4018396" y="4541300"/>
              <a:ext cx="883092" cy="311233"/>
              <a:chOff x="4018396" y="4541300"/>
              <a:chExt cx="883092" cy="311233"/>
            </a:xfrm>
          </p:grpSpPr>
          <p:grpSp>
            <p:nvGrpSpPr>
              <p:cNvPr id="40" name="Group 39">
                <a:extLst>
                  <a:ext uri="{FF2B5EF4-FFF2-40B4-BE49-F238E27FC236}">
                    <a16:creationId xmlns:a16="http://schemas.microsoft.com/office/drawing/2014/main" id="{E070D42B-40BC-DD67-E514-5A8648D47A32}"/>
                  </a:ext>
                </a:extLst>
              </p:cNvPr>
              <p:cNvGrpSpPr/>
              <p:nvPr/>
            </p:nvGrpSpPr>
            <p:grpSpPr>
              <a:xfrm>
                <a:off x="4018396" y="4541300"/>
                <a:ext cx="883092" cy="311233"/>
                <a:chOff x="10015529" y="3100814"/>
                <a:chExt cx="1072499" cy="377986"/>
              </a:xfrm>
            </p:grpSpPr>
            <p:sp>
              <p:nvSpPr>
                <p:cNvPr id="42" name="Freeform: Shape 41">
                  <a:extLst>
                    <a:ext uri="{FF2B5EF4-FFF2-40B4-BE49-F238E27FC236}">
                      <a16:creationId xmlns:a16="http://schemas.microsoft.com/office/drawing/2014/main" id="{C89D7224-E88F-C665-6849-A86CAB153BE9}"/>
                    </a:ext>
                  </a:extLst>
                </p:cNvPr>
                <p:cNvSpPr/>
                <p:nvPr/>
              </p:nvSpPr>
              <p:spPr>
                <a:xfrm>
                  <a:off x="10015529" y="3100814"/>
                  <a:ext cx="1072499" cy="303355"/>
                </a:xfrm>
                <a:custGeom>
                  <a:avLst/>
                  <a:gdLst>
                    <a:gd name="connsiteX0" fmla="*/ 536250 w 1072499"/>
                    <a:gd name="connsiteY0" fmla="*/ 303356 h 303355"/>
                    <a:gd name="connsiteX1" fmla="*/ 0 w 1072499"/>
                    <a:gd name="connsiteY1" fmla="*/ 151711 h 303355"/>
                    <a:gd name="connsiteX2" fmla="*/ 536250 w 1072499"/>
                    <a:gd name="connsiteY2" fmla="*/ 0 h 303355"/>
                    <a:gd name="connsiteX3" fmla="*/ 1072500 w 1072499"/>
                    <a:gd name="connsiteY3" fmla="*/ 151711 h 303355"/>
                    <a:gd name="connsiteX4" fmla="*/ 536250 w 1072499"/>
                    <a:gd name="connsiteY4" fmla="*/ 303356 h 30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499" h="303355">
                      <a:moveTo>
                        <a:pt x="536250" y="303356"/>
                      </a:moveTo>
                      <a:lnTo>
                        <a:pt x="0" y="151711"/>
                      </a:lnTo>
                      <a:lnTo>
                        <a:pt x="536250" y="0"/>
                      </a:lnTo>
                      <a:lnTo>
                        <a:pt x="1072500" y="151711"/>
                      </a:lnTo>
                      <a:lnTo>
                        <a:pt x="536250" y="303356"/>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43" name="Freeform: Shape 42">
                  <a:extLst>
                    <a:ext uri="{FF2B5EF4-FFF2-40B4-BE49-F238E27FC236}">
                      <a16:creationId xmlns:a16="http://schemas.microsoft.com/office/drawing/2014/main" id="{BA55770A-2BE1-890D-8EAE-09625BFADEF4}"/>
                    </a:ext>
                  </a:extLst>
                </p:cNvPr>
                <p:cNvSpPr/>
                <p:nvPr/>
              </p:nvSpPr>
              <p:spPr>
                <a:xfrm>
                  <a:off x="10551778" y="3251267"/>
                  <a:ext cx="536249" cy="227533"/>
                </a:xfrm>
                <a:custGeom>
                  <a:avLst/>
                  <a:gdLst>
                    <a:gd name="connsiteX0" fmla="*/ 0 w 536249"/>
                    <a:gd name="connsiteY0" fmla="*/ 151711 h 227533"/>
                    <a:gd name="connsiteX1" fmla="*/ 0 w 536249"/>
                    <a:gd name="connsiteY1" fmla="*/ 227533 h 227533"/>
                    <a:gd name="connsiteX2" fmla="*/ 536250 w 536249"/>
                    <a:gd name="connsiteY2" fmla="*/ 75889 h 227533"/>
                    <a:gd name="connsiteX3" fmla="*/ 536250 w 536249"/>
                    <a:gd name="connsiteY3" fmla="*/ 0 h 227533"/>
                    <a:gd name="connsiteX4" fmla="*/ 0 w 536249"/>
                    <a:gd name="connsiteY4" fmla="*/ 151711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151711"/>
                      </a:moveTo>
                      <a:lnTo>
                        <a:pt x="0" y="227533"/>
                      </a:lnTo>
                      <a:lnTo>
                        <a:pt x="536250" y="75889"/>
                      </a:lnTo>
                      <a:lnTo>
                        <a:pt x="536250" y="0"/>
                      </a:lnTo>
                      <a:lnTo>
                        <a:pt x="0" y="151711"/>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sp>
              <p:nvSpPr>
                <p:cNvPr id="44" name="Freeform: Shape 43">
                  <a:extLst>
                    <a:ext uri="{FF2B5EF4-FFF2-40B4-BE49-F238E27FC236}">
                      <a16:creationId xmlns:a16="http://schemas.microsoft.com/office/drawing/2014/main" id="{5148072B-0D44-7443-AFE2-A1BB394FE1E7}"/>
                    </a:ext>
                  </a:extLst>
                </p:cNvPr>
                <p:cNvSpPr/>
                <p:nvPr/>
              </p:nvSpPr>
              <p:spPr>
                <a:xfrm>
                  <a:off x="10015529" y="3251267"/>
                  <a:ext cx="536249" cy="227533"/>
                </a:xfrm>
                <a:custGeom>
                  <a:avLst/>
                  <a:gdLst>
                    <a:gd name="connsiteX0" fmla="*/ 0 w 536249"/>
                    <a:gd name="connsiteY0" fmla="*/ 0 h 227533"/>
                    <a:gd name="connsiteX1" fmla="*/ 0 w 536249"/>
                    <a:gd name="connsiteY1" fmla="*/ 75889 h 227533"/>
                    <a:gd name="connsiteX2" fmla="*/ 536250 w 536249"/>
                    <a:gd name="connsiteY2" fmla="*/ 227533 h 227533"/>
                    <a:gd name="connsiteX3" fmla="*/ 536250 w 536249"/>
                    <a:gd name="connsiteY3" fmla="*/ 151711 h 227533"/>
                    <a:gd name="connsiteX4" fmla="*/ 0 w 536249"/>
                    <a:gd name="connsiteY4" fmla="*/ 0 h 227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49" h="227533">
                      <a:moveTo>
                        <a:pt x="0" y="0"/>
                      </a:moveTo>
                      <a:lnTo>
                        <a:pt x="0" y="75889"/>
                      </a:lnTo>
                      <a:lnTo>
                        <a:pt x="536250" y="227533"/>
                      </a:lnTo>
                      <a:lnTo>
                        <a:pt x="536250" y="151711"/>
                      </a:lnTo>
                      <a:lnTo>
                        <a:pt x="0" y="0"/>
                      </a:lnTo>
                      <a:close/>
                    </a:path>
                  </a:pathLst>
                </a:custGeom>
                <a:gradFill>
                  <a:gsLst>
                    <a:gs pos="0">
                      <a:srgbClr val="819826">
                        <a:alpha val="80000"/>
                      </a:srgbClr>
                    </a:gs>
                    <a:gs pos="50000">
                      <a:srgbClr val="96B12C">
                        <a:alpha val="80000"/>
                      </a:srgbClr>
                    </a:gs>
                    <a:gs pos="100000">
                      <a:srgbClr val="ACCB32">
                        <a:alpha val="80000"/>
                      </a:srgbClr>
                    </a:gs>
                  </a:gsLst>
                  <a:lin ang="0" scaled="1"/>
                </a:gradFill>
                <a:ln w="9466" cap="flat">
                  <a:noFill/>
                  <a:prstDash val="solid"/>
                  <a:miter/>
                </a:ln>
              </p:spPr>
              <p:txBody>
                <a:bodyPr rot="0" spcFirstLastPara="0" vertOverflow="overflow" horzOverflow="overflow" vert="horz" wrap="square" lIns="103632" tIns="51816" rIns="103632" bIns="51816" numCol="1" spcCol="0" rtlCol="0" fromWordArt="0" anchor="ctr" anchorCtr="0" forceAA="0" compatLnSpc="1">
                  <a:prstTxWarp prst="textNoShape">
                    <a:avLst/>
                  </a:prstTxWarp>
                  <a:noAutofit/>
                </a:bodyPr>
                <a:lstStyle/>
                <a:p>
                  <a:endParaRPr lang="en-US" sz="1587"/>
                </a:p>
              </p:txBody>
            </p:sp>
          </p:grpSp>
          <p:sp>
            <p:nvSpPr>
              <p:cNvPr id="41" name="TextBox 40">
                <a:extLst>
                  <a:ext uri="{FF2B5EF4-FFF2-40B4-BE49-F238E27FC236}">
                    <a16:creationId xmlns:a16="http://schemas.microsoft.com/office/drawing/2014/main" id="{C33829F2-718F-C9D6-F075-F71C37D51ACD}"/>
                  </a:ext>
                </a:extLst>
              </p:cNvPr>
              <p:cNvSpPr txBox="1"/>
              <p:nvPr/>
            </p:nvSpPr>
            <p:spPr>
              <a:xfrm>
                <a:off x="4250641" y="4614948"/>
                <a:ext cx="431600" cy="124512"/>
              </a:xfrm>
              <a:prstGeom prst="rect">
                <a:avLst/>
              </a:prstGeom>
              <a:noFill/>
              <a:effectLst/>
            </p:spPr>
            <p:txBody>
              <a:bodyPr wrap="none" lIns="0" tIns="0" rIns="0" bIns="0">
                <a:spAutoFit/>
              </a:bodyPr>
              <a:lstStyle/>
              <a:p>
                <a:pPr algn="ctr"/>
                <a:r>
                  <a:rPr lang="en-US" sz="680">
                    <a:solidFill>
                      <a:schemeClr val="bg1"/>
                    </a:solidFill>
                  </a:rPr>
                  <a:t>Use Case</a:t>
                </a:r>
              </a:p>
            </p:txBody>
          </p:sp>
        </p:grpSp>
      </p:grpSp>
      <p:sp>
        <p:nvSpPr>
          <p:cNvPr id="18" name="TextBox 17">
            <a:extLst>
              <a:ext uri="{FF2B5EF4-FFF2-40B4-BE49-F238E27FC236}">
                <a16:creationId xmlns:a16="http://schemas.microsoft.com/office/drawing/2014/main" id="{59659F52-2745-D9B6-8B78-F0A4F1DEF132}"/>
              </a:ext>
            </a:extLst>
          </p:cNvPr>
          <p:cNvSpPr txBox="1"/>
          <p:nvPr/>
        </p:nvSpPr>
        <p:spPr>
          <a:xfrm>
            <a:off x="9961994" y="810500"/>
            <a:ext cx="607346" cy="300191"/>
          </a:xfrm>
          <a:prstGeom prst="rect">
            <a:avLst/>
          </a:prstGeom>
          <a:noFill/>
        </p:spPr>
        <p:txBody>
          <a:bodyPr wrap="none" lIns="103632" rtlCol="0">
            <a:spAutoFit/>
          </a:bodyPr>
          <a:lstStyle/>
          <a:p>
            <a:pPr>
              <a:spcAft>
                <a:spcPts val="680"/>
              </a:spcAft>
              <a:buClr>
                <a:schemeClr val="tx2"/>
              </a:buClr>
            </a:pPr>
            <a:r>
              <a:rPr lang="en-US" sz="1400"/>
              <a:t>2035</a:t>
            </a:r>
          </a:p>
        </p:txBody>
      </p:sp>
      <p:sp>
        <p:nvSpPr>
          <p:cNvPr id="353" name="Freeform: Shape 352">
            <a:extLst>
              <a:ext uri="{FF2B5EF4-FFF2-40B4-BE49-F238E27FC236}">
                <a16:creationId xmlns:a16="http://schemas.microsoft.com/office/drawing/2014/main" id="{4186D48A-8BEE-E427-701F-9E9FFE2C2212}"/>
              </a:ext>
            </a:extLst>
          </p:cNvPr>
          <p:cNvSpPr/>
          <p:nvPr/>
        </p:nvSpPr>
        <p:spPr>
          <a:xfrm>
            <a:off x="4760259" y="887506"/>
            <a:ext cx="6710082" cy="4383741"/>
          </a:xfrm>
          <a:custGeom>
            <a:avLst/>
            <a:gdLst>
              <a:gd name="connsiteX0" fmla="*/ 6710082 w 6710082"/>
              <a:gd name="connsiteY0" fmla="*/ 4081182 h 4081182"/>
              <a:gd name="connsiteX1" fmla="*/ 0 w 6710082"/>
              <a:gd name="connsiteY1" fmla="*/ 4081182 h 4081182"/>
              <a:gd name="connsiteX2" fmla="*/ 0 w 6710082"/>
              <a:gd name="connsiteY2" fmla="*/ 0 h 4081182"/>
            </a:gdLst>
            <a:ahLst/>
            <a:cxnLst>
              <a:cxn ang="0">
                <a:pos x="connsiteX0" y="connsiteY0"/>
              </a:cxn>
              <a:cxn ang="0">
                <a:pos x="connsiteX1" y="connsiteY1"/>
              </a:cxn>
              <a:cxn ang="0">
                <a:pos x="connsiteX2" y="connsiteY2"/>
              </a:cxn>
            </a:cxnLst>
            <a:rect l="l" t="t" r="r" b="b"/>
            <a:pathLst>
              <a:path w="6710082" h="4081182">
                <a:moveTo>
                  <a:pt x="6710082" y="4081182"/>
                </a:moveTo>
                <a:lnTo>
                  <a:pt x="0" y="4081182"/>
                </a:lnTo>
                <a:lnTo>
                  <a:pt x="0" y="0"/>
                </a:lnTo>
              </a:path>
            </a:pathLst>
          </a:custGeom>
          <a:ln w="25400">
            <a:solidFill>
              <a:schemeClr val="tx2"/>
            </a:solidFill>
            <a:headEnd type="arrow"/>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57" name="Group 356">
            <a:extLst>
              <a:ext uri="{FF2B5EF4-FFF2-40B4-BE49-F238E27FC236}">
                <a16:creationId xmlns:a16="http://schemas.microsoft.com/office/drawing/2014/main" id="{5BC7046E-1D38-0E30-628F-0FBB725D062D}"/>
              </a:ext>
            </a:extLst>
          </p:cNvPr>
          <p:cNvGrpSpPr/>
          <p:nvPr/>
        </p:nvGrpSpPr>
        <p:grpSpPr>
          <a:xfrm>
            <a:off x="450477" y="5532630"/>
            <a:ext cx="11291048" cy="689904"/>
            <a:chOff x="450477" y="5532630"/>
            <a:chExt cx="11291048" cy="689904"/>
          </a:xfrm>
        </p:grpSpPr>
        <p:sp>
          <p:nvSpPr>
            <p:cNvPr id="347" name="Rectangle: Rounded Corners 346">
              <a:extLst>
                <a:ext uri="{FF2B5EF4-FFF2-40B4-BE49-F238E27FC236}">
                  <a16:creationId xmlns:a16="http://schemas.microsoft.com/office/drawing/2014/main" id="{5EDAE8EB-0FDF-17C7-CFD1-6F35FEBB4BB7}"/>
                </a:ext>
              </a:extLst>
            </p:cNvPr>
            <p:cNvSpPr/>
            <p:nvPr/>
          </p:nvSpPr>
          <p:spPr>
            <a:xfrm>
              <a:off x="450477" y="5532630"/>
              <a:ext cx="11291048" cy="689904"/>
            </a:xfrm>
            <a:prstGeom prst="roundRect">
              <a:avLst/>
            </a:prstGeom>
            <a:solidFill>
              <a:schemeClr val="accent1"/>
            </a:solidFill>
            <a:ln w="25400">
              <a:solidFill>
                <a:schemeClr val="tx1">
                  <a:lumMod val="20000"/>
                  <a:lumOff val="80000"/>
                </a:schemeClr>
              </a:solidFill>
            </a:ln>
            <a:effectLst>
              <a:outerShdw blurRad="127000" dir="2700000" algn="tl"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t>IDC believes that the transition to AI Everywhere will see the emergence of a range of new Generative AI-driven use cases at an individual level (productivity-basis), at a business function level, as well as in an industry-specific context.  </a:t>
              </a:r>
              <a:endParaRPr lang="en-DE" sz="1600"/>
            </a:p>
          </p:txBody>
        </p:sp>
        <p:cxnSp>
          <p:nvCxnSpPr>
            <p:cNvPr id="356" name="Straight Connector 355">
              <a:extLst>
                <a:ext uri="{FF2B5EF4-FFF2-40B4-BE49-F238E27FC236}">
                  <a16:creationId xmlns:a16="http://schemas.microsoft.com/office/drawing/2014/main" id="{9DD9CCB5-D9C9-FA6E-AF19-99A003273C4A}"/>
                </a:ext>
              </a:extLst>
            </p:cNvPr>
            <p:cNvCxnSpPr/>
            <p:nvPr/>
          </p:nvCxnSpPr>
          <p:spPr>
            <a:xfrm>
              <a:off x="457201" y="5667935"/>
              <a:ext cx="0" cy="389965"/>
            </a:xfrm>
            <a:prstGeom prst="line">
              <a:avLst/>
            </a:prstGeom>
            <a:ln w="63500" cap="rnd">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0993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27A2D1C3-B9B8-FC8E-1A48-1A7541BB5A70}"/>
              </a:ext>
            </a:extLst>
          </p:cNvPr>
          <p:cNvSpPr>
            <a:spLocks noGrp="1"/>
          </p:cNvSpPr>
          <p:nvPr>
            <p:ph type="title"/>
          </p:nvPr>
        </p:nvSpPr>
        <p:spPr/>
        <p:txBody>
          <a:bodyPr>
            <a:normAutofit fontScale="90000"/>
          </a:bodyPr>
          <a:lstStyle/>
          <a:p>
            <a:r>
              <a:rPr lang="en-US" sz="2800" dirty="0">
                <a:latin typeface="Open Sans Light"/>
                <a:ea typeface="Open Sans Light"/>
                <a:cs typeface="Open Sans Light"/>
              </a:rPr>
              <a:t>Generative AI Use Cases for Economic Development in National Government</a:t>
            </a:r>
          </a:p>
        </p:txBody>
      </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1434881641"/>
              </p:ext>
            </p:extLst>
          </p:nvPr>
        </p:nvGraphicFramePr>
        <p:xfrm>
          <a:off x="679077" y="1344388"/>
          <a:ext cx="10836392" cy="2553466"/>
        </p:xfrm>
        <a:graphic>
          <a:graphicData uri="http://schemas.openxmlformats.org/drawingml/2006/table">
            <a:tbl>
              <a:tblPr firstRow="1" bandRow="1">
                <a:tableStyleId>{5C22544A-7EE6-4342-B048-85BDC9FD1C3A}</a:tableStyleId>
              </a:tblPr>
              <a:tblGrid>
                <a:gridCol w="1555014">
                  <a:extLst>
                    <a:ext uri="{9D8B030D-6E8A-4147-A177-3AD203B41FA5}">
                      <a16:colId xmlns:a16="http://schemas.microsoft.com/office/drawing/2014/main" val="414264652"/>
                    </a:ext>
                  </a:extLst>
                </a:gridCol>
                <a:gridCol w="9281378">
                  <a:extLst>
                    <a:ext uri="{9D8B030D-6E8A-4147-A177-3AD203B41FA5}">
                      <a16:colId xmlns:a16="http://schemas.microsoft.com/office/drawing/2014/main" val="4082940083"/>
                    </a:ext>
                  </a:extLst>
                </a:gridCol>
              </a:tblGrid>
              <a:tr h="473616">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3"/>
                        </a:rPr>
                        <a:t>Intelligent visa processing for strategic skills and competencies</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r>
                        <a:rPr lang="en-US" sz="1100"/>
                        <a:t>Streamlining visa process with using instant language translation and NLP, to create competitive advantage for attracting high value talent. It will enhance the process for identifying high value talent while enabling the verification of details and identifying misrepresentation of skills.</a:t>
                      </a:r>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4"/>
                        </a:rPr>
                        <a:t>Dynamic Digital Legislation and Regulatory Frameworks</a:t>
                      </a:r>
                      <a:endParaRPr lang="en-US" sz="1100" b="0" u="none" strike="noStrike" kern="1200" cap="none" spc="0" baseline="0">
                        <a:solidFill>
                          <a:srgbClr val="3F3F3F"/>
                        </a:solidFill>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r>
                        <a:rPr lang="en-US" sz="1100" kern="1200">
                          <a:solidFill>
                            <a:schemeClr val="dk1"/>
                          </a:solidFill>
                          <a:latin typeface="+mn-lt"/>
                          <a:ea typeface="+mn-ea"/>
                          <a:cs typeface="+mn-cs"/>
                        </a:rPr>
                        <a:t>GenAI provides the ability to create "living" legislation documents, keeping up with technology for early identification of regulatory gaps and recommending updates or amendments to existing legislation. It can help identifying organisations divergence from digital policy and local taxes, including noncompliance.</a:t>
                      </a:r>
                    </a:p>
                    <a:p>
                      <a:endParaRPr lang="en-DE" sz="1100" kern="1200">
                        <a:solidFill>
                          <a:schemeClr val="dk1"/>
                        </a:solidFill>
                        <a:latin typeface="+mn-lt"/>
                        <a:ea typeface="+mn-ea"/>
                        <a:cs typeface="+mn-cs"/>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062991"/>
                  </a:ext>
                </a:extLst>
              </a:tr>
            </a:tbl>
          </a:graphicData>
        </a:graphic>
      </p:graphicFrame>
    </p:spTree>
    <p:extLst>
      <p:ext uri="{BB962C8B-B14F-4D97-AF65-F5344CB8AC3E}">
        <p14:creationId xmlns:p14="http://schemas.microsoft.com/office/powerpoint/2010/main" val="3109683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err="1">
                <a:latin typeface="Open Sans Light"/>
                <a:ea typeface="Open Sans Light"/>
                <a:cs typeface="Open Sans Light"/>
              </a:rPr>
              <a:t>GenAI</a:t>
            </a:r>
            <a:r>
              <a:rPr lang="en-US" sz="2800" dirty="0">
                <a:latin typeface="Open Sans Light"/>
                <a:ea typeface="Open Sans Light"/>
                <a:cs typeface="Open Sans Light"/>
              </a:rPr>
              <a:t> Use Case: </a:t>
            </a:r>
            <a:br>
              <a:rPr lang="en-US" sz="2800" dirty="0"/>
            </a:br>
            <a:r>
              <a:rPr lang="en-US" sz="2800" i="1" dirty="0">
                <a:latin typeface="Open Sans"/>
                <a:ea typeface="Open Sans"/>
                <a:cs typeface="Open Sans"/>
              </a:rPr>
              <a:t>Economic policy simulator and designer</a:t>
            </a: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2369287361"/>
              </p:ext>
            </p:extLst>
          </p:nvPr>
        </p:nvGraphicFramePr>
        <p:xfrm>
          <a:off x="8661953" y="3913645"/>
          <a:ext cx="2763816" cy="108204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Economic stability and business confidence</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Time to release new policy to meet market changes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4009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defTabSz="800100">
                <a:spcBef>
                  <a:spcPts val="600"/>
                </a:spcBef>
              </a:pPr>
              <a:r>
                <a:rPr lang="en-US" sz="1400" dirty="0">
                  <a:solidFill>
                    <a:schemeClr val="tx1"/>
                  </a:solidFill>
                  <a:ea typeface="Open Sans Light" panose="020B0306030504020204" pitchFamily="34" charset="0"/>
                  <a:cs typeface="Open Sans Light" panose="020B0306030504020204" pitchFamily="34" charset="0"/>
                </a:rPr>
                <a:t>Developing new economic policy in a time critical situation will help government policy makers to test realistic scenarios and release the new policy for maximum social and economic benefit. The US Government Accountability Office created a policy simulator prototype to assist with  Congressional analysis and the identification of relevant reports for legislative hearings.</a:t>
              </a: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700209"/>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Assisting policy makers and legislators to quickly understand, communicate and prepare for the impact of multiple variables and risks.</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Ability to generate an optimal and consistent balance of economic policy and social outcomes.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648913"/>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enables real time extraction and computation of economic variables and feedback for faster decision making.  This includes precision led scenarios, economic risk assessments</a:t>
            </a:r>
            <a:r>
              <a:rPr lang="en-US" sz="1400" dirty="0">
                <a:solidFill>
                  <a:srgbClr val="000000"/>
                </a:solidFill>
                <a:latin typeface="Open Sans" panose="020B0606030504020204" pitchFamily="34" charset="0"/>
              </a:rPr>
              <a:t> </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and advanced modeling</a:t>
            </a:r>
            <a:r>
              <a:rPr lang="en-US" sz="1400" dirty="0">
                <a:solidFill>
                  <a:srgbClr val="000000"/>
                </a:solidFill>
                <a:latin typeface="Open Sans" panose="020B0606030504020204" pitchFamily="34" charset="0"/>
              </a:rPr>
              <a:t> while</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using the natural language, 'mindset' of economic policy makers. </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3580617428"/>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E2092369-DA34-4186-6280-EF5A5669E0FB}"/>
              </a:ext>
            </a:extLst>
          </p:cNvPr>
          <p:cNvSpPr/>
          <p:nvPr/>
        </p:nvSpPr>
        <p:spPr>
          <a:xfrm>
            <a:off x="5811593" y="213496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3B3F3FEF-7521-2928-754C-DA65B759C913}"/>
              </a:ext>
            </a:extLst>
          </p:cNvPr>
          <p:cNvSpPr/>
          <p:nvPr/>
        </p:nvSpPr>
        <p:spPr>
          <a:xfrm>
            <a:off x="6301892" y="2369602"/>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6962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err="1">
                <a:latin typeface="Open Sans Light"/>
                <a:ea typeface="Open Sans Light"/>
                <a:cs typeface="Open Sans Light"/>
              </a:rPr>
              <a:t>GenAI</a:t>
            </a:r>
            <a:r>
              <a:rPr lang="en-US" sz="2800" dirty="0">
                <a:latin typeface="Open Sans Light"/>
                <a:ea typeface="Open Sans Light"/>
                <a:cs typeface="Open Sans Light"/>
              </a:rPr>
              <a:t> Use Case: </a:t>
            </a:r>
            <a:br>
              <a:rPr lang="en-US" sz="2800" dirty="0"/>
            </a:br>
            <a:r>
              <a:rPr lang="en-US" sz="2800" i="1" dirty="0">
                <a:latin typeface="Open Sans"/>
                <a:ea typeface="Open Sans"/>
                <a:cs typeface="Open Sans"/>
              </a:rPr>
              <a:t>Economic policy navigator and translation services</a:t>
            </a:r>
            <a:endParaRPr lang="en-US" sz="2800" i="1">
              <a:latin typeface="Open Sans"/>
              <a:ea typeface="Open Sans"/>
              <a:cs typeface="Open Sans"/>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876008831"/>
              </p:ext>
            </p:extLst>
          </p:nvPr>
        </p:nvGraphicFramePr>
        <p:xfrm>
          <a:off x="8661953" y="3913645"/>
          <a:ext cx="2763816" cy="92202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Trust and confidence in the national government</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Policy impact analysis on target groups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506310"/>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Democratization and accessibility to economic policy and its impact through plain language. </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Understanding policy will not rely on economic or policy expertise, improving trust in processes and greater citizen engagement.</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42812"/>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Simplifying and streamlining the process of understanding economic policies, by distilling the key points relevant to those seeking advice on policies.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will translate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govspeak</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into consumable and accessible information, making bureaucracy invisible when engaging with government. </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115315" cy="873316"/>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Indian Ministry of Electronics integrated ChatGPT with WhatsApp to help Indian farmers understand and learn about welfare schemes and relevant economic policies. The solution combines the benefits of ChatGPT with WhatsApp’s capability to recognize several Indian languages.</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3415532097"/>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072A350C-705D-5096-64BB-FD6113712B8F}"/>
              </a:ext>
            </a:extLst>
          </p:cNvPr>
          <p:cNvSpPr/>
          <p:nvPr/>
        </p:nvSpPr>
        <p:spPr>
          <a:xfrm>
            <a:off x="5212527" y="277369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DAD5CFB6-98DC-29A9-5DC4-3152D06ED27F}"/>
              </a:ext>
            </a:extLst>
          </p:cNvPr>
          <p:cNvSpPr/>
          <p:nvPr/>
        </p:nvSpPr>
        <p:spPr>
          <a:xfrm>
            <a:off x="5846059" y="211444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Rounded Corners 12">
            <a:extLst>
              <a:ext uri="{FF2B5EF4-FFF2-40B4-BE49-F238E27FC236}">
                <a16:creationId xmlns:a16="http://schemas.microsoft.com/office/drawing/2014/main" id="{049FBB85-31DE-87F0-1AB0-4C2C893B0654}"/>
              </a:ext>
            </a:extLst>
          </p:cNvPr>
          <p:cNvSpPr/>
          <p:nvPr/>
        </p:nvSpPr>
        <p:spPr>
          <a:xfrm>
            <a:off x="6275518" y="3275112"/>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819241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err="1">
                <a:latin typeface="Open Sans Light"/>
                <a:ea typeface="Open Sans Light"/>
                <a:cs typeface="Open Sans Light"/>
              </a:rPr>
              <a:t>GenAI</a:t>
            </a:r>
            <a:r>
              <a:rPr lang="en-US" sz="2800" dirty="0">
                <a:latin typeface="Open Sans Light"/>
                <a:ea typeface="Open Sans Light"/>
                <a:cs typeface="Open Sans Light"/>
              </a:rPr>
              <a:t> Use Case: </a:t>
            </a:r>
            <a:br>
              <a:rPr lang="en-US" sz="2800" dirty="0"/>
            </a:br>
            <a:r>
              <a:rPr lang="en-US" sz="2800" i="1" dirty="0">
                <a:latin typeface="Open Sans"/>
                <a:ea typeface="Open Sans"/>
                <a:cs typeface="Open Sans"/>
              </a:rPr>
              <a:t>Proactive monitoring of international trade agreements</a:t>
            </a:r>
            <a:endParaRPr lang="en-US" sz="2800" i="1">
              <a:latin typeface="Open Sans"/>
              <a:ea typeface="Open Sans"/>
              <a:cs typeface="Open Sans"/>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1374760248"/>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Hours of legal/trade advisory analysis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Increase in taxation revenues </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700209"/>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The creation of more equitable and trusted trade agreements. </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Continuous monitoring the adequacy of trade terms and agreements to account for market, legislative policy and  geopolitical variable changes with trade partners.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648913"/>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will be used to provide enhanced observability, identification of the benefits of digital trade and risk factors before agreements are signed. Assessing the most beneficial trade agreements and policies/stipulations and clauses that will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maximise</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the benefits. </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001013" cy="1261114"/>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Trade monitors can distil complex information from a multiple sources to monitor international trade agreements across defined variables such as changing policies/free trade agreements, without requiring disclosure from participants. Customs authorities in the EU are already using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for enforcement and detection.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can ascertain possible customs and trade violations such as smuggling.</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1775317768"/>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6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a:r>
                        <a:rPr lang="en-CA" sz="1050" kern="1200">
                          <a:solidFill>
                            <a:schemeClr val="bg1"/>
                          </a:solidFill>
                          <a:effectLst/>
                          <a:latin typeface="Open Sans"/>
                          <a:ea typeface="Open Sans"/>
                          <a:cs typeface="+mn-cs"/>
                        </a:rPr>
                        <a:t>Medium</a:t>
                      </a:r>
                      <a:endParaRPr lang="en-US"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6711FFE3-B659-28A6-8F52-0793122C804C}"/>
              </a:ext>
            </a:extLst>
          </p:cNvPr>
          <p:cNvSpPr/>
          <p:nvPr/>
        </p:nvSpPr>
        <p:spPr>
          <a:xfrm>
            <a:off x="5829144" y="2082974"/>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AA033F75-DF23-27D2-DC1D-AF1251AE4CBB}"/>
              </a:ext>
            </a:extLst>
          </p:cNvPr>
          <p:cNvSpPr/>
          <p:nvPr/>
        </p:nvSpPr>
        <p:spPr>
          <a:xfrm>
            <a:off x="5483780" y="3329963"/>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3325242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600" i="1" dirty="0">
                <a:latin typeface="Open Sans"/>
                <a:ea typeface="Open Sans"/>
                <a:cs typeface="Open Sans"/>
              </a:rPr>
              <a:t>Economic sovereignty and survivability of national trade supply chains </a:t>
            </a:r>
            <a:endParaRPr lang="en-US" sz="26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870423827"/>
              </p:ext>
            </p:extLst>
          </p:nvPr>
        </p:nvGraphicFramePr>
        <p:xfrm>
          <a:off x="8661953" y="3913645"/>
          <a:ext cx="2763816" cy="92202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Reduction in costs associated with supply chain failures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Impact of economic sovereignty on GDP</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defTabSz="800100">
                <a:spcBef>
                  <a:spcPts val="600"/>
                </a:spcBef>
              </a:pPr>
              <a:r>
                <a:rPr lang="en-US" sz="1400" dirty="0">
                  <a:solidFill>
                    <a:schemeClr val="tx1"/>
                  </a:solidFill>
                  <a:ea typeface="Open Sans Light" panose="020B0306030504020204" pitchFamily="34" charset="0"/>
                  <a:cs typeface="Open Sans Light" panose="020B0306030504020204" pitchFamily="34" charset="0"/>
                </a:rPr>
                <a:t>Supply chains of critical national importance, embedded with </a:t>
              </a:r>
              <a:r>
                <a:rPr lang="en-US" sz="1400" dirty="0" err="1">
                  <a:solidFill>
                    <a:schemeClr val="tx1"/>
                  </a:solidFill>
                  <a:ea typeface="Open Sans Light" panose="020B0306030504020204" pitchFamily="34" charset="0"/>
                  <a:cs typeface="Open Sans Light" panose="020B0306030504020204" pitchFamily="34" charset="0"/>
                </a:rPr>
                <a:t>GenAI</a:t>
              </a:r>
              <a:r>
                <a:rPr lang="en-US" sz="1400" dirty="0">
                  <a:solidFill>
                    <a:schemeClr val="tx1"/>
                  </a:solidFill>
                  <a:ea typeface="Open Sans Light" panose="020B0306030504020204" pitchFamily="34" charset="0"/>
                  <a:cs typeface="Open Sans Light" panose="020B0306030504020204" pitchFamily="34" charset="0"/>
                </a:rPr>
                <a:t> code will enable governments to continuously monitor supply chain disruptions, in line with national security and economic sovereignty. The Australia </a:t>
              </a:r>
              <a:r>
                <a:rPr lang="en-US" sz="1400" dirty="0" err="1">
                  <a:solidFill>
                    <a:schemeClr val="tx1"/>
                  </a:solidFill>
                  <a:ea typeface="Open Sans Light" panose="020B0306030504020204" pitchFamily="34" charset="0"/>
                  <a:cs typeface="Open Sans Light" panose="020B0306030504020204" pitchFamily="34" charset="0"/>
                </a:rPr>
                <a:t>Defence</a:t>
              </a:r>
              <a:r>
                <a:rPr lang="en-US" sz="1400" dirty="0">
                  <a:solidFill>
                    <a:schemeClr val="tx1"/>
                  </a:solidFill>
                  <a:ea typeface="Open Sans Light" panose="020B0306030504020204" pitchFamily="34" charset="0"/>
                  <a:cs typeface="Open Sans Light" panose="020B0306030504020204" pitchFamily="34" charset="0"/>
                </a:rPr>
                <a:t>, already an advanced investor in AI, identified sovereign supply chain protection in its 2023 National </a:t>
              </a:r>
              <a:r>
                <a:rPr lang="en-US" sz="1400" dirty="0" err="1">
                  <a:solidFill>
                    <a:schemeClr val="tx1"/>
                  </a:solidFill>
                  <a:ea typeface="Open Sans Light" panose="020B0306030504020204" pitchFamily="34" charset="0"/>
                  <a:cs typeface="Open Sans Light" panose="020B0306030504020204" pitchFamily="34" charset="0"/>
                </a:rPr>
                <a:t>Defence</a:t>
              </a:r>
              <a:r>
                <a:rPr lang="en-US" sz="1400" dirty="0">
                  <a:solidFill>
                    <a:schemeClr val="tx1"/>
                  </a:solidFill>
                  <a:ea typeface="Open Sans Light" panose="020B0306030504020204" pitchFamily="34" charset="0"/>
                  <a:cs typeface="Open Sans Light" panose="020B0306030504020204" pitchFamily="34" charset="0"/>
                </a:rPr>
                <a:t> Review, providing an opportunity to build </a:t>
              </a:r>
              <a:r>
                <a:rPr lang="en-US" sz="1400" dirty="0" err="1">
                  <a:solidFill>
                    <a:schemeClr val="tx1"/>
                  </a:solidFill>
                  <a:ea typeface="Open Sans Light" panose="020B0306030504020204" pitchFamily="34" charset="0"/>
                  <a:cs typeface="Open Sans Light" panose="020B0306030504020204" pitchFamily="34" charset="0"/>
                </a:rPr>
                <a:t>GenAI</a:t>
              </a:r>
              <a:r>
                <a:rPr lang="en-US" sz="1400" dirty="0">
                  <a:solidFill>
                    <a:schemeClr val="tx1"/>
                  </a:solidFill>
                  <a:ea typeface="Open Sans Light" panose="020B0306030504020204" pitchFamily="34" charset="0"/>
                  <a:cs typeface="Open Sans Light" panose="020B0306030504020204" pitchFamily="34" charset="0"/>
                </a:rPr>
                <a:t> enabled detection systems. </a:t>
              </a: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506310"/>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More effective protection of national economic interests, IP and security of supply chains.</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Increased visibility will help identify risks to economic sovereignty proactively and in a timely way avoid significant economic impacts.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42812"/>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will be used to minimize the economic impact of trade disruptions, on sovereign economies. Scenario modelling will enable proactive intervention for renegotiation of supply chain terms with trade partners.  It will also be used to safeguard sovereign trade interests including  IP protection. </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9" name="Rectangle: Rounded Corners 8">
            <a:extLst>
              <a:ext uri="{FF2B5EF4-FFF2-40B4-BE49-F238E27FC236}">
                <a16:creationId xmlns:a16="http://schemas.microsoft.com/office/drawing/2014/main" id="{30E1AD88-3CCB-E5B9-121F-D8291350E354}"/>
              </a:ext>
            </a:extLst>
          </p:cNvPr>
          <p:cNvSpPr/>
          <p:nvPr/>
        </p:nvSpPr>
        <p:spPr>
          <a:xfrm>
            <a:off x="6268572" y="2320420"/>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0" name="Rectangle: Rounded Corners 9">
            <a:extLst>
              <a:ext uri="{FF2B5EF4-FFF2-40B4-BE49-F238E27FC236}">
                <a16:creationId xmlns:a16="http://schemas.microsoft.com/office/drawing/2014/main" id="{E886BA90-8AE5-B325-B38B-8FA29D0506FA}"/>
              </a:ext>
            </a:extLst>
          </p:cNvPr>
          <p:cNvSpPr/>
          <p:nvPr/>
        </p:nvSpPr>
        <p:spPr>
          <a:xfrm>
            <a:off x="5736789" y="2082974"/>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42100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err="1">
                <a:latin typeface="Open Sans Light"/>
                <a:ea typeface="Open Sans Light"/>
                <a:cs typeface="Open Sans Light"/>
              </a:rPr>
              <a:t>GenAI</a:t>
            </a:r>
            <a:r>
              <a:rPr lang="en-US" sz="2800" dirty="0">
                <a:latin typeface="Open Sans Light"/>
                <a:ea typeface="Open Sans Light"/>
                <a:cs typeface="Open Sans Light"/>
              </a:rPr>
              <a:t> Use Case: </a:t>
            </a:r>
            <a:br>
              <a:rPr lang="en-US" sz="2800" dirty="0"/>
            </a:br>
            <a:r>
              <a:rPr lang="en-US" sz="2800" i="1" dirty="0">
                <a:latin typeface="Open Sans"/>
                <a:ea typeface="Open Sans"/>
                <a:cs typeface="Open Sans"/>
              </a:rPr>
              <a:t>Intelligent visa processing for strategic skills and competencies</a:t>
            </a: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40095" y="171043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2371975525"/>
              </p:ext>
            </p:extLst>
          </p:nvPr>
        </p:nvGraphicFramePr>
        <p:xfrm>
          <a:off x="8661953" y="3913645"/>
          <a:ext cx="2763816" cy="92202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Identification of high value skills </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Number of visa applications processed and accuracy of verified</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52817" y="1710439"/>
            <a:ext cx="3320398" cy="1751505"/>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Enhanced agent productivity by summarizing, curating and verifying applications. </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The creation of a robust, verifiable and consistent visa evaluation process.</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Increased accuracy and less prone to unconscious bias of agents.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648913"/>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Streamlining visa process with using instant language translation and NLP, to create competitive advantage for attracting high value talent. It will enhance the process for identifying high value talent while enabling the verification of details and identifying misrepresentation of skills.</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081025" cy="1067215"/>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lang="en-US" sz="1400" dirty="0">
                <a:solidFill>
                  <a:srgbClr val="000000"/>
                </a:solidFill>
                <a:latin typeface="Open Sans" panose="020B0606030504020204" pitchFamily="34" charset="0"/>
              </a:rPr>
              <a:t>Visa processing agents can map and verify</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 multitude of visa applications simultaneously to quickly identify high value and critical talent for the digital economy.  </a:t>
            </a:r>
            <a:r>
              <a:rPr lang="en-US" sz="1400" dirty="0">
                <a:solidFill>
                  <a:srgbClr val="000000"/>
                </a:solidFill>
                <a:latin typeface="Open Sans" panose="020B0606030504020204" pitchFamily="34" charset="0"/>
              </a:rPr>
              <a:t>It provides the ability to streamline and fast track visa processes accurately, providing competitive advantage for governments to attract global talent, </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through an enhanced experience. </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2171387582"/>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tx1"/>
                          </a:solidFill>
                          <a:effectLst/>
                          <a:latin typeface="Open Sans" panose="020B0606030504020204" pitchFamily="34" charset="0"/>
                          <a:ea typeface="Open Sans" panose="020B0606030504020204" pitchFamily="34" charset="0"/>
                          <a:cs typeface="+mn-cs"/>
                        </a:rPr>
                        <a:t>High</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71EA99DB-9EF3-0A38-65D4-059496E6434E}"/>
              </a:ext>
            </a:extLst>
          </p:cNvPr>
          <p:cNvSpPr/>
          <p:nvPr/>
        </p:nvSpPr>
        <p:spPr>
          <a:xfrm>
            <a:off x="5828984" y="2130769"/>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EA8190E2-4D50-440C-087A-224C37CB7355}"/>
              </a:ext>
            </a:extLst>
          </p:cNvPr>
          <p:cNvSpPr/>
          <p:nvPr/>
        </p:nvSpPr>
        <p:spPr>
          <a:xfrm>
            <a:off x="5189289" y="2804242"/>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39597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800" i="1" dirty="0">
                <a:latin typeface="Open Sans"/>
                <a:ea typeface="Open Sans"/>
                <a:cs typeface="Open Sans"/>
              </a:rPr>
              <a:t>Dynamic digital legislation and regulatory frameworks</a:t>
            </a: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4249921359"/>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Time taken for policy enactment </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Number or rewrites or amendments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894108"/>
          </a:xfrm>
          <a:prstGeom prst="rect">
            <a:avLst/>
          </a:prstGeom>
          <a:noFill/>
        </p:spPr>
        <p:txBody>
          <a:bodyPr wrap="square" lIns="91440" rtlCol="0">
            <a:spAutoFit/>
          </a:bodyPr>
          <a:lstStyle/>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Policy can be directly pinned to economic market conditions to achieve the most effective outcomes.</a:t>
            </a:r>
          </a:p>
          <a:p>
            <a:pPr marL="171450" marR="0" lvl="0" indent="-171450" fontAlgn="ctr">
              <a:lnSpc>
                <a:spcPct val="90000"/>
              </a:lnSpc>
              <a:spcBef>
                <a:spcPts val="400"/>
              </a:spcBef>
              <a:spcAft>
                <a:spcPts val="0"/>
              </a:spcAft>
              <a:buClr>
                <a:srgbClr val="227FC7"/>
              </a:buClr>
              <a:buSzTx/>
              <a:buFont typeface="Arial" panose="020B0604020202020204" pitchFamily="34" charset="0"/>
              <a:buChar char="•"/>
              <a:tabLst/>
              <a:defRPr/>
            </a:pPr>
            <a:r>
              <a:rPr lang="en-US" sz="1400" dirty="0"/>
              <a:t>Enables the comparison and consideration of unlimited policy alternatives to narrow down and determine the most effective options.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42812"/>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GenAI</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provides the ability to create "living" legislation documents, keeping up with technology for early identification of regulatory gaps and recommending updates or amendments to existing legislation. It can help identifying organizations divergence from digital policy and local taxes, including non-compliance.</a:t>
            </a:r>
          </a:p>
        </p:txBody>
      </p:sp>
      <p:sp>
        <p:nvSpPr>
          <p:cNvPr id="9" name="TextBox 8">
            <a:extLst>
              <a:ext uri="{FF2B5EF4-FFF2-40B4-BE49-F238E27FC236}">
                <a16:creationId xmlns:a16="http://schemas.microsoft.com/office/drawing/2014/main" id="{466A1151-5711-CD81-C45A-E9559DECC708}"/>
              </a:ext>
            </a:extLst>
          </p:cNvPr>
          <p:cNvSpPr txBox="1"/>
          <p:nvPr/>
        </p:nvSpPr>
        <p:spPr>
          <a:xfrm>
            <a:off x="531354" y="4916951"/>
            <a:ext cx="7097353" cy="1067215"/>
          </a:xfrm>
          <a:prstGeom prst="rect">
            <a:avLst/>
          </a:prstGeom>
          <a:noFill/>
        </p:spPr>
        <p:txBody>
          <a:bodyPr wrap="square" lIns="91440" rtlCol="0">
            <a:spAutoFit/>
          </a:bodyPr>
          <a:lstStyle/>
          <a:p>
            <a:pPr marR="0" lvl="0" algn="l" defTabSz="457200" rtl="0" eaLnBrk="1" fontAlgn="ctr" latinLnBrk="0" hangingPunct="1">
              <a:lnSpc>
                <a:spcPct val="90000"/>
              </a:lnSpc>
              <a:spcBef>
                <a:spcPts val="400"/>
              </a:spcBef>
              <a:spcAft>
                <a:spcPts val="0"/>
              </a:spcAft>
              <a:buClrTx/>
              <a:buSzTx/>
              <a:tabLst/>
              <a:defRPr/>
            </a:pP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Legislators can use </a:t>
            </a:r>
            <a:r>
              <a:rPr lang="en-US" sz="1400" dirty="0" err="1">
                <a:solidFill>
                  <a:srgbClr val="000000"/>
                </a:solidFill>
                <a:latin typeface="Open Sans" panose="020B0606030504020204" pitchFamily="34" charset="0"/>
              </a:rPr>
              <a:t>GenAI</a:t>
            </a:r>
            <a:r>
              <a:rPr lang="en-US" sz="1400" dirty="0">
                <a:solidFill>
                  <a:srgbClr val="000000"/>
                </a:solidFill>
                <a:latin typeface="Open Sans" panose="020B0606030504020204" pitchFamily="34" charset="0"/>
              </a:rPr>
              <a:t> to </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test and audit the impact of changes in legislation and multiple amendments through scenario testing across broad range of variables. France’s legislators are already using a LLM tool </a:t>
            </a:r>
            <a:r>
              <a:rPr kumimoji="0" lang="en-US" sz="1400" b="0" i="0" u="none" strike="noStrike" kern="1200" cap="none" spc="0" normalizeH="0" baseline="0" noProof="0" dirty="0" err="1">
                <a:ln>
                  <a:noFill/>
                </a:ln>
                <a:solidFill>
                  <a:srgbClr val="000000"/>
                </a:solidFill>
                <a:effectLst/>
                <a:uLnTx/>
                <a:uFillTx/>
                <a:latin typeface="Open Sans" panose="020B0606030504020204" pitchFamily="34" charset="0"/>
                <a:ea typeface="+mn-ea"/>
                <a:cs typeface="+mn-cs"/>
              </a:rPr>
              <a:t>LLaMandement</a:t>
            </a:r>
            <a:r>
              <a:rPr lang="en-US" sz="1400" dirty="0">
                <a:solidFill>
                  <a:srgbClr val="000000"/>
                </a:solidFill>
                <a:latin typeface="Open Sans" panose="020B0606030504020204" pitchFamily="34" charset="0"/>
              </a:rPr>
              <a:t> to generate neutral summaries of legislative proposals and effectively manage the high volume of legislative amendments  </a:t>
            </a:r>
            <a:r>
              <a:rPr kumimoji="0" lang="en-US" sz="14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E99CF162-E45C-768C-7845-C1429759C15E}"/>
              </a:ext>
            </a:extLst>
          </p:cNvPr>
          <p:cNvSpPr/>
          <p:nvPr/>
        </p:nvSpPr>
        <p:spPr>
          <a:xfrm>
            <a:off x="5846059" y="2144044"/>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D90FF06C-F3A1-F139-4B2A-ED394609ED5E}"/>
              </a:ext>
            </a:extLst>
          </p:cNvPr>
          <p:cNvSpPr/>
          <p:nvPr/>
        </p:nvSpPr>
        <p:spPr>
          <a:xfrm>
            <a:off x="5502705" y="3329963"/>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260490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EB3FB-75DF-F2BA-F3C1-3077ABACB76C}"/>
              </a:ext>
            </a:extLst>
          </p:cNvPr>
          <p:cNvSpPr>
            <a:spLocks noGrp="1"/>
          </p:cNvSpPr>
          <p:nvPr>
            <p:ph type="title"/>
          </p:nvPr>
        </p:nvSpPr>
        <p:spPr/>
        <p:txBody>
          <a:bodyPr/>
          <a:lstStyle/>
          <a:p>
            <a:r>
              <a:rPr lang="en-US" dirty="0"/>
              <a:t>Section 4: Public Security</a:t>
            </a:r>
            <a:endParaRPr lang="en-DE" dirty="0"/>
          </a:p>
        </p:txBody>
      </p:sp>
    </p:spTree>
    <p:extLst>
      <p:ext uri="{BB962C8B-B14F-4D97-AF65-F5344CB8AC3E}">
        <p14:creationId xmlns:p14="http://schemas.microsoft.com/office/powerpoint/2010/main" val="2928412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marR="0" lvl="0" indent="-171450" algn="l" defTabSz="800100"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a:ln>
                  <a:noFill/>
                </a:ln>
                <a:solidFill>
                  <a:srgbClr val="3F3F3F"/>
                </a:solidFill>
                <a:effectLst/>
                <a:uLnTx/>
                <a:uFillTx/>
                <a:latin typeface="Open Sans"/>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5" name="Title 4">
            <a:extLst>
              <a:ext uri="{FF2B5EF4-FFF2-40B4-BE49-F238E27FC236}">
                <a16:creationId xmlns:a16="http://schemas.microsoft.com/office/drawing/2014/main" id="{4E9D5D5A-EFBD-827B-4407-A2F0BA020104}"/>
              </a:ext>
            </a:extLst>
          </p:cNvPr>
          <p:cNvSpPr>
            <a:spLocks noGrp="1"/>
          </p:cNvSpPr>
          <p:nvPr>
            <p:ph type="title"/>
          </p:nvPr>
        </p:nvSpPr>
        <p:spPr/>
        <p:txBody>
          <a:bodyPr/>
          <a:lstStyle/>
          <a:p>
            <a:r>
              <a:rPr lang="en-US" dirty="0"/>
              <a:t>Generative AI Use Cases for Public Security in National Government</a:t>
            </a:r>
            <a:endParaRPr lang="en-IN" dirty="0"/>
          </a:p>
        </p:txBody>
      </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3477859193"/>
              </p:ext>
            </p:extLst>
          </p:nvPr>
        </p:nvGraphicFramePr>
        <p:xfrm>
          <a:off x="679077" y="1344388"/>
          <a:ext cx="10867746" cy="4633316"/>
        </p:xfrm>
        <a:graphic>
          <a:graphicData uri="http://schemas.openxmlformats.org/drawingml/2006/table">
            <a:tbl>
              <a:tblPr firstRow="1" bandRow="1">
                <a:tableStyleId>{5C22544A-7EE6-4342-B048-85BDC9FD1C3A}</a:tableStyleId>
              </a:tblPr>
              <a:tblGrid>
                <a:gridCol w="1606061">
                  <a:extLst>
                    <a:ext uri="{9D8B030D-6E8A-4147-A177-3AD203B41FA5}">
                      <a16:colId xmlns:a16="http://schemas.microsoft.com/office/drawing/2014/main" val="414264652"/>
                    </a:ext>
                  </a:extLst>
                </a:gridCol>
                <a:gridCol w="9261685">
                  <a:extLst>
                    <a:ext uri="{9D8B030D-6E8A-4147-A177-3AD203B41FA5}">
                      <a16:colId xmlns:a16="http://schemas.microsoft.com/office/drawing/2014/main" val="4082940083"/>
                    </a:ext>
                  </a:extLst>
                </a:gridCol>
              </a:tblGrid>
              <a:tr h="812081">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273745">
                <a:tc>
                  <a:txBody>
                    <a:bodyPr/>
                    <a:lstStyle/>
                    <a:p>
                      <a:pPr marL="0" lvl="0" indent="0">
                        <a:buNone/>
                      </a:pPr>
                      <a:r>
                        <a:rPr lang="en-US" sz="1100" b="1" i="0" u="none" strike="noStrike" baseline="0" noProof="0">
                          <a:solidFill>
                            <a:srgbClr val="3F3F3F"/>
                          </a:solidFill>
                          <a:latin typeface="Open Sans SemiBold"/>
                          <a:hlinkClick r:id="rId3"/>
                        </a:rPr>
                        <a:t>Countering human trafficking and children exploitation</a:t>
                      </a:r>
                      <a:endParaRPr lang="en-US"/>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pPr lvl="0">
                        <a:buNone/>
                      </a:pPr>
                      <a:r>
                        <a:rPr lang="en-US" sz="1100" b="0" i="0" u="none" strike="noStrike" baseline="0" noProof="0">
                          <a:solidFill>
                            <a:srgbClr val="3F3F3F"/>
                          </a:solidFill>
                          <a:latin typeface="Open Sans"/>
                        </a:rPr>
                        <a:t>GenAI-enhanced analytics can help identify individuals engaged in human trafficking communicating online by identifying code words and fake profiles used to impersonate trusted figures. It can also be used in detecting the proliferation of child sexual abuse content and other indicators of human trafficking. </a:t>
                      </a:r>
                      <a:endParaRPr lang="en-US" dirty="0"/>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273745">
                <a:tc>
                  <a:txBody>
                    <a:bodyPr/>
                    <a:lstStyle/>
                    <a:p>
                      <a:pPr marL="0" lvl="0" indent="0">
                        <a:buNone/>
                      </a:pPr>
                      <a:r>
                        <a:rPr lang="en-US" sz="1100" b="1" i="0" u="none" strike="noStrike" kern="1200" baseline="0" noProof="0">
                          <a:solidFill>
                            <a:srgbClr val="3F3F3F"/>
                          </a:solidFill>
                          <a:latin typeface="Open Sans SemiBold"/>
                          <a:hlinkClick r:id="rId4"/>
                        </a:rPr>
                        <a:t>Integrated threat management</a:t>
                      </a:r>
                      <a:endParaRPr lang="en-US" dirty="0"/>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vl="0">
                        <a:buNone/>
                      </a:pPr>
                      <a:r>
                        <a:rPr lang="en-US" sz="1100" b="0" i="0" u="none" strike="noStrike" kern="1200" baseline="0" noProof="0" err="1">
                          <a:solidFill>
                            <a:srgbClr val="3F3F3F"/>
                          </a:solidFill>
                          <a:latin typeface="Open Sans"/>
                        </a:rPr>
                        <a:t>GenAI</a:t>
                      </a:r>
                      <a:r>
                        <a:rPr lang="en-US" sz="1100" b="0" i="0" u="none" strike="noStrike" kern="1200" baseline="0" noProof="0">
                          <a:solidFill>
                            <a:srgbClr val="3F3F3F"/>
                          </a:solidFill>
                          <a:latin typeface="Open Sans"/>
                        </a:rPr>
                        <a:t> can be used to proactively identify misconfigurations, policy violations, and vulnerabilities in code.  Cybersecurity professionals can also use </a:t>
                      </a:r>
                      <a:r>
                        <a:rPr lang="en-US" sz="1100" b="0" i="0" u="none" strike="noStrike" kern="1200" baseline="0" noProof="0" err="1">
                          <a:solidFill>
                            <a:srgbClr val="3F3F3F"/>
                          </a:solidFill>
                          <a:latin typeface="Open Sans"/>
                        </a:rPr>
                        <a:t>GenAI</a:t>
                      </a:r>
                      <a:r>
                        <a:rPr lang="en-US" sz="1100" b="0" i="0" u="none" strike="noStrike" kern="1200" baseline="0" noProof="0">
                          <a:solidFill>
                            <a:srgbClr val="3F3F3F"/>
                          </a:solidFill>
                          <a:latin typeface="Open Sans"/>
                        </a:rPr>
                        <a:t> to write security rules, suggest remediation actions, and generate reports on threat data, compliance, and incident outcomes. </a:t>
                      </a:r>
                      <a:endParaRPr lang="en-US"/>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062991"/>
                  </a:ext>
                </a:extLst>
              </a:tr>
              <a:tr h="1273745">
                <a:tc>
                  <a:txBody>
                    <a:bodyPr/>
                    <a:lstStyle/>
                    <a:p>
                      <a:pPr marL="0" lvl="0" indent="0">
                        <a:buNone/>
                      </a:pPr>
                      <a:r>
                        <a:rPr lang="en-US" sz="1100" b="1" i="0" u="none" strike="noStrike" kern="1200" baseline="0" noProof="0">
                          <a:solidFill>
                            <a:srgbClr val="3F3F3F"/>
                          </a:solidFill>
                          <a:latin typeface="Open Sans SemiBold"/>
                          <a:hlinkClick r:id="rId5"/>
                        </a:rPr>
                        <a:t>Critical national infrastructure protection</a:t>
                      </a:r>
                      <a:endParaRPr lang="en-US" dirty="0"/>
                    </a:p>
                  </a:txBody>
                  <a:tcPr marL="87587" marR="87587" marT="87587" marB="43793">
                    <a:lnT w="12700">
                      <a:solidFill>
                        <a:schemeClr val="accent2"/>
                      </a:solidFill>
                    </a:lnT>
                    <a:lnB w="12700">
                      <a:solidFill>
                        <a:schemeClr val="accent2"/>
                      </a:solidFill>
                    </a:lnB>
                    <a:noFill/>
                  </a:tcPr>
                </a:tc>
                <a:tc>
                  <a:txBody>
                    <a:bodyPr/>
                    <a:lstStyle/>
                    <a:p>
                      <a:pPr lvl="0">
                        <a:buNone/>
                      </a:pPr>
                      <a:r>
                        <a:rPr lang="en-US" sz="1100" b="0" i="0" u="none" strike="noStrike" kern="1200" baseline="0" noProof="0">
                          <a:solidFill>
                            <a:srgbClr val="3F3F3F"/>
                          </a:solidFill>
                          <a:latin typeface="Open Sans"/>
                        </a:rPr>
                        <a:t>Protect critical infrastructure with </a:t>
                      </a:r>
                      <a:r>
                        <a:rPr lang="en-US" sz="1100" b="0" i="0" u="none" strike="noStrike" kern="1200" baseline="0" noProof="0" err="1">
                          <a:solidFill>
                            <a:srgbClr val="3F3F3F"/>
                          </a:solidFill>
                          <a:latin typeface="Open Sans"/>
                        </a:rPr>
                        <a:t>GenAI</a:t>
                      </a:r>
                      <a:r>
                        <a:rPr lang="en-US" sz="1100" b="0" i="0" u="none" strike="noStrike" kern="1200" baseline="0" noProof="0">
                          <a:solidFill>
                            <a:srgbClr val="3F3F3F"/>
                          </a:solidFill>
                          <a:latin typeface="Open Sans"/>
                        </a:rPr>
                        <a:t> enhanced cybersecurity features. </a:t>
                      </a:r>
                      <a:r>
                        <a:rPr lang="en-US" sz="1100" b="0" i="0" u="none" strike="noStrike" kern="1200" baseline="0" noProof="0" err="1">
                          <a:solidFill>
                            <a:srgbClr val="3F3F3F"/>
                          </a:solidFill>
                          <a:latin typeface="Open Sans"/>
                        </a:rPr>
                        <a:t>GenAI</a:t>
                      </a:r>
                      <a:r>
                        <a:rPr lang="en-US" sz="1100" b="0" i="0" u="none" strike="noStrike" kern="1200" baseline="0" noProof="0">
                          <a:solidFill>
                            <a:srgbClr val="3F3F3F"/>
                          </a:solidFill>
                          <a:latin typeface="Open Sans"/>
                        </a:rPr>
                        <a:t> can enable automated incident response playbooks to optimize infrastructure protection. </a:t>
                      </a:r>
                      <a:r>
                        <a:rPr lang="en-US" sz="1100" b="0" i="0" u="none" strike="noStrike" kern="1200" baseline="0" noProof="0" err="1">
                          <a:solidFill>
                            <a:srgbClr val="3F3F3F"/>
                          </a:solidFill>
                          <a:latin typeface="Open Sans"/>
                        </a:rPr>
                        <a:t>GenAI</a:t>
                      </a:r>
                      <a:r>
                        <a:rPr lang="en-US" sz="1100" b="0" i="0" u="none" strike="noStrike" kern="1200" baseline="0" noProof="0">
                          <a:solidFill>
                            <a:srgbClr val="3F3F3F"/>
                          </a:solidFill>
                          <a:latin typeface="Open Sans"/>
                        </a:rPr>
                        <a:t> can also be used to reverse engineer malware, simulate threats, and automate recovery tasks.</a:t>
                      </a:r>
                      <a:endParaRPr lang="en-US"/>
                    </a:p>
                  </a:txBody>
                  <a:tcPr marL="87587" marR="87587" marT="87587" marB="43793">
                    <a:lnT w="12700">
                      <a:solidFill>
                        <a:schemeClr val="accent2"/>
                      </a:solidFill>
                    </a:lnT>
                    <a:lnB w="12700">
                      <a:solidFill>
                        <a:schemeClr val="accent2"/>
                      </a:solidFill>
                    </a:lnB>
                    <a:noFill/>
                  </a:tcPr>
                </a:tc>
                <a:extLst>
                  <a:ext uri="{0D108BD9-81ED-4DB2-BD59-A6C34878D82A}">
                    <a16:rowId xmlns:a16="http://schemas.microsoft.com/office/drawing/2014/main" val="2581624347"/>
                  </a:ext>
                </a:extLst>
              </a:tr>
            </a:tbl>
          </a:graphicData>
        </a:graphic>
      </p:graphicFrame>
    </p:spTree>
    <p:extLst>
      <p:ext uri="{BB962C8B-B14F-4D97-AF65-F5344CB8AC3E}">
        <p14:creationId xmlns:p14="http://schemas.microsoft.com/office/powerpoint/2010/main" val="1263550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marR="0" lvl="0" indent="-171450" algn="l" defTabSz="800100"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US" sz="1400" b="0" i="0" u="none" strike="noStrike" kern="1200" cap="none" spc="0" normalizeH="0" baseline="0" noProof="0">
                <a:ln>
                  <a:noFill/>
                </a:ln>
                <a:solidFill>
                  <a:srgbClr val="3F3F3F"/>
                </a:solidFill>
                <a:effectLst/>
                <a:uLnTx/>
                <a:uFillTx/>
                <a:latin typeface="Open Sans"/>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3759770894"/>
              </p:ext>
            </p:extLst>
          </p:nvPr>
        </p:nvGraphicFramePr>
        <p:xfrm>
          <a:off x="679077" y="1344388"/>
          <a:ext cx="10844305" cy="3359571"/>
        </p:xfrm>
        <a:graphic>
          <a:graphicData uri="http://schemas.openxmlformats.org/drawingml/2006/table">
            <a:tbl>
              <a:tblPr firstRow="1" bandRow="1">
                <a:tableStyleId>{5C22544A-7EE6-4342-B048-85BDC9FD1C3A}</a:tableStyleId>
              </a:tblPr>
              <a:tblGrid>
                <a:gridCol w="1594338">
                  <a:extLst>
                    <a:ext uri="{9D8B030D-6E8A-4147-A177-3AD203B41FA5}">
                      <a16:colId xmlns:a16="http://schemas.microsoft.com/office/drawing/2014/main" val="414264652"/>
                    </a:ext>
                  </a:extLst>
                </a:gridCol>
                <a:gridCol w="9249967">
                  <a:extLst>
                    <a:ext uri="{9D8B030D-6E8A-4147-A177-3AD203B41FA5}">
                      <a16:colId xmlns:a16="http://schemas.microsoft.com/office/drawing/2014/main" val="4082940083"/>
                    </a:ext>
                  </a:extLst>
                </a:gridCol>
              </a:tblGrid>
              <a:tr h="812081">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273745">
                <a:tc>
                  <a:txBody>
                    <a:bodyPr/>
                    <a:lstStyle/>
                    <a:p>
                      <a:pPr marL="0" lvl="0" indent="0">
                        <a:buNone/>
                      </a:pPr>
                      <a:r>
                        <a:rPr lang="en-US" sz="1100" b="1" i="0" u="none" strike="noStrike" baseline="0" noProof="0">
                          <a:solidFill>
                            <a:srgbClr val="3F3F3F"/>
                          </a:solidFill>
                          <a:hlinkClick r:id="rId3"/>
                        </a:rPr>
                        <a:t>Intelligent evidence management and case investigation</a:t>
                      </a:r>
                      <a:endParaRPr lang="en-US" b="1" dirty="0"/>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pPr lvl="0">
                        <a:buNone/>
                      </a:pPr>
                      <a:r>
                        <a:rPr lang="en-US" sz="1100" b="0" i="0" u="none" strike="noStrike" baseline="0" noProof="0" err="1">
                          <a:solidFill>
                            <a:srgbClr val="3F3F3F"/>
                          </a:solidFill>
                        </a:rPr>
                        <a:t>GenAI</a:t>
                      </a:r>
                      <a:r>
                        <a:rPr lang="en-US" sz="1100" b="0" i="0" u="none" strike="noStrike" baseline="0" noProof="0">
                          <a:solidFill>
                            <a:srgbClr val="3F3F3F"/>
                          </a:solidFill>
                        </a:rPr>
                        <a:t> presents numerous use cases for predictive analysis in public safety. </a:t>
                      </a:r>
                      <a:r>
                        <a:rPr lang="en-US" sz="1100" b="0" i="0" u="none" strike="noStrike" baseline="0" noProof="0" err="1">
                          <a:solidFill>
                            <a:srgbClr val="3F3F3F"/>
                          </a:solidFill>
                        </a:rPr>
                        <a:t>GenAI</a:t>
                      </a:r>
                      <a:r>
                        <a:rPr lang="en-US" sz="1100" b="0" i="0" u="none" strike="noStrike" baseline="0" noProof="0">
                          <a:solidFill>
                            <a:srgbClr val="3F3F3F"/>
                          </a:solidFill>
                        </a:rPr>
                        <a:t> can aid organizations in analyzing evidence, case data, and other factors to identify patterns and predict future outcomes. </a:t>
                      </a:r>
                      <a:endParaRPr lang="en-US"/>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273745">
                <a:tc>
                  <a:txBody>
                    <a:bodyPr/>
                    <a:lstStyle/>
                    <a:p>
                      <a:pPr marL="0" lvl="0" indent="0">
                        <a:buNone/>
                      </a:pPr>
                      <a:r>
                        <a:rPr lang="en-US" sz="1100" b="1" i="0" u="none" strike="noStrike" kern="1200" baseline="0" noProof="0">
                          <a:solidFill>
                            <a:srgbClr val="3F3F3F"/>
                          </a:solidFill>
                          <a:hlinkClick r:id="rId4"/>
                        </a:rPr>
                        <a:t>Secure and reliable voting</a:t>
                      </a:r>
                      <a:endParaRPr lang="en-US" b="1"/>
                    </a:p>
                  </a:txBody>
                  <a:tcPr marL="87587" marR="87587" marT="87587" marB="43793">
                    <a:lnT w="12700" cap="flat" cmpd="sng" algn="ctr">
                      <a:solidFill>
                        <a:schemeClr val="accent2"/>
                      </a:solidFill>
                      <a:prstDash val="solid"/>
                      <a:round/>
                      <a:headEnd type="none" w="med" len="med"/>
                      <a:tailEnd type="none" w="med" len="med"/>
                    </a:lnT>
                    <a:lnB w="12700">
                      <a:solidFill>
                        <a:schemeClr val="accent2"/>
                      </a:solidFill>
                    </a:lnB>
                    <a:noFill/>
                  </a:tcPr>
                </a:tc>
                <a:tc>
                  <a:txBody>
                    <a:bodyPr/>
                    <a:lstStyle/>
                    <a:p>
                      <a:pPr lvl="0">
                        <a:buNone/>
                      </a:pPr>
                      <a:r>
                        <a:rPr lang="en-US" sz="1100" b="0" i="0" u="none" strike="noStrike" kern="1200" baseline="0" noProof="0">
                          <a:solidFill>
                            <a:srgbClr val="3F3F3F"/>
                          </a:solidFill>
                        </a:rPr>
                        <a:t>GenAI can aid in detecting and preventing the proliferation of misinformation. It can also be used to analyze content to detect and/or automate responses to malicious websites, phishing attempts, and other malicious actions that may compromise voting systems. </a:t>
                      </a:r>
                      <a:endParaRPr lang="en-US" dirty="0"/>
                    </a:p>
                  </a:txBody>
                  <a:tcPr marL="87587" marR="87587" marT="87587" marB="43793">
                    <a:lnT w="12700" cap="flat" cmpd="sng" algn="ctr">
                      <a:solidFill>
                        <a:schemeClr val="accent2"/>
                      </a:solidFill>
                      <a:prstDash val="solid"/>
                      <a:round/>
                      <a:headEnd type="none" w="med" len="med"/>
                      <a:tailEnd type="none" w="med" len="med"/>
                    </a:lnT>
                    <a:lnB w="12700">
                      <a:solidFill>
                        <a:schemeClr val="accent2"/>
                      </a:solidFill>
                    </a:lnB>
                    <a:noFill/>
                  </a:tcPr>
                </a:tc>
                <a:extLst>
                  <a:ext uri="{0D108BD9-81ED-4DB2-BD59-A6C34878D82A}">
                    <a16:rowId xmlns:a16="http://schemas.microsoft.com/office/drawing/2014/main" val="2581624347"/>
                  </a:ext>
                </a:extLst>
              </a:tr>
            </a:tbl>
          </a:graphicData>
        </a:graphic>
      </p:graphicFrame>
      <p:sp>
        <p:nvSpPr>
          <p:cNvPr id="5" name="Title 4">
            <a:extLst>
              <a:ext uri="{FF2B5EF4-FFF2-40B4-BE49-F238E27FC236}">
                <a16:creationId xmlns:a16="http://schemas.microsoft.com/office/drawing/2014/main" id="{D773DCF8-CED6-9058-9032-C73244CD09B5}"/>
              </a:ext>
            </a:extLst>
          </p:cNvPr>
          <p:cNvSpPr>
            <a:spLocks noGrp="1"/>
          </p:cNvSpPr>
          <p:nvPr>
            <p:ph type="title"/>
          </p:nvPr>
        </p:nvSpPr>
        <p:spPr/>
        <p:txBody>
          <a:bodyPr/>
          <a:lstStyle/>
          <a:p>
            <a:r>
              <a:rPr lang="en-US" dirty="0"/>
              <a:t>Generative AI Use Cases for Public Security in National Government</a:t>
            </a:r>
            <a:endParaRPr lang="en-IN" dirty="0"/>
          </a:p>
        </p:txBody>
      </p:sp>
    </p:spTree>
    <p:extLst>
      <p:ext uri="{BB962C8B-B14F-4D97-AF65-F5344CB8AC3E}">
        <p14:creationId xmlns:p14="http://schemas.microsoft.com/office/powerpoint/2010/main" val="248537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7" name="Straight Arrow Connector 276">
            <a:extLst>
              <a:ext uri="{FF2B5EF4-FFF2-40B4-BE49-F238E27FC236}">
                <a16:creationId xmlns:a16="http://schemas.microsoft.com/office/drawing/2014/main" id="{6167335D-D80C-7CD6-6D46-D2423F6F8527}"/>
              </a:ext>
            </a:extLst>
          </p:cNvPr>
          <p:cNvCxnSpPr>
            <a:cxnSpLocks/>
          </p:cNvCxnSpPr>
          <p:nvPr/>
        </p:nvCxnSpPr>
        <p:spPr>
          <a:xfrm>
            <a:off x="905191" y="5929320"/>
            <a:ext cx="10430680" cy="0"/>
          </a:xfrm>
          <a:prstGeom prst="straightConnector1">
            <a:avLst/>
          </a:prstGeom>
          <a:ln w="25400">
            <a:solidFill>
              <a:schemeClr val="accent1"/>
            </a:solidFill>
            <a:tailEnd type="arrow" w="lg" len="med"/>
          </a:ln>
          <a:effectLst/>
        </p:spPr>
        <p:style>
          <a:lnRef idx="2">
            <a:schemeClr val="accent1"/>
          </a:lnRef>
          <a:fillRef idx="0">
            <a:schemeClr val="accent1"/>
          </a:fillRef>
          <a:effectRef idx="1">
            <a:schemeClr val="accent1"/>
          </a:effectRef>
          <a:fontRef idx="minor">
            <a:schemeClr val="tx1"/>
          </a:fontRef>
        </p:style>
      </p:cxnSp>
      <p:grpSp>
        <p:nvGrpSpPr>
          <p:cNvPr id="273" name="Group 272">
            <a:extLst>
              <a:ext uri="{FF2B5EF4-FFF2-40B4-BE49-F238E27FC236}">
                <a16:creationId xmlns:a16="http://schemas.microsoft.com/office/drawing/2014/main" id="{1DEE999C-ED2B-A591-E0A7-143A8DB449D2}"/>
              </a:ext>
            </a:extLst>
          </p:cNvPr>
          <p:cNvGrpSpPr/>
          <p:nvPr/>
        </p:nvGrpSpPr>
        <p:grpSpPr>
          <a:xfrm>
            <a:off x="10283275" y="1252926"/>
            <a:ext cx="1052597" cy="4835261"/>
            <a:chOff x="10269827" y="1252926"/>
            <a:chExt cx="1052597" cy="4835261"/>
          </a:xfrm>
        </p:grpSpPr>
        <p:sp>
          <p:nvSpPr>
            <p:cNvPr id="266" name="Arrow: Chevron 265">
              <a:extLst>
                <a:ext uri="{FF2B5EF4-FFF2-40B4-BE49-F238E27FC236}">
                  <a16:creationId xmlns:a16="http://schemas.microsoft.com/office/drawing/2014/main" id="{25947336-A185-99E9-444F-045D69CEE57A}"/>
                </a:ext>
              </a:extLst>
            </p:cNvPr>
            <p:cNvSpPr/>
            <p:nvPr/>
          </p:nvSpPr>
          <p:spPr>
            <a:xfrm>
              <a:off x="10269827" y="1255484"/>
              <a:ext cx="1052597" cy="4799583"/>
            </a:xfrm>
            <a:prstGeom prst="chevron">
              <a:avLst>
                <a:gd name="adj" fmla="val 63775"/>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1" name="TextBox 260">
              <a:extLst>
                <a:ext uri="{FF2B5EF4-FFF2-40B4-BE49-F238E27FC236}">
                  <a16:creationId xmlns:a16="http://schemas.microsoft.com/office/drawing/2014/main" id="{DCC9B92B-EE2D-AAA5-0160-A39DF441A760}"/>
                </a:ext>
              </a:extLst>
            </p:cNvPr>
            <p:cNvSpPr txBox="1"/>
            <p:nvPr/>
          </p:nvSpPr>
          <p:spPr>
            <a:xfrm rot="4427250">
              <a:off x="9594903" y="2306147"/>
              <a:ext cx="2414220" cy="307777"/>
            </a:xfrm>
            <a:prstGeom prst="rect">
              <a:avLst/>
            </a:prstGeom>
            <a:noFill/>
          </p:spPr>
          <p:txBody>
            <a:bodyPr wrap="square" lIns="91440" rtlCol="0">
              <a:sp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400" b="1" i="0" u="none" strike="noStrike" kern="1200" cap="none" spc="0" normalizeH="0" baseline="0" noProof="0">
                  <a:ln>
                    <a:noFill/>
                  </a:ln>
                  <a:solidFill>
                    <a:schemeClr val="bg1"/>
                  </a:solidFill>
                  <a:effectLst/>
                  <a:uLnTx/>
                  <a:uFillTx/>
                  <a:latin typeface="Open Sans"/>
                  <a:ea typeface="+mn-ea"/>
                  <a:cs typeface="+mn-cs"/>
                </a:rPr>
                <a:t>External</a:t>
              </a:r>
              <a:endParaRPr kumimoji="0" lang="en-DE" sz="1400" b="1" i="0" u="none" strike="noStrike" kern="1200" cap="none" spc="0" normalizeH="0" baseline="0" noProof="0" err="1">
                <a:ln>
                  <a:noFill/>
                </a:ln>
                <a:solidFill>
                  <a:schemeClr val="bg1"/>
                </a:solidFill>
                <a:effectLst/>
                <a:uLnTx/>
                <a:uFillTx/>
                <a:latin typeface="Open Sans"/>
                <a:ea typeface="+mn-ea"/>
                <a:cs typeface="+mn-cs"/>
              </a:endParaRPr>
            </a:p>
          </p:txBody>
        </p:sp>
        <p:sp>
          <p:nvSpPr>
            <p:cNvPr id="262" name="TextBox 261">
              <a:extLst>
                <a:ext uri="{FF2B5EF4-FFF2-40B4-BE49-F238E27FC236}">
                  <a16:creationId xmlns:a16="http://schemas.microsoft.com/office/drawing/2014/main" id="{F4941D50-608D-3454-5334-5693C316F2C3}"/>
                </a:ext>
              </a:extLst>
            </p:cNvPr>
            <p:cNvSpPr txBox="1"/>
            <p:nvPr/>
          </p:nvSpPr>
          <p:spPr>
            <a:xfrm rot="17159518">
              <a:off x="9564787" y="4691638"/>
              <a:ext cx="2485321" cy="307777"/>
            </a:xfrm>
            <a:prstGeom prst="rect">
              <a:avLst/>
            </a:prstGeom>
            <a:noFill/>
          </p:spPr>
          <p:txBody>
            <a:bodyPr wrap="square" lIns="91440" rtlCol="0">
              <a:sp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400" b="1" i="0" u="none" strike="noStrike" kern="1200" cap="none" spc="0" normalizeH="0" baseline="0" noProof="0">
                  <a:ln>
                    <a:noFill/>
                  </a:ln>
                  <a:solidFill>
                    <a:schemeClr val="bg1"/>
                  </a:solidFill>
                  <a:effectLst/>
                  <a:uLnTx/>
                  <a:uFillTx/>
                  <a:latin typeface="Open Sans"/>
                  <a:ea typeface="+mn-ea"/>
                  <a:cs typeface="+mn-cs"/>
                </a:rPr>
                <a:t>Internal</a:t>
              </a:r>
              <a:endParaRPr kumimoji="0" lang="en-DE" sz="1400" b="1" i="0" u="none" strike="noStrike" kern="1200" cap="none" spc="0" normalizeH="0" baseline="0" noProof="0" err="1">
                <a:ln>
                  <a:noFill/>
                </a:ln>
                <a:solidFill>
                  <a:schemeClr val="bg1"/>
                </a:solidFill>
                <a:effectLst/>
                <a:uLnTx/>
                <a:uFillTx/>
                <a:latin typeface="Open Sans"/>
                <a:ea typeface="+mn-ea"/>
                <a:cs typeface="+mn-cs"/>
              </a:endParaRPr>
            </a:p>
          </p:txBody>
        </p:sp>
      </p:grpSp>
      <p:sp>
        <p:nvSpPr>
          <p:cNvPr id="2" name="Arrow: Pentagon 1">
            <a:extLst>
              <a:ext uri="{FF2B5EF4-FFF2-40B4-BE49-F238E27FC236}">
                <a16:creationId xmlns:a16="http://schemas.microsoft.com/office/drawing/2014/main" id="{B94A54B8-F954-4D23-7865-D2A4FCA29A89}"/>
              </a:ext>
            </a:extLst>
          </p:cNvPr>
          <p:cNvSpPr/>
          <p:nvPr/>
        </p:nvSpPr>
        <p:spPr>
          <a:xfrm>
            <a:off x="7559385" y="1255484"/>
            <a:ext cx="3408314" cy="4799583"/>
          </a:xfrm>
          <a:prstGeom prst="homePlate">
            <a:avLst>
              <a:gd name="adj" fmla="val 19296"/>
            </a:avLst>
          </a:prstGeom>
          <a:gradFill>
            <a:gsLst>
              <a:gs pos="0">
                <a:schemeClr val="accent1">
                  <a:lumMod val="85000"/>
                  <a:lumOff val="15000"/>
                </a:schemeClr>
              </a:gs>
              <a:gs pos="100000">
                <a:schemeClr val="tx2"/>
              </a:gs>
            </a:gsLst>
            <a:lin ang="5400000" scaled="1"/>
          </a:gradFill>
          <a:ln w="25400">
            <a:solidFill>
              <a:schemeClr val="tx1">
                <a:lumMod val="20000"/>
                <a:lumOff val="80000"/>
              </a:schemeClr>
            </a:solidFill>
          </a:ln>
          <a:effectLst>
            <a:outerShdw blurRad="1270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p>
        </p:txBody>
      </p:sp>
      <p:grpSp>
        <p:nvGrpSpPr>
          <p:cNvPr id="25" name="Graphic 5">
            <a:extLst>
              <a:ext uri="{FF2B5EF4-FFF2-40B4-BE49-F238E27FC236}">
                <a16:creationId xmlns:a16="http://schemas.microsoft.com/office/drawing/2014/main" id="{B5ED089F-71E5-CBE4-C000-96F9E2B70663}"/>
              </a:ext>
            </a:extLst>
          </p:cNvPr>
          <p:cNvGrpSpPr/>
          <p:nvPr/>
        </p:nvGrpSpPr>
        <p:grpSpPr>
          <a:xfrm>
            <a:off x="8087015" y="1418247"/>
            <a:ext cx="387576" cy="305246"/>
            <a:chOff x="11181983" y="2696978"/>
            <a:chExt cx="135884" cy="111986"/>
          </a:xfrm>
          <a:solidFill>
            <a:srgbClr val="FFFFFF"/>
          </a:solidFill>
        </p:grpSpPr>
        <p:sp>
          <p:nvSpPr>
            <p:cNvPr id="53" name="Freeform: Shape 52">
              <a:extLst>
                <a:ext uri="{FF2B5EF4-FFF2-40B4-BE49-F238E27FC236}">
                  <a16:creationId xmlns:a16="http://schemas.microsoft.com/office/drawing/2014/main" id="{7B033B0C-2729-D135-5270-0EA5EDB4E903}"/>
                </a:ext>
              </a:extLst>
            </p:cNvPr>
            <p:cNvSpPr/>
            <p:nvPr/>
          </p:nvSpPr>
          <p:spPr>
            <a:xfrm>
              <a:off x="11181983" y="2722051"/>
              <a:ext cx="135884" cy="86913"/>
            </a:xfrm>
            <a:custGeom>
              <a:avLst/>
              <a:gdLst>
                <a:gd name="connsiteX0" fmla="*/ 127442 w 135884"/>
                <a:gd name="connsiteY0" fmla="*/ 86913 h 86913"/>
                <a:gd name="connsiteX1" fmla="*/ 8443 w 135884"/>
                <a:gd name="connsiteY1" fmla="*/ 86913 h 86913"/>
                <a:gd name="connsiteX2" fmla="*/ 0 w 135884"/>
                <a:gd name="connsiteY2" fmla="*/ 78471 h 86913"/>
                <a:gd name="connsiteX3" fmla="*/ 0 w 135884"/>
                <a:gd name="connsiteY3" fmla="*/ 2605 h 86913"/>
                <a:gd name="connsiteX4" fmla="*/ 2605 w 135884"/>
                <a:gd name="connsiteY4" fmla="*/ 0 h 86913"/>
                <a:gd name="connsiteX5" fmla="*/ 133279 w 135884"/>
                <a:gd name="connsiteY5" fmla="*/ 0 h 86913"/>
                <a:gd name="connsiteX6" fmla="*/ 135884 w 135884"/>
                <a:gd name="connsiteY6" fmla="*/ 2605 h 86913"/>
                <a:gd name="connsiteX7" fmla="*/ 135884 w 135884"/>
                <a:gd name="connsiteY7" fmla="*/ 78471 h 86913"/>
                <a:gd name="connsiteX8" fmla="*/ 127442 w 135884"/>
                <a:gd name="connsiteY8" fmla="*/ 86913 h 86913"/>
                <a:gd name="connsiteX9" fmla="*/ 5230 w 135884"/>
                <a:gd name="connsiteY9" fmla="*/ 5210 h 86913"/>
                <a:gd name="connsiteX10" fmla="*/ 5230 w 135884"/>
                <a:gd name="connsiteY10" fmla="*/ 78471 h 86913"/>
                <a:gd name="connsiteX11" fmla="*/ 8462 w 135884"/>
                <a:gd name="connsiteY11" fmla="*/ 81703 h 86913"/>
                <a:gd name="connsiteX12" fmla="*/ 127461 w 135884"/>
                <a:gd name="connsiteY12" fmla="*/ 81703 h 86913"/>
                <a:gd name="connsiteX13" fmla="*/ 130694 w 135884"/>
                <a:gd name="connsiteY13" fmla="*/ 78471 h 86913"/>
                <a:gd name="connsiteX14" fmla="*/ 130694 w 135884"/>
                <a:gd name="connsiteY14" fmla="*/ 5210 h 86913"/>
                <a:gd name="connsiteX15" fmla="*/ 5230 w 135884"/>
                <a:gd name="connsiteY15" fmla="*/ 5210 h 8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884" h="86913">
                  <a:moveTo>
                    <a:pt x="127442" y="86913"/>
                  </a:moveTo>
                  <a:lnTo>
                    <a:pt x="8443" y="86913"/>
                  </a:lnTo>
                  <a:cubicBezTo>
                    <a:pt x="3781" y="86913"/>
                    <a:pt x="0" y="83133"/>
                    <a:pt x="0" y="78471"/>
                  </a:cubicBezTo>
                  <a:lnTo>
                    <a:pt x="0" y="2605"/>
                  </a:lnTo>
                  <a:cubicBezTo>
                    <a:pt x="0" y="1156"/>
                    <a:pt x="1175" y="0"/>
                    <a:pt x="2605" y="0"/>
                  </a:cubicBezTo>
                  <a:lnTo>
                    <a:pt x="133279" y="0"/>
                  </a:lnTo>
                  <a:cubicBezTo>
                    <a:pt x="134729" y="0"/>
                    <a:pt x="135884" y="1175"/>
                    <a:pt x="135884" y="2605"/>
                  </a:cubicBezTo>
                  <a:lnTo>
                    <a:pt x="135884" y="78471"/>
                  </a:lnTo>
                  <a:cubicBezTo>
                    <a:pt x="135903" y="83133"/>
                    <a:pt x="132103" y="86913"/>
                    <a:pt x="127442" y="86913"/>
                  </a:cubicBezTo>
                  <a:close/>
                  <a:moveTo>
                    <a:pt x="5230" y="5210"/>
                  </a:moveTo>
                  <a:lnTo>
                    <a:pt x="5230" y="78471"/>
                  </a:lnTo>
                  <a:cubicBezTo>
                    <a:pt x="5230" y="80253"/>
                    <a:pt x="6680" y="81703"/>
                    <a:pt x="8462" y="81703"/>
                  </a:cubicBezTo>
                  <a:lnTo>
                    <a:pt x="127461" y="81703"/>
                  </a:lnTo>
                  <a:cubicBezTo>
                    <a:pt x="129244" y="81703"/>
                    <a:pt x="130694" y="80253"/>
                    <a:pt x="130694" y="78471"/>
                  </a:cubicBezTo>
                  <a:lnTo>
                    <a:pt x="130694" y="5210"/>
                  </a:lnTo>
                  <a:lnTo>
                    <a:pt x="5230" y="5210"/>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54" name="Freeform: Shape 53">
              <a:extLst>
                <a:ext uri="{FF2B5EF4-FFF2-40B4-BE49-F238E27FC236}">
                  <a16:creationId xmlns:a16="http://schemas.microsoft.com/office/drawing/2014/main" id="{86E79AAF-E8CD-276C-82FD-5005B134C3CC}"/>
                </a:ext>
              </a:extLst>
            </p:cNvPr>
            <p:cNvSpPr/>
            <p:nvPr/>
          </p:nvSpPr>
          <p:spPr>
            <a:xfrm>
              <a:off x="11181983" y="2696978"/>
              <a:ext cx="135884" cy="30283"/>
            </a:xfrm>
            <a:custGeom>
              <a:avLst/>
              <a:gdLst>
                <a:gd name="connsiteX0" fmla="*/ 133279 w 135884"/>
                <a:gd name="connsiteY0" fmla="*/ 30284 h 30283"/>
                <a:gd name="connsiteX1" fmla="*/ 2605 w 135884"/>
                <a:gd name="connsiteY1" fmla="*/ 30284 h 30283"/>
                <a:gd name="connsiteX2" fmla="*/ 0 w 135884"/>
                <a:gd name="connsiteY2" fmla="*/ 27678 h 30283"/>
                <a:gd name="connsiteX3" fmla="*/ 0 w 135884"/>
                <a:gd name="connsiteY3" fmla="*/ 8443 h 30283"/>
                <a:gd name="connsiteX4" fmla="*/ 8443 w 135884"/>
                <a:gd name="connsiteY4" fmla="*/ 0 h 30283"/>
                <a:gd name="connsiteX5" fmla="*/ 127442 w 135884"/>
                <a:gd name="connsiteY5" fmla="*/ 0 h 30283"/>
                <a:gd name="connsiteX6" fmla="*/ 135884 w 135884"/>
                <a:gd name="connsiteY6" fmla="*/ 8443 h 30283"/>
                <a:gd name="connsiteX7" fmla="*/ 135884 w 135884"/>
                <a:gd name="connsiteY7" fmla="*/ 27678 h 30283"/>
                <a:gd name="connsiteX8" fmla="*/ 133279 w 135884"/>
                <a:gd name="connsiteY8" fmla="*/ 30284 h 30283"/>
                <a:gd name="connsiteX9" fmla="*/ 5230 w 135884"/>
                <a:gd name="connsiteY9" fmla="*/ 25054 h 30283"/>
                <a:gd name="connsiteX10" fmla="*/ 130673 w 135884"/>
                <a:gd name="connsiteY10" fmla="*/ 25054 h 30283"/>
                <a:gd name="connsiteX11" fmla="*/ 130673 w 135884"/>
                <a:gd name="connsiteY11" fmla="*/ 8423 h 30283"/>
                <a:gd name="connsiteX12" fmla="*/ 127442 w 135884"/>
                <a:gd name="connsiteY12" fmla="*/ 5191 h 30283"/>
                <a:gd name="connsiteX13" fmla="*/ 8443 w 135884"/>
                <a:gd name="connsiteY13" fmla="*/ 5191 h 30283"/>
                <a:gd name="connsiteX14" fmla="*/ 5211 w 135884"/>
                <a:gd name="connsiteY14" fmla="*/ 8423 h 30283"/>
                <a:gd name="connsiteX15" fmla="*/ 5211 w 135884"/>
                <a:gd name="connsiteY15" fmla="*/ 25054 h 30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884" h="30283">
                  <a:moveTo>
                    <a:pt x="133279" y="30284"/>
                  </a:moveTo>
                  <a:lnTo>
                    <a:pt x="2605" y="30284"/>
                  </a:lnTo>
                  <a:cubicBezTo>
                    <a:pt x="1155" y="30284"/>
                    <a:pt x="0" y="29108"/>
                    <a:pt x="0" y="27678"/>
                  </a:cubicBezTo>
                  <a:lnTo>
                    <a:pt x="0" y="8443"/>
                  </a:lnTo>
                  <a:cubicBezTo>
                    <a:pt x="0" y="3781"/>
                    <a:pt x="3800" y="0"/>
                    <a:pt x="8443" y="0"/>
                  </a:cubicBezTo>
                  <a:lnTo>
                    <a:pt x="127442" y="0"/>
                  </a:lnTo>
                  <a:cubicBezTo>
                    <a:pt x="132103" y="0"/>
                    <a:pt x="135884" y="3781"/>
                    <a:pt x="135884" y="8443"/>
                  </a:cubicBezTo>
                  <a:lnTo>
                    <a:pt x="135884" y="27678"/>
                  </a:lnTo>
                  <a:cubicBezTo>
                    <a:pt x="135903" y="29128"/>
                    <a:pt x="134729" y="30284"/>
                    <a:pt x="133279" y="30284"/>
                  </a:cubicBezTo>
                  <a:close/>
                  <a:moveTo>
                    <a:pt x="5230" y="25054"/>
                  </a:moveTo>
                  <a:lnTo>
                    <a:pt x="130673" y="25054"/>
                  </a:lnTo>
                  <a:lnTo>
                    <a:pt x="130673" y="8423"/>
                  </a:lnTo>
                  <a:cubicBezTo>
                    <a:pt x="130673" y="6640"/>
                    <a:pt x="129224" y="5191"/>
                    <a:pt x="127442" y="5191"/>
                  </a:cubicBezTo>
                  <a:lnTo>
                    <a:pt x="8443" y="5191"/>
                  </a:lnTo>
                  <a:cubicBezTo>
                    <a:pt x="6660" y="5191"/>
                    <a:pt x="5211" y="6640"/>
                    <a:pt x="5211" y="8423"/>
                  </a:cubicBezTo>
                  <a:lnTo>
                    <a:pt x="5211" y="25054"/>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nvGrpSpPr>
            <p:cNvPr id="55" name="Graphic 5">
              <a:extLst>
                <a:ext uri="{FF2B5EF4-FFF2-40B4-BE49-F238E27FC236}">
                  <a16:creationId xmlns:a16="http://schemas.microsoft.com/office/drawing/2014/main" id="{82EA71C5-E222-9A12-BEB9-ACC26EB071B6}"/>
                </a:ext>
              </a:extLst>
            </p:cNvPr>
            <p:cNvGrpSpPr/>
            <p:nvPr/>
          </p:nvGrpSpPr>
          <p:grpSpPr>
            <a:xfrm>
              <a:off x="11271110" y="2708731"/>
              <a:ext cx="31654" cy="6777"/>
              <a:chOff x="11271110" y="2708731"/>
              <a:chExt cx="31654" cy="6777"/>
            </a:xfrm>
            <a:grpFill/>
          </p:grpSpPr>
          <p:sp>
            <p:nvSpPr>
              <p:cNvPr id="65" name="Freeform: Shape 64">
                <a:extLst>
                  <a:ext uri="{FF2B5EF4-FFF2-40B4-BE49-F238E27FC236}">
                    <a16:creationId xmlns:a16="http://schemas.microsoft.com/office/drawing/2014/main" id="{39E8EDAD-188E-892A-A374-BDF58C9F2A1E}"/>
                  </a:ext>
                </a:extLst>
              </p:cNvPr>
              <p:cNvSpPr/>
              <p:nvPr/>
            </p:nvSpPr>
            <p:spPr>
              <a:xfrm>
                <a:off x="11271110" y="2708731"/>
                <a:ext cx="6777" cy="6777"/>
              </a:xfrm>
              <a:custGeom>
                <a:avLst/>
                <a:gdLst>
                  <a:gd name="connsiteX0" fmla="*/ 6777 w 6777"/>
                  <a:gd name="connsiteY0" fmla="*/ 3389 h 6777"/>
                  <a:gd name="connsiteX1" fmla="*/ 3389 w 6777"/>
                  <a:gd name="connsiteY1" fmla="*/ 6778 h 6777"/>
                  <a:gd name="connsiteX2" fmla="*/ 0 w 6777"/>
                  <a:gd name="connsiteY2" fmla="*/ 3389 h 6777"/>
                  <a:gd name="connsiteX3" fmla="*/ 3389 w 6777"/>
                  <a:gd name="connsiteY3" fmla="*/ 0 h 6777"/>
                  <a:gd name="connsiteX4" fmla="*/ 6777 w 6777"/>
                  <a:gd name="connsiteY4" fmla="*/ 3389 h 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 h="6777">
                    <a:moveTo>
                      <a:pt x="6777" y="3389"/>
                    </a:moveTo>
                    <a:cubicBezTo>
                      <a:pt x="6777" y="5269"/>
                      <a:pt x="5269" y="6778"/>
                      <a:pt x="3389" y="6778"/>
                    </a:cubicBezTo>
                    <a:cubicBezTo>
                      <a:pt x="1508" y="6778"/>
                      <a:pt x="0" y="5269"/>
                      <a:pt x="0" y="3389"/>
                    </a:cubicBezTo>
                    <a:cubicBezTo>
                      <a:pt x="0" y="1508"/>
                      <a:pt x="1508" y="0"/>
                      <a:pt x="3389" y="0"/>
                    </a:cubicBezTo>
                    <a:cubicBezTo>
                      <a:pt x="5269" y="0"/>
                      <a:pt x="6777" y="1508"/>
                      <a:pt x="6777" y="3389"/>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66" name="Freeform: Shape 65">
                <a:extLst>
                  <a:ext uri="{FF2B5EF4-FFF2-40B4-BE49-F238E27FC236}">
                    <a16:creationId xmlns:a16="http://schemas.microsoft.com/office/drawing/2014/main" id="{32714ECF-6647-1C66-42AF-888049D15889}"/>
                  </a:ext>
                </a:extLst>
              </p:cNvPr>
              <p:cNvSpPr/>
              <p:nvPr/>
            </p:nvSpPr>
            <p:spPr>
              <a:xfrm>
                <a:off x="11283549" y="2708731"/>
                <a:ext cx="6777" cy="6777"/>
              </a:xfrm>
              <a:custGeom>
                <a:avLst/>
                <a:gdLst>
                  <a:gd name="connsiteX0" fmla="*/ 6777 w 6777"/>
                  <a:gd name="connsiteY0" fmla="*/ 3389 h 6777"/>
                  <a:gd name="connsiteX1" fmla="*/ 3389 w 6777"/>
                  <a:gd name="connsiteY1" fmla="*/ 6778 h 6777"/>
                  <a:gd name="connsiteX2" fmla="*/ 0 w 6777"/>
                  <a:gd name="connsiteY2" fmla="*/ 3389 h 6777"/>
                  <a:gd name="connsiteX3" fmla="*/ 3389 w 6777"/>
                  <a:gd name="connsiteY3" fmla="*/ 0 h 6777"/>
                  <a:gd name="connsiteX4" fmla="*/ 6777 w 6777"/>
                  <a:gd name="connsiteY4" fmla="*/ 3389 h 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 h="6777">
                    <a:moveTo>
                      <a:pt x="6777" y="3389"/>
                    </a:moveTo>
                    <a:cubicBezTo>
                      <a:pt x="6777" y="5269"/>
                      <a:pt x="5269" y="6778"/>
                      <a:pt x="3389" y="6778"/>
                    </a:cubicBezTo>
                    <a:cubicBezTo>
                      <a:pt x="1508" y="6778"/>
                      <a:pt x="0" y="5269"/>
                      <a:pt x="0" y="3389"/>
                    </a:cubicBezTo>
                    <a:cubicBezTo>
                      <a:pt x="0" y="1508"/>
                      <a:pt x="1508" y="0"/>
                      <a:pt x="3389" y="0"/>
                    </a:cubicBezTo>
                    <a:cubicBezTo>
                      <a:pt x="5269" y="0"/>
                      <a:pt x="6777" y="1508"/>
                      <a:pt x="6777" y="3389"/>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67" name="Freeform: Shape 66">
                <a:extLst>
                  <a:ext uri="{FF2B5EF4-FFF2-40B4-BE49-F238E27FC236}">
                    <a16:creationId xmlns:a16="http://schemas.microsoft.com/office/drawing/2014/main" id="{143616DE-49BB-5179-AB92-BCD8AB0CB74B}"/>
                  </a:ext>
                </a:extLst>
              </p:cNvPr>
              <p:cNvSpPr/>
              <p:nvPr/>
            </p:nvSpPr>
            <p:spPr>
              <a:xfrm>
                <a:off x="11295987" y="2708731"/>
                <a:ext cx="6777" cy="6777"/>
              </a:xfrm>
              <a:custGeom>
                <a:avLst/>
                <a:gdLst>
                  <a:gd name="connsiteX0" fmla="*/ 6777 w 6777"/>
                  <a:gd name="connsiteY0" fmla="*/ 3389 h 6777"/>
                  <a:gd name="connsiteX1" fmla="*/ 3389 w 6777"/>
                  <a:gd name="connsiteY1" fmla="*/ 6778 h 6777"/>
                  <a:gd name="connsiteX2" fmla="*/ 0 w 6777"/>
                  <a:gd name="connsiteY2" fmla="*/ 3389 h 6777"/>
                  <a:gd name="connsiteX3" fmla="*/ 3389 w 6777"/>
                  <a:gd name="connsiteY3" fmla="*/ 0 h 6777"/>
                  <a:gd name="connsiteX4" fmla="*/ 6777 w 6777"/>
                  <a:gd name="connsiteY4" fmla="*/ 3389 h 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 h="6777">
                    <a:moveTo>
                      <a:pt x="6777" y="3389"/>
                    </a:moveTo>
                    <a:cubicBezTo>
                      <a:pt x="6777" y="5269"/>
                      <a:pt x="5249" y="6778"/>
                      <a:pt x="3389" y="6778"/>
                    </a:cubicBezTo>
                    <a:cubicBezTo>
                      <a:pt x="1508" y="6778"/>
                      <a:pt x="0" y="5269"/>
                      <a:pt x="0" y="3389"/>
                    </a:cubicBezTo>
                    <a:cubicBezTo>
                      <a:pt x="0" y="1508"/>
                      <a:pt x="1508" y="0"/>
                      <a:pt x="3389" y="0"/>
                    </a:cubicBezTo>
                    <a:cubicBezTo>
                      <a:pt x="5249" y="0"/>
                      <a:pt x="6777" y="1508"/>
                      <a:pt x="6777" y="3389"/>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56" name="Graphic 5">
              <a:extLst>
                <a:ext uri="{FF2B5EF4-FFF2-40B4-BE49-F238E27FC236}">
                  <a16:creationId xmlns:a16="http://schemas.microsoft.com/office/drawing/2014/main" id="{DD87E225-B830-3010-3649-98A592DE5606}"/>
                </a:ext>
              </a:extLst>
            </p:cNvPr>
            <p:cNvGrpSpPr/>
            <p:nvPr/>
          </p:nvGrpSpPr>
          <p:grpSpPr>
            <a:xfrm>
              <a:off x="11211698" y="2738189"/>
              <a:ext cx="76453" cy="54654"/>
              <a:chOff x="11211698" y="2738189"/>
              <a:chExt cx="76453" cy="54654"/>
            </a:xfrm>
            <a:grpFill/>
          </p:grpSpPr>
          <p:sp>
            <p:nvSpPr>
              <p:cNvPr id="57" name="Freeform: Shape 56">
                <a:extLst>
                  <a:ext uri="{FF2B5EF4-FFF2-40B4-BE49-F238E27FC236}">
                    <a16:creationId xmlns:a16="http://schemas.microsoft.com/office/drawing/2014/main" id="{055D4D34-5AEF-118C-E229-41CE11DC85AB}"/>
                  </a:ext>
                </a:extLst>
              </p:cNvPr>
              <p:cNvSpPr/>
              <p:nvPr/>
            </p:nvSpPr>
            <p:spPr>
              <a:xfrm>
                <a:off x="11240138" y="2738189"/>
                <a:ext cx="19613" cy="54654"/>
              </a:xfrm>
              <a:custGeom>
                <a:avLst/>
                <a:gdLst>
                  <a:gd name="connsiteX0" fmla="*/ 2608 w 19613"/>
                  <a:gd name="connsiteY0" fmla="*/ 54654 h 54654"/>
                  <a:gd name="connsiteX1" fmla="*/ 1883 w 19613"/>
                  <a:gd name="connsiteY1" fmla="*/ 54556 h 54654"/>
                  <a:gd name="connsiteX2" fmla="*/ 101 w 19613"/>
                  <a:gd name="connsiteY2" fmla="*/ 51324 h 54654"/>
                  <a:gd name="connsiteX3" fmla="*/ 14498 w 19613"/>
                  <a:gd name="connsiteY3" fmla="*/ 1883 h 54654"/>
                  <a:gd name="connsiteX4" fmla="*/ 17730 w 19613"/>
                  <a:gd name="connsiteY4" fmla="*/ 101 h 54654"/>
                  <a:gd name="connsiteX5" fmla="*/ 19512 w 19613"/>
                  <a:gd name="connsiteY5" fmla="*/ 3333 h 54654"/>
                  <a:gd name="connsiteX6" fmla="*/ 5116 w 19613"/>
                  <a:gd name="connsiteY6" fmla="*/ 52774 h 54654"/>
                  <a:gd name="connsiteX7" fmla="*/ 2608 w 19613"/>
                  <a:gd name="connsiteY7" fmla="*/ 54654 h 5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3" h="54654">
                    <a:moveTo>
                      <a:pt x="2608" y="54654"/>
                    </a:moveTo>
                    <a:cubicBezTo>
                      <a:pt x="2373" y="54654"/>
                      <a:pt x="2118" y="54615"/>
                      <a:pt x="1883" y="54556"/>
                    </a:cubicBezTo>
                    <a:cubicBezTo>
                      <a:pt x="492" y="54145"/>
                      <a:pt x="-291" y="52695"/>
                      <a:pt x="101" y="51324"/>
                    </a:cubicBezTo>
                    <a:lnTo>
                      <a:pt x="14498" y="1883"/>
                    </a:lnTo>
                    <a:cubicBezTo>
                      <a:pt x="14910" y="493"/>
                      <a:pt x="16359" y="-291"/>
                      <a:pt x="17730" y="101"/>
                    </a:cubicBezTo>
                    <a:cubicBezTo>
                      <a:pt x="19121" y="512"/>
                      <a:pt x="19904" y="1962"/>
                      <a:pt x="19512" y="3333"/>
                    </a:cubicBezTo>
                    <a:lnTo>
                      <a:pt x="5116" y="52774"/>
                    </a:lnTo>
                    <a:cubicBezTo>
                      <a:pt x="4782" y="53910"/>
                      <a:pt x="3724" y="54654"/>
                      <a:pt x="2608" y="54654"/>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nvGrpSpPr>
              <p:cNvPr id="58" name="Graphic 5">
                <a:extLst>
                  <a:ext uri="{FF2B5EF4-FFF2-40B4-BE49-F238E27FC236}">
                    <a16:creationId xmlns:a16="http://schemas.microsoft.com/office/drawing/2014/main" id="{02169B58-B600-6B1D-AD23-4C3B569C6A70}"/>
                  </a:ext>
                </a:extLst>
              </p:cNvPr>
              <p:cNvGrpSpPr/>
              <p:nvPr/>
            </p:nvGrpSpPr>
            <p:grpSpPr>
              <a:xfrm>
                <a:off x="11211698" y="2745202"/>
                <a:ext cx="76453" cy="40589"/>
                <a:chOff x="11211698" y="2745202"/>
                <a:chExt cx="76453" cy="40589"/>
              </a:xfrm>
              <a:grpFill/>
            </p:grpSpPr>
            <p:sp>
              <p:nvSpPr>
                <p:cNvPr id="59" name="Freeform: Shape 58">
                  <a:extLst>
                    <a:ext uri="{FF2B5EF4-FFF2-40B4-BE49-F238E27FC236}">
                      <a16:creationId xmlns:a16="http://schemas.microsoft.com/office/drawing/2014/main" id="{36BB08C6-B693-8E14-B853-0249C1481DD1}"/>
                    </a:ext>
                  </a:extLst>
                </p:cNvPr>
                <p:cNvSpPr/>
                <p:nvPr/>
              </p:nvSpPr>
              <p:spPr>
                <a:xfrm>
                  <a:off x="11263723" y="2745202"/>
                  <a:ext cx="24429" cy="40589"/>
                </a:xfrm>
                <a:custGeom>
                  <a:avLst/>
                  <a:gdLst>
                    <a:gd name="connsiteX0" fmla="*/ 2608 w 24429"/>
                    <a:gd name="connsiteY0" fmla="*/ 40589 h 40589"/>
                    <a:gd name="connsiteX1" fmla="*/ 688 w 24429"/>
                    <a:gd name="connsiteY1" fmla="*/ 39747 h 40589"/>
                    <a:gd name="connsiteX2" fmla="*/ 845 w 24429"/>
                    <a:gd name="connsiteY2" fmla="*/ 36045 h 40589"/>
                    <a:gd name="connsiteX3" fmla="*/ 17965 w 24429"/>
                    <a:gd name="connsiteY3" fmla="*/ 20296 h 40589"/>
                    <a:gd name="connsiteX4" fmla="*/ 845 w 24429"/>
                    <a:gd name="connsiteY4" fmla="*/ 4547 h 40589"/>
                    <a:gd name="connsiteX5" fmla="*/ 688 w 24429"/>
                    <a:gd name="connsiteY5" fmla="*/ 845 h 40589"/>
                    <a:gd name="connsiteX6" fmla="*/ 4370 w 24429"/>
                    <a:gd name="connsiteY6" fmla="*/ 688 h 40589"/>
                    <a:gd name="connsiteX7" fmla="*/ 23587 w 24429"/>
                    <a:gd name="connsiteY7" fmla="*/ 18357 h 40589"/>
                    <a:gd name="connsiteX8" fmla="*/ 24429 w 24429"/>
                    <a:gd name="connsiteY8" fmla="*/ 20276 h 40589"/>
                    <a:gd name="connsiteX9" fmla="*/ 23587 w 24429"/>
                    <a:gd name="connsiteY9" fmla="*/ 22196 h 40589"/>
                    <a:gd name="connsiteX10" fmla="*/ 4370 w 24429"/>
                    <a:gd name="connsiteY10" fmla="*/ 39865 h 40589"/>
                    <a:gd name="connsiteX11" fmla="*/ 2608 w 24429"/>
                    <a:gd name="connsiteY11" fmla="*/ 40589 h 4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9" h="40589">
                      <a:moveTo>
                        <a:pt x="2608" y="40589"/>
                      </a:moveTo>
                      <a:cubicBezTo>
                        <a:pt x="1903" y="40589"/>
                        <a:pt x="1197" y="40315"/>
                        <a:pt x="688" y="39747"/>
                      </a:cubicBezTo>
                      <a:cubicBezTo>
                        <a:pt x="-291" y="38689"/>
                        <a:pt x="-213" y="37024"/>
                        <a:pt x="845" y="36045"/>
                      </a:cubicBezTo>
                      <a:lnTo>
                        <a:pt x="17965" y="20296"/>
                      </a:lnTo>
                      <a:lnTo>
                        <a:pt x="845" y="4547"/>
                      </a:lnTo>
                      <a:cubicBezTo>
                        <a:pt x="-213" y="3568"/>
                        <a:pt x="-291" y="1922"/>
                        <a:pt x="688" y="845"/>
                      </a:cubicBezTo>
                      <a:cubicBezTo>
                        <a:pt x="1668" y="-213"/>
                        <a:pt x="3313" y="-291"/>
                        <a:pt x="4370" y="688"/>
                      </a:cubicBezTo>
                      <a:lnTo>
                        <a:pt x="23587" y="18357"/>
                      </a:lnTo>
                      <a:cubicBezTo>
                        <a:pt x="24116" y="18847"/>
                        <a:pt x="24429" y="19552"/>
                        <a:pt x="24429" y="20276"/>
                      </a:cubicBezTo>
                      <a:cubicBezTo>
                        <a:pt x="24429" y="21001"/>
                        <a:pt x="24116" y="21706"/>
                        <a:pt x="23587" y="22196"/>
                      </a:cubicBezTo>
                      <a:lnTo>
                        <a:pt x="4370" y="39865"/>
                      </a:lnTo>
                      <a:cubicBezTo>
                        <a:pt x="3881" y="40354"/>
                        <a:pt x="3234" y="40589"/>
                        <a:pt x="2608" y="40589"/>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61" name="Freeform: Shape 60">
                  <a:extLst>
                    <a:ext uri="{FF2B5EF4-FFF2-40B4-BE49-F238E27FC236}">
                      <a16:creationId xmlns:a16="http://schemas.microsoft.com/office/drawing/2014/main" id="{5039AE3B-1A32-6D0F-12AF-E1F8AFD735CD}"/>
                    </a:ext>
                  </a:extLst>
                </p:cNvPr>
                <p:cNvSpPr/>
                <p:nvPr/>
              </p:nvSpPr>
              <p:spPr>
                <a:xfrm>
                  <a:off x="11211698" y="2745241"/>
                  <a:ext cx="24429" cy="40550"/>
                </a:xfrm>
                <a:custGeom>
                  <a:avLst/>
                  <a:gdLst>
                    <a:gd name="connsiteX0" fmla="*/ 21822 w 24429"/>
                    <a:gd name="connsiteY0" fmla="*/ 40550 h 40550"/>
                    <a:gd name="connsiteX1" fmla="*/ 20059 w 24429"/>
                    <a:gd name="connsiteY1" fmla="*/ 39865 h 40550"/>
                    <a:gd name="connsiteX2" fmla="*/ 843 w 24429"/>
                    <a:gd name="connsiteY2" fmla="*/ 22196 h 40550"/>
                    <a:gd name="connsiteX3" fmla="*/ 0 w 24429"/>
                    <a:gd name="connsiteY3" fmla="*/ 20276 h 40550"/>
                    <a:gd name="connsiteX4" fmla="*/ 843 w 24429"/>
                    <a:gd name="connsiteY4" fmla="*/ 18357 h 40550"/>
                    <a:gd name="connsiteX5" fmla="*/ 20059 w 24429"/>
                    <a:gd name="connsiteY5" fmla="*/ 688 h 40550"/>
                    <a:gd name="connsiteX6" fmla="*/ 23741 w 24429"/>
                    <a:gd name="connsiteY6" fmla="*/ 845 h 40550"/>
                    <a:gd name="connsiteX7" fmla="*/ 23584 w 24429"/>
                    <a:gd name="connsiteY7" fmla="*/ 4547 h 40550"/>
                    <a:gd name="connsiteX8" fmla="*/ 6465 w 24429"/>
                    <a:gd name="connsiteY8" fmla="*/ 20296 h 40550"/>
                    <a:gd name="connsiteX9" fmla="*/ 23584 w 24429"/>
                    <a:gd name="connsiteY9" fmla="*/ 36045 h 40550"/>
                    <a:gd name="connsiteX10" fmla="*/ 23741 w 24429"/>
                    <a:gd name="connsiteY10" fmla="*/ 39747 h 40550"/>
                    <a:gd name="connsiteX11" fmla="*/ 21822 w 24429"/>
                    <a:gd name="connsiteY11" fmla="*/ 40550 h 4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29" h="40550">
                      <a:moveTo>
                        <a:pt x="21822" y="40550"/>
                      </a:moveTo>
                      <a:cubicBezTo>
                        <a:pt x="21195" y="40550"/>
                        <a:pt x="20549" y="40315"/>
                        <a:pt x="20059" y="39865"/>
                      </a:cubicBezTo>
                      <a:lnTo>
                        <a:pt x="843" y="22196"/>
                      </a:lnTo>
                      <a:cubicBezTo>
                        <a:pt x="314" y="21706"/>
                        <a:pt x="0" y="21001"/>
                        <a:pt x="0" y="20276"/>
                      </a:cubicBezTo>
                      <a:cubicBezTo>
                        <a:pt x="0" y="19552"/>
                        <a:pt x="314" y="18846"/>
                        <a:pt x="843" y="18357"/>
                      </a:cubicBezTo>
                      <a:lnTo>
                        <a:pt x="20059" y="688"/>
                      </a:lnTo>
                      <a:cubicBezTo>
                        <a:pt x="21117" y="-291"/>
                        <a:pt x="22782" y="-213"/>
                        <a:pt x="23741" y="845"/>
                      </a:cubicBezTo>
                      <a:cubicBezTo>
                        <a:pt x="24721" y="1903"/>
                        <a:pt x="24642" y="3568"/>
                        <a:pt x="23584" y="4547"/>
                      </a:cubicBezTo>
                      <a:lnTo>
                        <a:pt x="6465" y="20296"/>
                      </a:lnTo>
                      <a:lnTo>
                        <a:pt x="23584" y="36045"/>
                      </a:lnTo>
                      <a:cubicBezTo>
                        <a:pt x="24642" y="37024"/>
                        <a:pt x="24721" y="38670"/>
                        <a:pt x="23741" y="39747"/>
                      </a:cubicBezTo>
                      <a:cubicBezTo>
                        <a:pt x="23232" y="40276"/>
                        <a:pt x="22527" y="40550"/>
                        <a:pt x="21822" y="4055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grpSp>
      <p:grpSp>
        <p:nvGrpSpPr>
          <p:cNvPr id="68" name="Graphic 5">
            <a:extLst>
              <a:ext uri="{FF2B5EF4-FFF2-40B4-BE49-F238E27FC236}">
                <a16:creationId xmlns:a16="http://schemas.microsoft.com/office/drawing/2014/main" id="{DF136508-FFE8-A932-B711-70CCFB2F2710}"/>
              </a:ext>
            </a:extLst>
          </p:cNvPr>
          <p:cNvGrpSpPr/>
          <p:nvPr/>
        </p:nvGrpSpPr>
        <p:grpSpPr>
          <a:xfrm>
            <a:off x="8197907" y="1911814"/>
            <a:ext cx="387606" cy="240802"/>
            <a:chOff x="11163310" y="1601190"/>
            <a:chExt cx="135894" cy="88343"/>
          </a:xfrm>
          <a:solidFill>
            <a:srgbClr val="FFFFFF"/>
          </a:solidFill>
          <a:effectLst/>
        </p:grpSpPr>
        <p:grpSp>
          <p:nvGrpSpPr>
            <p:cNvPr id="73" name="Graphic 5">
              <a:extLst>
                <a:ext uri="{FF2B5EF4-FFF2-40B4-BE49-F238E27FC236}">
                  <a16:creationId xmlns:a16="http://schemas.microsoft.com/office/drawing/2014/main" id="{4492D5DA-C11A-A5B8-47A1-56A04D719672}"/>
                </a:ext>
              </a:extLst>
            </p:cNvPr>
            <p:cNvGrpSpPr/>
            <p:nvPr/>
          </p:nvGrpSpPr>
          <p:grpSpPr>
            <a:xfrm>
              <a:off x="11163310" y="1601190"/>
              <a:ext cx="135894" cy="88343"/>
              <a:chOff x="11163310" y="1601190"/>
              <a:chExt cx="135894" cy="88343"/>
            </a:xfrm>
            <a:grpFill/>
          </p:grpSpPr>
          <p:sp>
            <p:nvSpPr>
              <p:cNvPr id="84" name="Freeform: Shape 83">
                <a:extLst>
                  <a:ext uri="{FF2B5EF4-FFF2-40B4-BE49-F238E27FC236}">
                    <a16:creationId xmlns:a16="http://schemas.microsoft.com/office/drawing/2014/main" id="{7FE44169-C295-1D7D-F085-385172D1D781}"/>
                  </a:ext>
                </a:extLst>
              </p:cNvPr>
              <p:cNvSpPr/>
              <p:nvPr/>
            </p:nvSpPr>
            <p:spPr>
              <a:xfrm>
                <a:off x="11174540" y="1601190"/>
                <a:ext cx="113474" cy="76629"/>
              </a:xfrm>
              <a:custGeom>
                <a:avLst/>
                <a:gdLst>
                  <a:gd name="connsiteX0" fmla="*/ 110870 w 113474"/>
                  <a:gd name="connsiteY0" fmla="*/ 76629 h 76629"/>
                  <a:gd name="connsiteX1" fmla="*/ 2605 w 113474"/>
                  <a:gd name="connsiteY1" fmla="*/ 76629 h 76629"/>
                  <a:gd name="connsiteX2" fmla="*/ 0 w 113474"/>
                  <a:gd name="connsiteY2" fmla="*/ 74024 h 76629"/>
                  <a:gd name="connsiteX3" fmla="*/ 0 w 113474"/>
                  <a:gd name="connsiteY3" fmla="*/ 2605 h 76629"/>
                  <a:gd name="connsiteX4" fmla="*/ 2605 w 113474"/>
                  <a:gd name="connsiteY4" fmla="*/ 0 h 76629"/>
                  <a:gd name="connsiteX5" fmla="*/ 110870 w 113474"/>
                  <a:gd name="connsiteY5" fmla="*/ 0 h 76629"/>
                  <a:gd name="connsiteX6" fmla="*/ 113474 w 113474"/>
                  <a:gd name="connsiteY6" fmla="*/ 2605 h 76629"/>
                  <a:gd name="connsiteX7" fmla="*/ 113474 w 113474"/>
                  <a:gd name="connsiteY7" fmla="*/ 74005 h 76629"/>
                  <a:gd name="connsiteX8" fmla="*/ 110870 w 113474"/>
                  <a:gd name="connsiteY8" fmla="*/ 76629 h 76629"/>
                  <a:gd name="connsiteX9" fmla="*/ 5210 w 113474"/>
                  <a:gd name="connsiteY9" fmla="*/ 71399 h 76629"/>
                  <a:gd name="connsiteX10" fmla="*/ 108244 w 113474"/>
                  <a:gd name="connsiteY10" fmla="*/ 71399 h 76629"/>
                  <a:gd name="connsiteX11" fmla="*/ 108244 w 113474"/>
                  <a:gd name="connsiteY11" fmla="*/ 5230 h 76629"/>
                  <a:gd name="connsiteX12" fmla="*/ 5210 w 113474"/>
                  <a:gd name="connsiteY12" fmla="*/ 5230 h 76629"/>
                  <a:gd name="connsiteX13" fmla="*/ 5210 w 113474"/>
                  <a:gd name="connsiteY13" fmla="*/ 71399 h 7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474" h="76629">
                    <a:moveTo>
                      <a:pt x="110870" y="76629"/>
                    </a:moveTo>
                    <a:lnTo>
                      <a:pt x="2605" y="76629"/>
                    </a:lnTo>
                    <a:cubicBezTo>
                      <a:pt x="1155" y="76629"/>
                      <a:pt x="0" y="75454"/>
                      <a:pt x="0" y="74024"/>
                    </a:cubicBezTo>
                    <a:lnTo>
                      <a:pt x="0" y="2605"/>
                    </a:lnTo>
                    <a:cubicBezTo>
                      <a:pt x="0" y="1156"/>
                      <a:pt x="1175" y="0"/>
                      <a:pt x="2605" y="0"/>
                    </a:cubicBezTo>
                    <a:lnTo>
                      <a:pt x="110870" y="0"/>
                    </a:lnTo>
                    <a:cubicBezTo>
                      <a:pt x="112319" y="0"/>
                      <a:pt x="113474" y="1175"/>
                      <a:pt x="113474" y="2605"/>
                    </a:cubicBezTo>
                    <a:lnTo>
                      <a:pt x="113474" y="74005"/>
                    </a:lnTo>
                    <a:cubicBezTo>
                      <a:pt x="113474" y="75454"/>
                      <a:pt x="112319" y="76629"/>
                      <a:pt x="110870" y="76629"/>
                    </a:cubicBezTo>
                    <a:close/>
                    <a:moveTo>
                      <a:pt x="5210" y="71399"/>
                    </a:moveTo>
                    <a:lnTo>
                      <a:pt x="108244" y="71399"/>
                    </a:lnTo>
                    <a:lnTo>
                      <a:pt x="108244" y="5230"/>
                    </a:lnTo>
                    <a:lnTo>
                      <a:pt x="5210" y="5230"/>
                    </a:lnTo>
                    <a:lnTo>
                      <a:pt x="5210" y="71399"/>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5" name="Freeform: Shape 84">
                <a:extLst>
                  <a:ext uri="{FF2B5EF4-FFF2-40B4-BE49-F238E27FC236}">
                    <a16:creationId xmlns:a16="http://schemas.microsoft.com/office/drawing/2014/main" id="{BA20BF24-D8EF-5A09-9D31-4930A06B5CE1}"/>
                  </a:ext>
                </a:extLst>
              </p:cNvPr>
              <p:cNvSpPr/>
              <p:nvPr/>
            </p:nvSpPr>
            <p:spPr>
              <a:xfrm>
                <a:off x="11163310" y="1672589"/>
                <a:ext cx="135894" cy="16943"/>
              </a:xfrm>
              <a:custGeom>
                <a:avLst/>
                <a:gdLst>
                  <a:gd name="connsiteX0" fmla="*/ 120689 w 135894"/>
                  <a:gd name="connsiteY0" fmla="*/ 16944 h 16943"/>
                  <a:gd name="connsiteX1" fmla="*/ 15226 w 135894"/>
                  <a:gd name="connsiteY1" fmla="*/ 16944 h 16943"/>
                  <a:gd name="connsiteX2" fmla="*/ 13443 w 135894"/>
                  <a:gd name="connsiteY2" fmla="*/ 16239 h 16943"/>
                  <a:gd name="connsiteX3" fmla="*/ 828 w 135894"/>
                  <a:gd name="connsiteY3" fmla="*/ 4525 h 16943"/>
                  <a:gd name="connsiteX4" fmla="*/ 182 w 135894"/>
                  <a:gd name="connsiteY4" fmla="*/ 1665 h 16943"/>
                  <a:gd name="connsiteX5" fmla="*/ 2611 w 135894"/>
                  <a:gd name="connsiteY5" fmla="*/ 0 h 16943"/>
                  <a:gd name="connsiteX6" fmla="*/ 133284 w 135894"/>
                  <a:gd name="connsiteY6" fmla="*/ 0 h 16943"/>
                  <a:gd name="connsiteX7" fmla="*/ 135713 w 135894"/>
                  <a:gd name="connsiteY7" fmla="*/ 1665 h 16943"/>
                  <a:gd name="connsiteX8" fmla="*/ 135066 w 135894"/>
                  <a:gd name="connsiteY8" fmla="*/ 4525 h 16943"/>
                  <a:gd name="connsiteX9" fmla="*/ 122452 w 135894"/>
                  <a:gd name="connsiteY9" fmla="*/ 16239 h 16943"/>
                  <a:gd name="connsiteX10" fmla="*/ 120689 w 135894"/>
                  <a:gd name="connsiteY10" fmla="*/ 16944 h 16943"/>
                  <a:gd name="connsiteX11" fmla="*/ 16264 w 135894"/>
                  <a:gd name="connsiteY11" fmla="*/ 11714 h 16943"/>
                  <a:gd name="connsiteX12" fmla="*/ 119670 w 135894"/>
                  <a:gd name="connsiteY12" fmla="*/ 11714 h 16943"/>
                  <a:gd name="connsiteX13" fmla="*/ 126644 w 135894"/>
                  <a:gd name="connsiteY13" fmla="*/ 5230 h 16943"/>
                  <a:gd name="connsiteX14" fmla="*/ 9290 w 135894"/>
                  <a:gd name="connsiteY14" fmla="*/ 5230 h 16943"/>
                  <a:gd name="connsiteX15" fmla="*/ 16264 w 135894"/>
                  <a:gd name="connsiteY15" fmla="*/ 11714 h 1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894" h="16943">
                    <a:moveTo>
                      <a:pt x="120689" y="16944"/>
                    </a:moveTo>
                    <a:lnTo>
                      <a:pt x="15226" y="16944"/>
                    </a:lnTo>
                    <a:cubicBezTo>
                      <a:pt x="14559" y="16944"/>
                      <a:pt x="13933" y="16689"/>
                      <a:pt x="13443" y="16239"/>
                    </a:cubicBezTo>
                    <a:lnTo>
                      <a:pt x="828" y="4525"/>
                    </a:lnTo>
                    <a:cubicBezTo>
                      <a:pt x="45" y="3800"/>
                      <a:pt x="-211" y="2664"/>
                      <a:pt x="182" y="1665"/>
                    </a:cubicBezTo>
                    <a:cubicBezTo>
                      <a:pt x="574" y="666"/>
                      <a:pt x="1533" y="0"/>
                      <a:pt x="2611" y="0"/>
                    </a:cubicBezTo>
                    <a:lnTo>
                      <a:pt x="133284" y="0"/>
                    </a:lnTo>
                    <a:cubicBezTo>
                      <a:pt x="134361" y="0"/>
                      <a:pt x="135322" y="666"/>
                      <a:pt x="135713" y="1665"/>
                    </a:cubicBezTo>
                    <a:cubicBezTo>
                      <a:pt x="136105" y="2664"/>
                      <a:pt x="135850" y="3800"/>
                      <a:pt x="135066" y="4525"/>
                    </a:cubicBezTo>
                    <a:lnTo>
                      <a:pt x="122452" y="16239"/>
                    </a:lnTo>
                    <a:cubicBezTo>
                      <a:pt x="121982" y="16689"/>
                      <a:pt x="121355" y="16944"/>
                      <a:pt x="120689" y="16944"/>
                    </a:cubicBezTo>
                    <a:close/>
                    <a:moveTo>
                      <a:pt x="16264" y="11714"/>
                    </a:moveTo>
                    <a:lnTo>
                      <a:pt x="119670" y="11714"/>
                    </a:lnTo>
                    <a:lnTo>
                      <a:pt x="126644" y="5230"/>
                    </a:lnTo>
                    <a:lnTo>
                      <a:pt x="9290" y="5230"/>
                    </a:lnTo>
                    <a:lnTo>
                      <a:pt x="16264" y="11714"/>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77" name="Graphic 5">
              <a:extLst>
                <a:ext uri="{FF2B5EF4-FFF2-40B4-BE49-F238E27FC236}">
                  <a16:creationId xmlns:a16="http://schemas.microsoft.com/office/drawing/2014/main" id="{585B1685-C59A-D1D5-D4D5-FE5D37BD836F}"/>
                </a:ext>
              </a:extLst>
            </p:cNvPr>
            <p:cNvGrpSpPr/>
            <p:nvPr/>
          </p:nvGrpSpPr>
          <p:grpSpPr>
            <a:xfrm>
              <a:off x="11197301" y="1614529"/>
              <a:ext cx="67932" cy="49950"/>
              <a:chOff x="11197301" y="1614529"/>
              <a:chExt cx="67932" cy="49950"/>
            </a:xfrm>
            <a:grpFill/>
          </p:grpSpPr>
          <p:sp>
            <p:nvSpPr>
              <p:cNvPr id="78" name="Freeform: Shape 77">
                <a:extLst>
                  <a:ext uri="{FF2B5EF4-FFF2-40B4-BE49-F238E27FC236}">
                    <a16:creationId xmlns:a16="http://schemas.microsoft.com/office/drawing/2014/main" id="{C088251A-D85E-7F38-58A2-5A1C9FA360C5}"/>
                  </a:ext>
                </a:extLst>
              </p:cNvPr>
              <p:cNvSpPr/>
              <p:nvPr/>
            </p:nvSpPr>
            <p:spPr>
              <a:xfrm>
                <a:off x="11197301" y="1614529"/>
                <a:ext cx="27580" cy="27580"/>
              </a:xfrm>
              <a:custGeom>
                <a:avLst/>
                <a:gdLst>
                  <a:gd name="connsiteX0" fmla="*/ 24975 w 27580"/>
                  <a:gd name="connsiteY0" fmla="*/ 27580 h 27580"/>
                  <a:gd name="connsiteX1" fmla="*/ 2605 w 27580"/>
                  <a:gd name="connsiteY1" fmla="*/ 27580 h 27580"/>
                  <a:gd name="connsiteX2" fmla="*/ 0 w 27580"/>
                  <a:gd name="connsiteY2" fmla="*/ 24975 h 27580"/>
                  <a:gd name="connsiteX3" fmla="*/ 0 w 27580"/>
                  <a:gd name="connsiteY3" fmla="*/ 2605 h 27580"/>
                  <a:gd name="connsiteX4" fmla="*/ 2605 w 27580"/>
                  <a:gd name="connsiteY4" fmla="*/ 0 h 27580"/>
                  <a:gd name="connsiteX5" fmla="*/ 24975 w 27580"/>
                  <a:gd name="connsiteY5" fmla="*/ 0 h 27580"/>
                  <a:gd name="connsiteX6" fmla="*/ 27580 w 27580"/>
                  <a:gd name="connsiteY6" fmla="*/ 2605 h 27580"/>
                  <a:gd name="connsiteX7" fmla="*/ 27580 w 27580"/>
                  <a:gd name="connsiteY7" fmla="*/ 24975 h 27580"/>
                  <a:gd name="connsiteX8" fmla="*/ 24975 w 27580"/>
                  <a:gd name="connsiteY8" fmla="*/ 27580 h 27580"/>
                  <a:gd name="connsiteX9" fmla="*/ 5231 w 27580"/>
                  <a:gd name="connsiteY9" fmla="*/ 22350 h 27580"/>
                  <a:gd name="connsiteX10" fmla="*/ 22371 w 27580"/>
                  <a:gd name="connsiteY10" fmla="*/ 22350 h 27580"/>
                  <a:gd name="connsiteX11" fmla="*/ 22371 w 27580"/>
                  <a:gd name="connsiteY11" fmla="*/ 5210 h 27580"/>
                  <a:gd name="connsiteX12" fmla="*/ 5231 w 27580"/>
                  <a:gd name="connsiteY12" fmla="*/ 5210 h 27580"/>
                  <a:gd name="connsiteX13" fmla="*/ 5231 w 27580"/>
                  <a:gd name="connsiteY13" fmla="*/ 22350 h 2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80" h="27580">
                    <a:moveTo>
                      <a:pt x="24975" y="27580"/>
                    </a:moveTo>
                    <a:lnTo>
                      <a:pt x="2605" y="27580"/>
                    </a:lnTo>
                    <a:cubicBezTo>
                      <a:pt x="1156" y="27580"/>
                      <a:pt x="0" y="26405"/>
                      <a:pt x="0" y="24975"/>
                    </a:cubicBezTo>
                    <a:lnTo>
                      <a:pt x="0" y="2605"/>
                    </a:lnTo>
                    <a:cubicBezTo>
                      <a:pt x="0" y="1156"/>
                      <a:pt x="1175" y="0"/>
                      <a:pt x="2605" y="0"/>
                    </a:cubicBezTo>
                    <a:lnTo>
                      <a:pt x="24975" y="0"/>
                    </a:lnTo>
                    <a:cubicBezTo>
                      <a:pt x="26425" y="0"/>
                      <a:pt x="27580" y="1175"/>
                      <a:pt x="27580" y="2605"/>
                    </a:cubicBezTo>
                    <a:lnTo>
                      <a:pt x="27580" y="24975"/>
                    </a:lnTo>
                    <a:cubicBezTo>
                      <a:pt x="27601" y="26425"/>
                      <a:pt x="26425" y="27580"/>
                      <a:pt x="24975" y="27580"/>
                    </a:cubicBezTo>
                    <a:close/>
                    <a:moveTo>
                      <a:pt x="5231" y="22350"/>
                    </a:moveTo>
                    <a:lnTo>
                      <a:pt x="22371" y="22350"/>
                    </a:lnTo>
                    <a:lnTo>
                      <a:pt x="22371" y="5210"/>
                    </a:lnTo>
                    <a:lnTo>
                      <a:pt x="5231" y="5210"/>
                    </a:lnTo>
                    <a:lnTo>
                      <a:pt x="5231" y="22350"/>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79" name="Freeform: Shape 78">
                <a:extLst>
                  <a:ext uri="{FF2B5EF4-FFF2-40B4-BE49-F238E27FC236}">
                    <a16:creationId xmlns:a16="http://schemas.microsoft.com/office/drawing/2014/main" id="{6EC22011-C931-885A-6356-C4A053FC521F}"/>
                  </a:ext>
                </a:extLst>
              </p:cNvPr>
              <p:cNvSpPr/>
              <p:nvPr/>
            </p:nvSpPr>
            <p:spPr>
              <a:xfrm>
                <a:off x="11232737" y="1614529"/>
                <a:ext cx="32496" cy="5210"/>
              </a:xfrm>
              <a:custGeom>
                <a:avLst/>
                <a:gdLst>
                  <a:gd name="connsiteX0" fmla="*/ 29891 w 32496"/>
                  <a:gd name="connsiteY0" fmla="*/ 5210 h 5210"/>
                  <a:gd name="connsiteX1" fmla="*/ 2605 w 32496"/>
                  <a:gd name="connsiteY1" fmla="*/ 5210 h 5210"/>
                  <a:gd name="connsiteX2" fmla="*/ 0 w 32496"/>
                  <a:gd name="connsiteY2" fmla="*/ 2605 h 5210"/>
                  <a:gd name="connsiteX3" fmla="*/ 2605 w 32496"/>
                  <a:gd name="connsiteY3" fmla="*/ 0 h 5210"/>
                  <a:gd name="connsiteX4" fmla="*/ 29891 w 32496"/>
                  <a:gd name="connsiteY4" fmla="*/ 0 h 5210"/>
                  <a:gd name="connsiteX5" fmla="*/ 32497 w 32496"/>
                  <a:gd name="connsiteY5" fmla="*/ 2605 h 5210"/>
                  <a:gd name="connsiteX6" fmla="*/ 29891 w 32496"/>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96" h="5210">
                    <a:moveTo>
                      <a:pt x="29891" y="5210"/>
                    </a:moveTo>
                    <a:lnTo>
                      <a:pt x="2605" y="5210"/>
                    </a:lnTo>
                    <a:cubicBezTo>
                      <a:pt x="1155" y="5210"/>
                      <a:pt x="0" y="4035"/>
                      <a:pt x="0" y="2605"/>
                    </a:cubicBezTo>
                    <a:cubicBezTo>
                      <a:pt x="0" y="1156"/>
                      <a:pt x="1175" y="0"/>
                      <a:pt x="2605" y="0"/>
                    </a:cubicBezTo>
                    <a:lnTo>
                      <a:pt x="29891" y="0"/>
                    </a:lnTo>
                    <a:cubicBezTo>
                      <a:pt x="31341" y="0"/>
                      <a:pt x="32497" y="1175"/>
                      <a:pt x="32497" y="2605"/>
                    </a:cubicBezTo>
                    <a:cubicBezTo>
                      <a:pt x="32517" y="4055"/>
                      <a:pt x="31341" y="5210"/>
                      <a:pt x="29891"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0" name="Freeform: Shape 79">
                <a:extLst>
                  <a:ext uri="{FF2B5EF4-FFF2-40B4-BE49-F238E27FC236}">
                    <a16:creationId xmlns:a16="http://schemas.microsoft.com/office/drawing/2014/main" id="{0C88A475-2E8E-6F14-6474-6CB60BE642C9}"/>
                  </a:ext>
                </a:extLst>
              </p:cNvPr>
              <p:cNvSpPr/>
              <p:nvPr/>
            </p:nvSpPr>
            <p:spPr>
              <a:xfrm>
                <a:off x="11232737" y="1625714"/>
                <a:ext cx="32496" cy="5210"/>
              </a:xfrm>
              <a:custGeom>
                <a:avLst/>
                <a:gdLst>
                  <a:gd name="connsiteX0" fmla="*/ 29891 w 32496"/>
                  <a:gd name="connsiteY0" fmla="*/ 5210 h 5210"/>
                  <a:gd name="connsiteX1" fmla="*/ 2605 w 32496"/>
                  <a:gd name="connsiteY1" fmla="*/ 5210 h 5210"/>
                  <a:gd name="connsiteX2" fmla="*/ 0 w 32496"/>
                  <a:gd name="connsiteY2" fmla="*/ 2605 h 5210"/>
                  <a:gd name="connsiteX3" fmla="*/ 2605 w 32496"/>
                  <a:gd name="connsiteY3" fmla="*/ 0 h 5210"/>
                  <a:gd name="connsiteX4" fmla="*/ 29891 w 32496"/>
                  <a:gd name="connsiteY4" fmla="*/ 0 h 5210"/>
                  <a:gd name="connsiteX5" fmla="*/ 32497 w 32496"/>
                  <a:gd name="connsiteY5" fmla="*/ 2605 h 5210"/>
                  <a:gd name="connsiteX6" fmla="*/ 29891 w 32496"/>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96" h="5210">
                    <a:moveTo>
                      <a:pt x="29891" y="5210"/>
                    </a:moveTo>
                    <a:lnTo>
                      <a:pt x="2605" y="5210"/>
                    </a:lnTo>
                    <a:cubicBezTo>
                      <a:pt x="1155" y="5210"/>
                      <a:pt x="0" y="4035"/>
                      <a:pt x="0" y="2605"/>
                    </a:cubicBezTo>
                    <a:cubicBezTo>
                      <a:pt x="0" y="1156"/>
                      <a:pt x="1175" y="0"/>
                      <a:pt x="2605" y="0"/>
                    </a:cubicBezTo>
                    <a:lnTo>
                      <a:pt x="29891" y="0"/>
                    </a:lnTo>
                    <a:cubicBezTo>
                      <a:pt x="31341" y="0"/>
                      <a:pt x="32497" y="1175"/>
                      <a:pt x="32497" y="2605"/>
                    </a:cubicBezTo>
                    <a:cubicBezTo>
                      <a:pt x="32517" y="4055"/>
                      <a:pt x="31341" y="5210"/>
                      <a:pt x="29891"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1" name="Freeform: Shape 80">
                <a:extLst>
                  <a:ext uri="{FF2B5EF4-FFF2-40B4-BE49-F238E27FC236}">
                    <a16:creationId xmlns:a16="http://schemas.microsoft.com/office/drawing/2014/main" id="{2276414A-5CDA-D53A-6C1E-09902ABAC80C}"/>
                  </a:ext>
                </a:extLst>
              </p:cNvPr>
              <p:cNvSpPr/>
              <p:nvPr/>
            </p:nvSpPr>
            <p:spPr>
              <a:xfrm>
                <a:off x="11232737" y="1636899"/>
                <a:ext cx="32496" cy="5210"/>
              </a:xfrm>
              <a:custGeom>
                <a:avLst/>
                <a:gdLst>
                  <a:gd name="connsiteX0" fmla="*/ 29891 w 32496"/>
                  <a:gd name="connsiteY0" fmla="*/ 5210 h 5210"/>
                  <a:gd name="connsiteX1" fmla="*/ 2605 w 32496"/>
                  <a:gd name="connsiteY1" fmla="*/ 5210 h 5210"/>
                  <a:gd name="connsiteX2" fmla="*/ 0 w 32496"/>
                  <a:gd name="connsiteY2" fmla="*/ 2605 h 5210"/>
                  <a:gd name="connsiteX3" fmla="*/ 2605 w 32496"/>
                  <a:gd name="connsiteY3" fmla="*/ 0 h 5210"/>
                  <a:gd name="connsiteX4" fmla="*/ 29891 w 32496"/>
                  <a:gd name="connsiteY4" fmla="*/ 0 h 5210"/>
                  <a:gd name="connsiteX5" fmla="*/ 32497 w 32496"/>
                  <a:gd name="connsiteY5" fmla="*/ 2605 h 5210"/>
                  <a:gd name="connsiteX6" fmla="*/ 29891 w 32496"/>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96" h="5210">
                    <a:moveTo>
                      <a:pt x="29891" y="5210"/>
                    </a:moveTo>
                    <a:lnTo>
                      <a:pt x="2605" y="5210"/>
                    </a:lnTo>
                    <a:cubicBezTo>
                      <a:pt x="1155" y="5210"/>
                      <a:pt x="0" y="4035"/>
                      <a:pt x="0" y="2605"/>
                    </a:cubicBezTo>
                    <a:cubicBezTo>
                      <a:pt x="0" y="1156"/>
                      <a:pt x="1175" y="0"/>
                      <a:pt x="2605" y="0"/>
                    </a:cubicBezTo>
                    <a:lnTo>
                      <a:pt x="29891" y="0"/>
                    </a:lnTo>
                    <a:cubicBezTo>
                      <a:pt x="31341" y="0"/>
                      <a:pt x="32497" y="1175"/>
                      <a:pt x="32497" y="2605"/>
                    </a:cubicBezTo>
                    <a:cubicBezTo>
                      <a:pt x="32517" y="4055"/>
                      <a:pt x="31341" y="5210"/>
                      <a:pt x="29891"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2" name="Freeform: Shape 81">
                <a:extLst>
                  <a:ext uri="{FF2B5EF4-FFF2-40B4-BE49-F238E27FC236}">
                    <a16:creationId xmlns:a16="http://schemas.microsoft.com/office/drawing/2014/main" id="{BE9AD6C6-551D-E684-31D0-924E81EA7BE1}"/>
                  </a:ext>
                </a:extLst>
              </p:cNvPr>
              <p:cNvSpPr/>
              <p:nvPr/>
            </p:nvSpPr>
            <p:spPr>
              <a:xfrm>
                <a:off x="11197301" y="1648084"/>
                <a:ext cx="67932" cy="5210"/>
              </a:xfrm>
              <a:custGeom>
                <a:avLst/>
                <a:gdLst>
                  <a:gd name="connsiteX0" fmla="*/ 65327 w 67932"/>
                  <a:gd name="connsiteY0" fmla="*/ 5210 h 5210"/>
                  <a:gd name="connsiteX1" fmla="*/ 2605 w 67932"/>
                  <a:gd name="connsiteY1" fmla="*/ 5210 h 5210"/>
                  <a:gd name="connsiteX2" fmla="*/ 0 w 67932"/>
                  <a:gd name="connsiteY2" fmla="*/ 2605 h 5210"/>
                  <a:gd name="connsiteX3" fmla="*/ 2605 w 67932"/>
                  <a:gd name="connsiteY3" fmla="*/ 0 h 5210"/>
                  <a:gd name="connsiteX4" fmla="*/ 65327 w 67932"/>
                  <a:gd name="connsiteY4" fmla="*/ 0 h 5210"/>
                  <a:gd name="connsiteX5" fmla="*/ 67933 w 67932"/>
                  <a:gd name="connsiteY5" fmla="*/ 2605 h 5210"/>
                  <a:gd name="connsiteX6" fmla="*/ 65327 w 67932"/>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2" h="5210">
                    <a:moveTo>
                      <a:pt x="65327" y="5210"/>
                    </a:moveTo>
                    <a:lnTo>
                      <a:pt x="2605" y="5210"/>
                    </a:lnTo>
                    <a:cubicBezTo>
                      <a:pt x="1156" y="5210"/>
                      <a:pt x="0" y="4035"/>
                      <a:pt x="0" y="2605"/>
                    </a:cubicBezTo>
                    <a:cubicBezTo>
                      <a:pt x="0" y="1156"/>
                      <a:pt x="1175" y="0"/>
                      <a:pt x="2605" y="0"/>
                    </a:cubicBezTo>
                    <a:lnTo>
                      <a:pt x="65327" y="0"/>
                    </a:lnTo>
                    <a:cubicBezTo>
                      <a:pt x="66777" y="0"/>
                      <a:pt x="67933" y="1175"/>
                      <a:pt x="67933" y="2605"/>
                    </a:cubicBezTo>
                    <a:cubicBezTo>
                      <a:pt x="67953" y="4055"/>
                      <a:pt x="66777" y="5210"/>
                      <a:pt x="65327"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3" name="Freeform: Shape 82">
                <a:extLst>
                  <a:ext uri="{FF2B5EF4-FFF2-40B4-BE49-F238E27FC236}">
                    <a16:creationId xmlns:a16="http://schemas.microsoft.com/office/drawing/2014/main" id="{D3AB4AC6-F553-1971-DF98-FC7DCD936CB9}"/>
                  </a:ext>
                </a:extLst>
              </p:cNvPr>
              <p:cNvSpPr/>
              <p:nvPr/>
            </p:nvSpPr>
            <p:spPr>
              <a:xfrm>
                <a:off x="11197301" y="1659269"/>
                <a:ext cx="67932" cy="5210"/>
              </a:xfrm>
              <a:custGeom>
                <a:avLst/>
                <a:gdLst>
                  <a:gd name="connsiteX0" fmla="*/ 65327 w 67932"/>
                  <a:gd name="connsiteY0" fmla="*/ 5210 h 5210"/>
                  <a:gd name="connsiteX1" fmla="*/ 2605 w 67932"/>
                  <a:gd name="connsiteY1" fmla="*/ 5210 h 5210"/>
                  <a:gd name="connsiteX2" fmla="*/ 0 w 67932"/>
                  <a:gd name="connsiteY2" fmla="*/ 2605 h 5210"/>
                  <a:gd name="connsiteX3" fmla="*/ 2605 w 67932"/>
                  <a:gd name="connsiteY3" fmla="*/ 0 h 5210"/>
                  <a:gd name="connsiteX4" fmla="*/ 65327 w 67932"/>
                  <a:gd name="connsiteY4" fmla="*/ 0 h 5210"/>
                  <a:gd name="connsiteX5" fmla="*/ 67933 w 67932"/>
                  <a:gd name="connsiteY5" fmla="*/ 2605 h 5210"/>
                  <a:gd name="connsiteX6" fmla="*/ 65327 w 67932"/>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2" h="5210">
                    <a:moveTo>
                      <a:pt x="65327" y="5210"/>
                    </a:moveTo>
                    <a:lnTo>
                      <a:pt x="2605" y="5210"/>
                    </a:lnTo>
                    <a:cubicBezTo>
                      <a:pt x="1156" y="5210"/>
                      <a:pt x="0" y="4035"/>
                      <a:pt x="0" y="2605"/>
                    </a:cubicBezTo>
                    <a:cubicBezTo>
                      <a:pt x="0" y="1156"/>
                      <a:pt x="1175" y="0"/>
                      <a:pt x="2605" y="0"/>
                    </a:cubicBezTo>
                    <a:lnTo>
                      <a:pt x="65327" y="0"/>
                    </a:lnTo>
                    <a:cubicBezTo>
                      <a:pt x="66777" y="0"/>
                      <a:pt x="67933" y="1175"/>
                      <a:pt x="67933" y="2605"/>
                    </a:cubicBezTo>
                    <a:cubicBezTo>
                      <a:pt x="67953" y="4055"/>
                      <a:pt x="66777" y="5210"/>
                      <a:pt x="65327"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grpSp>
        <p:nvGrpSpPr>
          <p:cNvPr id="86" name="Graphic 5">
            <a:extLst>
              <a:ext uri="{FF2B5EF4-FFF2-40B4-BE49-F238E27FC236}">
                <a16:creationId xmlns:a16="http://schemas.microsoft.com/office/drawing/2014/main" id="{ACF0B414-9186-2A43-411D-FE3F5700A0A2}"/>
              </a:ext>
            </a:extLst>
          </p:cNvPr>
          <p:cNvGrpSpPr/>
          <p:nvPr/>
        </p:nvGrpSpPr>
        <p:grpSpPr>
          <a:xfrm>
            <a:off x="8328378" y="2295312"/>
            <a:ext cx="387632" cy="331358"/>
            <a:chOff x="6457717" y="3954116"/>
            <a:chExt cx="135903" cy="121565"/>
          </a:xfrm>
          <a:solidFill>
            <a:srgbClr val="FFFFFF"/>
          </a:solidFill>
          <a:effectLst/>
        </p:grpSpPr>
        <p:sp>
          <p:nvSpPr>
            <p:cNvPr id="87" name="Freeform: Shape 86">
              <a:extLst>
                <a:ext uri="{FF2B5EF4-FFF2-40B4-BE49-F238E27FC236}">
                  <a16:creationId xmlns:a16="http://schemas.microsoft.com/office/drawing/2014/main" id="{83953517-1957-5EA6-3782-17D99102B7CF}"/>
                </a:ext>
              </a:extLst>
            </p:cNvPr>
            <p:cNvSpPr/>
            <p:nvPr/>
          </p:nvSpPr>
          <p:spPr>
            <a:xfrm>
              <a:off x="6500282" y="3954116"/>
              <a:ext cx="50773" cy="56238"/>
            </a:xfrm>
            <a:custGeom>
              <a:avLst/>
              <a:gdLst>
                <a:gd name="connsiteX0" fmla="*/ 48148 w 50773"/>
                <a:gd name="connsiteY0" fmla="*/ 56238 h 56238"/>
                <a:gd name="connsiteX1" fmla="*/ 2605 w 50773"/>
                <a:gd name="connsiteY1" fmla="*/ 56238 h 56238"/>
                <a:gd name="connsiteX2" fmla="*/ 0 w 50773"/>
                <a:gd name="connsiteY2" fmla="*/ 53633 h 56238"/>
                <a:gd name="connsiteX3" fmla="*/ 0 w 50773"/>
                <a:gd name="connsiteY3" fmla="*/ 47835 h 56238"/>
                <a:gd name="connsiteX4" fmla="*/ 4564 w 50773"/>
                <a:gd name="connsiteY4" fmla="*/ 41194 h 56238"/>
                <a:gd name="connsiteX5" fmla="*/ 17982 w 50773"/>
                <a:gd name="connsiteY5" fmla="*/ 35279 h 56238"/>
                <a:gd name="connsiteX6" fmla="*/ 18276 w 50773"/>
                <a:gd name="connsiteY6" fmla="*/ 34965 h 56238"/>
                <a:gd name="connsiteX7" fmla="*/ 18276 w 50773"/>
                <a:gd name="connsiteY7" fmla="*/ 32399 h 56238"/>
                <a:gd name="connsiteX8" fmla="*/ 18158 w 50773"/>
                <a:gd name="connsiteY8" fmla="*/ 32164 h 56238"/>
                <a:gd name="connsiteX9" fmla="*/ 12223 w 50773"/>
                <a:gd name="connsiteY9" fmla="*/ 24818 h 56238"/>
                <a:gd name="connsiteX10" fmla="*/ 8051 w 50773"/>
                <a:gd name="connsiteY10" fmla="*/ 18139 h 56238"/>
                <a:gd name="connsiteX11" fmla="*/ 11068 w 50773"/>
                <a:gd name="connsiteY11" fmla="*/ 11988 h 56238"/>
                <a:gd name="connsiteX12" fmla="*/ 23780 w 50773"/>
                <a:gd name="connsiteY12" fmla="*/ 0 h 56238"/>
                <a:gd name="connsiteX13" fmla="*/ 26934 w 50773"/>
                <a:gd name="connsiteY13" fmla="*/ 0 h 56238"/>
                <a:gd name="connsiteX14" fmla="*/ 39647 w 50773"/>
                <a:gd name="connsiteY14" fmla="*/ 11988 h 56238"/>
                <a:gd name="connsiteX15" fmla="*/ 42663 w 50773"/>
                <a:gd name="connsiteY15" fmla="*/ 18139 h 56238"/>
                <a:gd name="connsiteX16" fmla="*/ 38491 w 50773"/>
                <a:gd name="connsiteY16" fmla="*/ 24818 h 56238"/>
                <a:gd name="connsiteX17" fmla="*/ 32556 w 50773"/>
                <a:gd name="connsiteY17" fmla="*/ 32164 h 56238"/>
                <a:gd name="connsiteX18" fmla="*/ 32438 w 50773"/>
                <a:gd name="connsiteY18" fmla="*/ 32399 h 56238"/>
                <a:gd name="connsiteX19" fmla="*/ 32438 w 50773"/>
                <a:gd name="connsiteY19" fmla="*/ 34965 h 56238"/>
                <a:gd name="connsiteX20" fmla="*/ 32615 w 50773"/>
                <a:gd name="connsiteY20" fmla="*/ 35240 h 56238"/>
                <a:gd name="connsiteX21" fmla="*/ 46327 w 50773"/>
                <a:gd name="connsiteY21" fmla="*/ 41253 h 56238"/>
                <a:gd name="connsiteX22" fmla="*/ 50773 w 50773"/>
                <a:gd name="connsiteY22" fmla="*/ 47854 h 56238"/>
                <a:gd name="connsiteX23" fmla="*/ 50773 w 50773"/>
                <a:gd name="connsiteY23" fmla="*/ 53652 h 56238"/>
                <a:gd name="connsiteX24" fmla="*/ 48148 w 50773"/>
                <a:gd name="connsiteY24" fmla="*/ 56238 h 56238"/>
                <a:gd name="connsiteX25" fmla="*/ 5211 w 50773"/>
                <a:gd name="connsiteY25" fmla="*/ 51008 h 56238"/>
                <a:gd name="connsiteX26" fmla="*/ 45523 w 50773"/>
                <a:gd name="connsiteY26" fmla="*/ 51008 h 56238"/>
                <a:gd name="connsiteX27" fmla="*/ 45523 w 50773"/>
                <a:gd name="connsiteY27" fmla="*/ 47815 h 56238"/>
                <a:gd name="connsiteX28" fmla="*/ 44309 w 50773"/>
                <a:gd name="connsiteY28" fmla="*/ 46052 h 56238"/>
                <a:gd name="connsiteX29" fmla="*/ 30597 w 50773"/>
                <a:gd name="connsiteY29" fmla="*/ 40039 h 56238"/>
                <a:gd name="connsiteX30" fmla="*/ 27169 w 50773"/>
                <a:gd name="connsiteY30" fmla="*/ 34946 h 56238"/>
                <a:gd name="connsiteX31" fmla="*/ 27169 w 50773"/>
                <a:gd name="connsiteY31" fmla="*/ 32380 h 56238"/>
                <a:gd name="connsiteX32" fmla="*/ 29598 w 50773"/>
                <a:gd name="connsiteY32" fmla="*/ 27816 h 56238"/>
                <a:gd name="connsiteX33" fmla="*/ 34005 w 50773"/>
                <a:gd name="connsiteY33" fmla="*/ 21645 h 56238"/>
                <a:gd name="connsiteX34" fmla="*/ 36924 w 50773"/>
                <a:gd name="connsiteY34" fmla="*/ 19745 h 56238"/>
                <a:gd name="connsiteX35" fmla="*/ 37414 w 50773"/>
                <a:gd name="connsiteY35" fmla="*/ 18119 h 56238"/>
                <a:gd name="connsiteX36" fmla="*/ 36846 w 50773"/>
                <a:gd name="connsiteY36" fmla="*/ 16415 h 56238"/>
                <a:gd name="connsiteX37" fmla="*/ 34417 w 50773"/>
                <a:gd name="connsiteY37" fmla="*/ 13849 h 56238"/>
                <a:gd name="connsiteX38" fmla="*/ 34417 w 50773"/>
                <a:gd name="connsiteY38" fmla="*/ 12732 h 56238"/>
                <a:gd name="connsiteX39" fmla="*/ 26914 w 50773"/>
                <a:gd name="connsiteY39" fmla="*/ 5230 h 56238"/>
                <a:gd name="connsiteX40" fmla="*/ 23761 w 50773"/>
                <a:gd name="connsiteY40" fmla="*/ 5230 h 56238"/>
                <a:gd name="connsiteX41" fmla="*/ 16258 w 50773"/>
                <a:gd name="connsiteY41" fmla="*/ 12732 h 56238"/>
                <a:gd name="connsiteX42" fmla="*/ 16258 w 50773"/>
                <a:gd name="connsiteY42" fmla="*/ 13849 h 56238"/>
                <a:gd name="connsiteX43" fmla="*/ 13653 w 50773"/>
                <a:gd name="connsiteY43" fmla="*/ 16454 h 56238"/>
                <a:gd name="connsiteX44" fmla="*/ 13261 w 50773"/>
                <a:gd name="connsiteY44" fmla="*/ 18119 h 56238"/>
                <a:gd name="connsiteX45" fmla="*/ 13751 w 50773"/>
                <a:gd name="connsiteY45" fmla="*/ 19765 h 56238"/>
                <a:gd name="connsiteX46" fmla="*/ 16650 w 50773"/>
                <a:gd name="connsiteY46" fmla="*/ 21645 h 56238"/>
                <a:gd name="connsiteX47" fmla="*/ 21057 w 50773"/>
                <a:gd name="connsiteY47" fmla="*/ 27816 h 56238"/>
                <a:gd name="connsiteX48" fmla="*/ 23486 w 50773"/>
                <a:gd name="connsiteY48" fmla="*/ 32380 h 56238"/>
                <a:gd name="connsiteX49" fmla="*/ 23486 w 50773"/>
                <a:gd name="connsiteY49" fmla="*/ 34946 h 56238"/>
                <a:gd name="connsiteX50" fmla="*/ 19941 w 50773"/>
                <a:gd name="connsiteY50" fmla="*/ 40097 h 56238"/>
                <a:gd name="connsiteX51" fmla="*/ 6523 w 50773"/>
                <a:gd name="connsiteY51" fmla="*/ 46013 h 56238"/>
                <a:gd name="connsiteX52" fmla="*/ 5191 w 50773"/>
                <a:gd name="connsiteY52" fmla="*/ 47815 h 56238"/>
                <a:gd name="connsiteX53" fmla="*/ 5191 w 50773"/>
                <a:gd name="connsiteY53" fmla="*/ 51008 h 5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773" h="56238">
                  <a:moveTo>
                    <a:pt x="48148" y="56238"/>
                  </a:moveTo>
                  <a:lnTo>
                    <a:pt x="2605" y="56238"/>
                  </a:lnTo>
                  <a:cubicBezTo>
                    <a:pt x="1156" y="56238"/>
                    <a:pt x="0" y="55063"/>
                    <a:pt x="0" y="53633"/>
                  </a:cubicBezTo>
                  <a:lnTo>
                    <a:pt x="0" y="47835"/>
                  </a:lnTo>
                  <a:cubicBezTo>
                    <a:pt x="0" y="44916"/>
                    <a:pt x="1842" y="42252"/>
                    <a:pt x="4564" y="41194"/>
                  </a:cubicBezTo>
                  <a:lnTo>
                    <a:pt x="17982" y="35279"/>
                  </a:lnTo>
                  <a:cubicBezTo>
                    <a:pt x="18217" y="35181"/>
                    <a:pt x="18276" y="35083"/>
                    <a:pt x="18276" y="34965"/>
                  </a:cubicBezTo>
                  <a:lnTo>
                    <a:pt x="18276" y="32399"/>
                  </a:lnTo>
                  <a:cubicBezTo>
                    <a:pt x="18276" y="32301"/>
                    <a:pt x="18237" y="32223"/>
                    <a:pt x="18158" y="32164"/>
                  </a:cubicBezTo>
                  <a:cubicBezTo>
                    <a:pt x="15475" y="30362"/>
                    <a:pt x="13418" y="27796"/>
                    <a:pt x="12223" y="24818"/>
                  </a:cubicBezTo>
                  <a:cubicBezTo>
                    <a:pt x="9794" y="24054"/>
                    <a:pt x="8051" y="21391"/>
                    <a:pt x="8051" y="18139"/>
                  </a:cubicBezTo>
                  <a:cubicBezTo>
                    <a:pt x="8051" y="15436"/>
                    <a:pt x="9266" y="13124"/>
                    <a:pt x="11068" y="11988"/>
                  </a:cubicBezTo>
                  <a:cubicBezTo>
                    <a:pt x="11459" y="5309"/>
                    <a:pt x="17003" y="0"/>
                    <a:pt x="23780" y="0"/>
                  </a:cubicBezTo>
                  <a:lnTo>
                    <a:pt x="26934" y="0"/>
                  </a:lnTo>
                  <a:cubicBezTo>
                    <a:pt x="33712" y="0"/>
                    <a:pt x="39255" y="5309"/>
                    <a:pt x="39647" y="11988"/>
                  </a:cubicBezTo>
                  <a:cubicBezTo>
                    <a:pt x="41449" y="13124"/>
                    <a:pt x="42663" y="15416"/>
                    <a:pt x="42663" y="18139"/>
                  </a:cubicBezTo>
                  <a:cubicBezTo>
                    <a:pt x="42663" y="21391"/>
                    <a:pt x="40920" y="24054"/>
                    <a:pt x="38491" y="24818"/>
                  </a:cubicBezTo>
                  <a:cubicBezTo>
                    <a:pt x="37296" y="27796"/>
                    <a:pt x="35239" y="30362"/>
                    <a:pt x="32556" y="32164"/>
                  </a:cubicBezTo>
                  <a:cubicBezTo>
                    <a:pt x="32478" y="32223"/>
                    <a:pt x="32438" y="32301"/>
                    <a:pt x="32438" y="32399"/>
                  </a:cubicBezTo>
                  <a:lnTo>
                    <a:pt x="32438" y="34965"/>
                  </a:lnTo>
                  <a:cubicBezTo>
                    <a:pt x="32438" y="35083"/>
                    <a:pt x="32517" y="35200"/>
                    <a:pt x="32615" y="35240"/>
                  </a:cubicBezTo>
                  <a:lnTo>
                    <a:pt x="46327" y="41253"/>
                  </a:lnTo>
                  <a:cubicBezTo>
                    <a:pt x="48932" y="42252"/>
                    <a:pt x="50773" y="44916"/>
                    <a:pt x="50773" y="47854"/>
                  </a:cubicBezTo>
                  <a:lnTo>
                    <a:pt x="50773" y="53652"/>
                  </a:lnTo>
                  <a:cubicBezTo>
                    <a:pt x="50754" y="55063"/>
                    <a:pt x="49578" y="56238"/>
                    <a:pt x="48148" y="56238"/>
                  </a:cubicBezTo>
                  <a:close/>
                  <a:moveTo>
                    <a:pt x="5211" y="51008"/>
                  </a:moveTo>
                  <a:lnTo>
                    <a:pt x="45523" y="51008"/>
                  </a:lnTo>
                  <a:lnTo>
                    <a:pt x="45523" y="47815"/>
                  </a:lnTo>
                  <a:cubicBezTo>
                    <a:pt x="45523" y="47032"/>
                    <a:pt x="45033" y="46326"/>
                    <a:pt x="44309" y="46052"/>
                  </a:cubicBezTo>
                  <a:lnTo>
                    <a:pt x="30597" y="40039"/>
                  </a:lnTo>
                  <a:cubicBezTo>
                    <a:pt x="28599" y="39275"/>
                    <a:pt x="27169" y="37218"/>
                    <a:pt x="27169" y="34946"/>
                  </a:cubicBezTo>
                  <a:lnTo>
                    <a:pt x="27169" y="32380"/>
                  </a:lnTo>
                  <a:cubicBezTo>
                    <a:pt x="27169" y="30538"/>
                    <a:pt x="28070" y="28834"/>
                    <a:pt x="29598" y="27816"/>
                  </a:cubicBezTo>
                  <a:cubicBezTo>
                    <a:pt x="31753" y="26366"/>
                    <a:pt x="33320" y="24172"/>
                    <a:pt x="34005" y="21645"/>
                  </a:cubicBezTo>
                  <a:cubicBezTo>
                    <a:pt x="34358" y="20352"/>
                    <a:pt x="35592" y="19569"/>
                    <a:pt x="36924" y="19745"/>
                  </a:cubicBezTo>
                  <a:cubicBezTo>
                    <a:pt x="37101" y="19530"/>
                    <a:pt x="37414" y="18981"/>
                    <a:pt x="37414" y="18119"/>
                  </a:cubicBezTo>
                  <a:cubicBezTo>
                    <a:pt x="37414" y="17101"/>
                    <a:pt x="36983" y="16493"/>
                    <a:pt x="36846" y="16415"/>
                  </a:cubicBezTo>
                  <a:cubicBezTo>
                    <a:pt x="35396" y="16415"/>
                    <a:pt x="34417" y="15279"/>
                    <a:pt x="34417" y="13849"/>
                  </a:cubicBezTo>
                  <a:lnTo>
                    <a:pt x="34417" y="12732"/>
                  </a:lnTo>
                  <a:cubicBezTo>
                    <a:pt x="34417" y="8599"/>
                    <a:pt x="31048" y="5230"/>
                    <a:pt x="26914" y="5230"/>
                  </a:cubicBezTo>
                  <a:lnTo>
                    <a:pt x="23761" y="5230"/>
                  </a:lnTo>
                  <a:cubicBezTo>
                    <a:pt x="19628" y="5230"/>
                    <a:pt x="16258" y="8599"/>
                    <a:pt x="16258" y="12732"/>
                  </a:cubicBezTo>
                  <a:lnTo>
                    <a:pt x="16258" y="13849"/>
                  </a:lnTo>
                  <a:cubicBezTo>
                    <a:pt x="16258" y="15299"/>
                    <a:pt x="15083" y="16454"/>
                    <a:pt x="13653" y="16454"/>
                  </a:cubicBezTo>
                  <a:cubicBezTo>
                    <a:pt x="13692" y="16513"/>
                    <a:pt x="13261" y="17101"/>
                    <a:pt x="13261" y="18119"/>
                  </a:cubicBezTo>
                  <a:cubicBezTo>
                    <a:pt x="13261" y="19001"/>
                    <a:pt x="13575" y="19569"/>
                    <a:pt x="13751" y="19765"/>
                  </a:cubicBezTo>
                  <a:cubicBezTo>
                    <a:pt x="15005" y="19647"/>
                    <a:pt x="16317" y="20411"/>
                    <a:pt x="16650" y="21645"/>
                  </a:cubicBezTo>
                  <a:cubicBezTo>
                    <a:pt x="17336" y="24172"/>
                    <a:pt x="18903" y="26366"/>
                    <a:pt x="21057" y="27816"/>
                  </a:cubicBezTo>
                  <a:cubicBezTo>
                    <a:pt x="22585" y="28834"/>
                    <a:pt x="23486" y="30558"/>
                    <a:pt x="23486" y="32380"/>
                  </a:cubicBezTo>
                  <a:lnTo>
                    <a:pt x="23486" y="34946"/>
                  </a:lnTo>
                  <a:cubicBezTo>
                    <a:pt x="23486" y="37218"/>
                    <a:pt x="22056" y="39275"/>
                    <a:pt x="19941" y="40097"/>
                  </a:cubicBezTo>
                  <a:lnTo>
                    <a:pt x="6523" y="46013"/>
                  </a:lnTo>
                  <a:cubicBezTo>
                    <a:pt x="5681" y="46346"/>
                    <a:pt x="5191" y="47051"/>
                    <a:pt x="5191" y="47815"/>
                  </a:cubicBezTo>
                  <a:lnTo>
                    <a:pt x="5191" y="51008"/>
                  </a:ln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8" name="Freeform: Shape 87">
              <a:extLst>
                <a:ext uri="{FF2B5EF4-FFF2-40B4-BE49-F238E27FC236}">
                  <a16:creationId xmlns:a16="http://schemas.microsoft.com/office/drawing/2014/main" id="{DB4991A6-4EEB-FB4C-5843-44FF29D2015C}"/>
                </a:ext>
              </a:extLst>
            </p:cNvPr>
            <p:cNvSpPr/>
            <p:nvPr/>
          </p:nvSpPr>
          <p:spPr>
            <a:xfrm>
              <a:off x="6457717" y="4019443"/>
              <a:ext cx="50773" cy="56237"/>
            </a:xfrm>
            <a:custGeom>
              <a:avLst/>
              <a:gdLst>
                <a:gd name="connsiteX0" fmla="*/ 48148 w 50773"/>
                <a:gd name="connsiteY0" fmla="*/ 56238 h 56237"/>
                <a:gd name="connsiteX1" fmla="*/ 2605 w 50773"/>
                <a:gd name="connsiteY1" fmla="*/ 56238 h 56237"/>
                <a:gd name="connsiteX2" fmla="*/ 0 w 50773"/>
                <a:gd name="connsiteY2" fmla="*/ 53633 h 56237"/>
                <a:gd name="connsiteX3" fmla="*/ 0 w 50773"/>
                <a:gd name="connsiteY3" fmla="*/ 47834 h 56237"/>
                <a:gd name="connsiteX4" fmla="*/ 4564 w 50773"/>
                <a:gd name="connsiteY4" fmla="*/ 41194 h 56237"/>
                <a:gd name="connsiteX5" fmla="*/ 17982 w 50773"/>
                <a:gd name="connsiteY5" fmla="*/ 35279 h 56237"/>
                <a:gd name="connsiteX6" fmla="*/ 18276 w 50773"/>
                <a:gd name="connsiteY6" fmla="*/ 34965 h 56237"/>
                <a:gd name="connsiteX7" fmla="*/ 18276 w 50773"/>
                <a:gd name="connsiteY7" fmla="*/ 32399 h 56237"/>
                <a:gd name="connsiteX8" fmla="*/ 18158 w 50773"/>
                <a:gd name="connsiteY8" fmla="*/ 32164 h 56237"/>
                <a:gd name="connsiteX9" fmla="*/ 12223 w 50773"/>
                <a:gd name="connsiteY9" fmla="*/ 24818 h 56237"/>
                <a:gd name="connsiteX10" fmla="*/ 8051 w 50773"/>
                <a:gd name="connsiteY10" fmla="*/ 18139 h 56237"/>
                <a:gd name="connsiteX11" fmla="*/ 11068 w 50773"/>
                <a:gd name="connsiteY11" fmla="*/ 11988 h 56237"/>
                <a:gd name="connsiteX12" fmla="*/ 23780 w 50773"/>
                <a:gd name="connsiteY12" fmla="*/ 0 h 56237"/>
                <a:gd name="connsiteX13" fmla="*/ 26934 w 50773"/>
                <a:gd name="connsiteY13" fmla="*/ 0 h 56237"/>
                <a:gd name="connsiteX14" fmla="*/ 39647 w 50773"/>
                <a:gd name="connsiteY14" fmla="*/ 11988 h 56237"/>
                <a:gd name="connsiteX15" fmla="*/ 42663 w 50773"/>
                <a:gd name="connsiteY15" fmla="*/ 18139 h 56237"/>
                <a:gd name="connsiteX16" fmla="*/ 38491 w 50773"/>
                <a:gd name="connsiteY16" fmla="*/ 24818 h 56237"/>
                <a:gd name="connsiteX17" fmla="*/ 32556 w 50773"/>
                <a:gd name="connsiteY17" fmla="*/ 32164 h 56237"/>
                <a:gd name="connsiteX18" fmla="*/ 32438 w 50773"/>
                <a:gd name="connsiteY18" fmla="*/ 32399 h 56237"/>
                <a:gd name="connsiteX19" fmla="*/ 32438 w 50773"/>
                <a:gd name="connsiteY19" fmla="*/ 34965 h 56237"/>
                <a:gd name="connsiteX20" fmla="*/ 32615 w 50773"/>
                <a:gd name="connsiteY20" fmla="*/ 35239 h 56237"/>
                <a:gd name="connsiteX21" fmla="*/ 46327 w 50773"/>
                <a:gd name="connsiteY21" fmla="*/ 41253 h 56237"/>
                <a:gd name="connsiteX22" fmla="*/ 50773 w 50773"/>
                <a:gd name="connsiteY22" fmla="*/ 47854 h 56237"/>
                <a:gd name="connsiteX23" fmla="*/ 50773 w 50773"/>
                <a:gd name="connsiteY23" fmla="*/ 53652 h 56237"/>
                <a:gd name="connsiteX24" fmla="*/ 48148 w 50773"/>
                <a:gd name="connsiteY24" fmla="*/ 56238 h 56237"/>
                <a:gd name="connsiteX25" fmla="*/ 5211 w 50773"/>
                <a:gd name="connsiteY25" fmla="*/ 51008 h 56237"/>
                <a:gd name="connsiteX26" fmla="*/ 45523 w 50773"/>
                <a:gd name="connsiteY26" fmla="*/ 51008 h 56237"/>
                <a:gd name="connsiteX27" fmla="*/ 45523 w 50773"/>
                <a:gd name="connsiteY27" fmla="*/ 47815 h 56237"/>
                <a:gd name="connsiteX28" fmla="*/ 44309 w 50773"/>
                <a:gd name="connsiteY28" fmla="*/ 46052 h 56237"/>
                <a:gd name="connsiteX29" fmla="*/ 30597 w 50773"/>
                <a:gd name="connsiteY29" fmla="*/ 40038 h 56237"/>
                <a:gd name="connsiteX30" fmla="*/ 27169 w 50773"/>
                <a:gd name="connsiteY30" fmla="*/ 34945 h 56237"/>
                <a:gd name="connsiteX31" fmla="*/ 27169 w 50773"/>
                <a:gd name="connsiteY31" fmla="*/ 32379 h 56237"/>
                <a:gd name="connsiteX32" fmla="*/ 29598 w 50773"/>
                <a:gd name="connsiteY32" fmla="*/ 27815 h 56237"/>
                <a:gd name="connsiteX33" fmla="*/ 34005 w 50773"/>
                <a:gd name="connsiteY33" fmla="*/ 21645 h 56237"/>
                <a:gd name="connsiteX34" fmla="*/ 36924 w 50773"/>
                <a:gd name="connsiteY34" fmla="*/ 19745 h 56237"/>
                <a:gd name="connsiteX35" fmla="*/ 37414 w 50773"/>
                <a:gd name="connsiteY35" fmla="*/ 18119 h 56237"/>
                <a:gd name="connsiteX36" fmla="*/ 36846 w 50773"/>
                <a:gd name="connsiteY36" fmla="*/ 16415 h 56237"/>
                <a:gd name="connsiteX37" fmla="*/ 34417 w 50773"/>
                <a:gd name="connsiteY37" fmla="*/ 13849 h 56237"/>
                <a:gd name="connsiteX38" fmla="*/ 34417 w 50773"/>
                <a:gd name="connsiteY38" fmla="*/ 12732 h 56237"/>
                <a:gd name="connsiteX39" fmla="*/ 26914 w 50773"/>
                <a:gd name="connsiteY39" fmla="*/ 5230 h 56237"/>
                <a:gd name="connsiteX40" fmla="*/ 23761 w 50773"/>
                <a:gd name="connsiteY40" fmla="*/ 5230 h 56237"/>
                <a:gd name="connsiteX41" fmla="*/ 16258 w 50773"/>
                <a:gd name="connsiteY41" fmla="*/ 12732 h 56237"/>
                <a:gd name="connsiteX42" fmla="*/ 16258 w 50773"/>
                <a:gd name="connsiteY42" fmla="*/ 13849 h 56237"/>
                <a:gd name="connsiteX43" fmla="*/ 13653 w 50773"/>
                <a:gd name="connsiteY43" fmla="*/ 16454 h 56237"/>
                <a:gd name="connsiteX44" fmla="*/ 13261 w 50773"/>
                <a:gd name="connsiteY44" fmla="*/ 18119 h 56237"/>
                <a:gd name="connsiteX45" fmla="*/ 13751 w 50773"/>
                <a:gd name="connsiteY45" fmla="*/ 19765 h 56237"/>
                <a:gd name="connsiteX46" fmla="*/ 16650 w 50773"/>
                <a:gd name="connsiteY46" fmla="*/ 21645 h 56237"/>
                <a:gd name="connsiteX47" fmla="*/ 21057 w 50773"/>
                <a:gd name="connsiteY47" fmla="*/ 27815 h 56237"/>
                <a:gd name="connsiteX48" fmla="*/ 23486 w 50773"/>
                <a:gd name="connsiteY48" fmla="*/ 32379 h 56237"/>
                <a:gd name="connsiteX49" fmla="*/ 23486 w 50773"/>
                <a:gd name="connsiteY49" fmla="*/ 34945 h 56237"/>
                <a:gd name="connsiteX50" fmla="*/ 19961 w 50773"/>
                <a:gd name="connsiteY50" fmla="*/ 40097 h 56237"/>
                <a:gd name="connsiteX51" fmla="*/ 6543 w 50773"/>
                <a:gd name="connsiteY51" fmla="*/ 46013 h 56237"/>
                <a:gd name="connsiteX52" fmla="*/ 5211 w 50773"/>
                <a:gd name="connsiteY52" fmla="*/ 47815 h 56237"/>
                <a:gd name="connsiteX53" fmla="*/ 5211 w 50773"/>
                <a:gd name="connsiteY53" fmla="*/ 51008 h 5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773" h="56237">
                  <a:moveTo>
                    <a:pt x="48148" y="56238"/>
                  </a:moveTo>
                  <a:lnTo>
                    <a:pt x="2605" y="56238"/>
                  </a:lnTo>
                  <a:cubicBezTo>
                    <a:pt x="1156" y="56238"/>
                    <a:pt x="0" y="55063"/>
                    <a:pt x="0" y="53633"/>
                  </a:cubicBezTo>
                  <a:lnTo>
                    <a:pt x="0" y="47834"/>
                  </a:lnTo>
                  <a:cubicBezTo>
                    <a:pt x="0" y="44916"/>
                    <a:pt x="1842" y="42252"/>
                    <a:pt x="4564" y="41194"/>
                  </a:cubicBezTo>
                  <a:lnTo>
                    <a:pt x="17982" y="35279"/>
                  </a:lnTo>
                  <a:cubicBezTo>
                    <a:pt x="18217" y="35181"/>
                    <a:pt x="18276" y="35082"/>
                    <a:pt x="18276" y="34965"/>
                  </a:cubicBezTo>
                  <a:lnTo>
                    <a:pt x="18276" y="32399"/>
                  </a:lnTo>
                  <a:cubicBezTo>
                    <a:pt x="18276" y="32301"/>
                    <a:pt x="18237" y="32223"/>
                    <a:pt x="18158" y="32164"/>
                  </a:cubicBezTo>
                  <a:cubicBezTo>
                    <a:pt x="15475" y="30362"/>
                    <a:pt x="13418" y="27796"/>
                    <a:pt x="12223" y="24818"/>
                  </a:cubicBezTo>
                  <a:cubicBezTo>
                    <a:pt x="9794" y="24054"/>
                    <a:pt x="8051" y="21390"/>
                    <a:pt x="8051" y="18139"/>
                  </a:cubicBezTo>
                  <a:cubicBezTo>
                    <a:pt x="8051" y="15436"/>
                    <a:pt x="9265" y="13124"/>
                    <a:pt x="11068" y="11988"/>
                  </a:cubicBezTo>
                  <a:cubicBezTo>
                    <a:pt x="11459" y="5308"/>
                    <a:pt x="17003" y="0"/>
                    <a:pt x="23780" y="0"/>
                  </a:cubicBezTo>
                  <a:lnTo>
                    <a:pt x="26934" y="0"/>
                  </a:lnTo>
                  <a:cubicBezTo>
                    <a:pt x="33712" y="0"/>
                    <a:pt x="39255" y="5308"/>
                    <a:pt x="39647" y="11988"/>
                  </a:cubicBezTo>
                  <a:cubicBezTo>
                    <a:pt x="41449" y="13124"/>
                    <a:pt x="42663" y="15416"/>
                    <a:pt x="42663" y="18139"/>
                  </a:cubicBezTo>
                  <a:cubicBezTo>
                    <a:pt x="42663" y="21390"/>
                    <a:pt x="40920" y="24054"/>
                    <a:pt x="38491" y="24818"/>
                  </a:cubicBezTo>
                  <a:cubicBezTo>
                    <a:pt x="37296" y="27796"/>
                    <a:pt x="35239" y="30362"/>
                    <a:pt x="32556" y="32164"/>
                  </a:cubicBezTo>
                  <a:cubicBezTo>
                    <a:pt x="32478" y="32223"/>
                    <a:pt x="32438" y="32301"/>
                    <a:pt x="32438" y="32399"/>
                  </a:cubicBezTo>
                  <a:lnTo>
                    <a:pt x="32438" y="34965"/>
                  </a:lnTo>
                  <a:cubicBezTo>
                    <a:pt x="32438" y="35082"/>
                    <a:pt x="32517" y="35200"/>
                    <a:pt x="32615" y="35239"/>
                  </a:cubicBezTo>
                  <a:lnTo>
                    <a:pt x="46327" y="41253"/>
                  </a:lnTo>
                  <a:cubicBezTo>
                    <a:pt x="48932" y="42252"/>
                    <a:pt x="50773" y="44916"/>
                    <a:pt x="50773" y="47854"/>
                  </a:cubicBezTo>
                  <a:lnTo>
                    <a:pt x="50773" y="53652"/>
                  </a:lnTo>
                  <a:cubicBezTo>
                    <a:pt x="50754" y="55063"/>
                    <a:pt x="49578" y="56238"/>
                    <a:pt x="48148" y="56238"/>
                  </a:cubicBezTo>
                  <a:close/>
                  <a:moveTo>
                    <a:pt x="5211" y="51008"/>
                  </a:moveTo>
                  <a:lnTo>
                    <a:pt x="45523" y="51008"/>
                  </a:lnTo>
                  <a:lnTo>
                    <a:pt x="45523" y="47815"/>
                  </a:lnTo>
                  <a:cubicBezTo>
                    <a:pt x="45523" y="47032"/>
                    <a:pt x="45033" y="46326"/>
                    <a:pt x="44309" y="46052"/>
                  </a:cubicBezTo>
                  <a:lnTo>
                    <a:pt x="30597" y="40038"/>
                  </a:lnTo>
                  <a:cubicBezTo>
                    <a:pt x="28599" y="39274"/>
                    <a:pt x="27169" y="37218"/>
                    <a:pt x="27169" y="34945"/>
                  </a:cubicBezTo>
                  <a:lnTo>
                    <a:pt x="27169" y="32379"/>
                  </a:lnTo>
                  <a:cubicBezTo>
                    <a:pt x="27169" y="30538"/>
                    <a:pt x="28070" y="28834"/>
                    <a:pt x="29598" y="27815"/>
                  </a:cubicBezTo>
                  <a:cubicBezTo>
                    <a:pt x="31753" y="26366"/>
                    <a:pt x="33320" y="24172"/>
                    <a:pt x="34005" y="21645"/>
                  </a:cubicBezTo>
                  <a:cubicBezTo>
                    <a:pt x="34358" y="20352"/>
                    <a:pt x="35612" y="19569"/>
                    <a:pt x="36924" y="19745"/>
                  </a:cubicBezTo>
                  <a:cubicBezTo>
                    <a:pt x="37101" y="19529"/>
                    <a:pt x="37414" y="18981"/>
                    <a:pt x="37414" y="18119"/>
                  </a:cubicBezTo>
                  <a:cubicBezTo>
                    <a:pt x="37414" y="17101"/>
                    <a:pt x="36983" y="16493"/>
                    <a:pt x="36846" y="16415"/>
                  </a:cubicBezTo>
                  <a:cubicBezTo>
                    <a:pt x="35396" y="16415"/>
                    <a:pt x="34417" y="15279"/>
                    <a:pt x="34417" y="13849"/>
                  </a:cubicBezTo>
                  <a:lnTo>
                    <a:pt x="34417" y="12732"/>
                  </a:lnTo>
                  <a:cubicBezTo>
                    <a:pt x="34417" y="8599"/>
                    <a:pt x="31048" y="5230"/>
                    <a:pt x="26914" y="5230"/>
                  </a:cubicBezTo>
                  <a:lnTo>
                    <a:pt x="23761" y="5230"/>
                  </a:lnTo>
                  <a:cubicBezTo>
                    <a:pt x="19628" y="5230"/>
                    <a:pt x="16258" y="8599"/>
                    <a:pt x="16258" y="12732"/>
                  </a:cubicBezTo>
                  <a:lnTo>
                    <a:pt x="16258" y="13849"/>
                  </a:lnTo>
                  <a:cubicBezTo>
                    <a:pt x="16258" y="15298"/>
                    <a:pt x="15083" y="16454"/>
                    <a:pt x="13653" y="16454"/>
                  </a:cubicBezTo>
                  <a:cubicBezTo>
                    <a:pt x="13692" y="16513"/>
                    <a:pt x="13261" y="17101"/>
                    <a:pt x="13261" y="18119"/>
                  </a:cubicBezTo>
                  <a:cubicBezTo>
                    <a:pt x="13261" y="19001"/>
                    <a:pt x="13575" y="19569"/>
                    <a:pt x="13751" y="19765"/>
                  </a:cubicBezTo>
                  <a:cubicBezTo>
                    <a:pt x="15025" y="19647"/>
                    <a:pt x="16317" y="20411"/>
                    <a:pt x="16650" y="21645"/>
                  </a:cubicBezTo>
                  <a:cubicBezTo>
                    <a:pt x="17336" y="24172"/>
                    <a:pt x="18903" y="26366"/>
                    <a:pt x="21057" y="27815"/>
                  </a:cubicBezTo>
                  <a:cubicBezTo>
                    <a:pt x="22585" y="28834"/>
                    <a:pt x="23486" y="30558"/>
                    <a:pt x="23486" y="32379"/>
                  </a:cubicBezTo>
                  <a:lnTo>
                    <a:pt x="23486" y="34945"/>
                  </a:lnTo>
                  <a:cubicBezTo>
                    <a:pt x="23486" y="37218"/>
                    <a:pt x="22076" y="39274"/>
                    <a:pt x="19961" y="40097"/>
                  </a:cubicBezTo>
                  <a:lnTo>
                    <a:pt x="6543" y="46013"/>
                  </a:lnTo>
                  <a:cubicBezTo>
                    <a:pt x="5701" y="46346"/>
                    <a:pt x="5211" y="47051"/>
                    <a:pt x="5211" y="47815"/>
                  </a:cubicBezTo>
                  <a:lnTo>
                    <a:pt x="5211" y="51008"/>
                  </a:ln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89" name="Freeform: Shape 88">
              <a:extLst>
                <a:ext uri="{FF2B5EF4-FFF2-40B4-BE49-F238E27FC236}">
                  <a16:creationId xmlns:a16="http://schemas.microsoft.com/office/drawing/2014/main" id="{0E77C668-C73D-AFCC-F846-30742BFD208F}"/>
                </a:ext>
              </a:extLst>
            </p:cNvPr>
            <p:cNvSpPr/>
            <p:nvPr/>
          </p:nvSpPr>
          <p:spPr>
            <a:xfrm>
              <a:off x="6542848" y="4019443"/>
              <a:ext cx="50772" cy="56237"/>
            </a:xfrm>
            <a:custGeom>
              <a:avLst/>
              <a:gdLst>
                <a:gd name="connsiteX0" fmla="*/ 48148 w 50772"/>
                <a:gd name="connsiteY0" fmla="*/ 56238 h 56237"/>
                <a:gd name="connsiteX1" fmla="*/ 2605 w 50772"/>
                <a:gd name="connsiteY1" fmla="*/ 56238 h 56237"/>
                <a:gd name="connsiteX2" fmla="*/ 0 w 50772"/>
                <a:gd name="connsiteY2" fmla="*/ 53633 h 56237"/>
                <a:gd name="connsiteX3" fmla="*/ 0 w 50772"/>
                <a:gd name="connsiteY3" fmla="*/ 47834 h 56237"/>
                <a:gd name="connsiteX4" fmla="*/ 4564 w 50772"/>
                <a:gd name="connsiteY4" fmla="*/ 41194 h 56237"/>
                <a:gd name="connsiteX5" fmla="*/ 17982 w 50772"/>
                <a:gd name="connsiteY5" fmla="*/ 35279 h 56237"/>
                <a:gd name="connsiteX6" fmla="*/ 18276 w 50772"/>
                <a:gd name="connsiteY6" fmla="*/ 34965 h 56237"/>
                <a:gd name="connsiteX7" fmla="*/ 18276 w 50772"/>
                <a:gd name="connsiteY7" fmla="*/ 32399 h 56237"/>
                <a:gd name="connsiteX8" fmla="*/ 18158 w 50772"/>
                <a:gd name="connsiteY8" fmla="*/ 32164 h 56237"/>
                <a:gd name="connsiteX9" fmla="*/ 12223 w 50772"/>
                <a:gd name="connsiteY9" fmla="*/ 24818 h 56237"/>
                <a:gd name="connsiteX10" fmla="*/ 8051 w 50772"/>
                <a:gd name="connsiteY10" fmla="*/ 18139 h 56237"/>
                <a:gd name="connsiteX11" fmla="*/ 11067 w 50772"/>
                <a:gd name="connsiteY11" fmla="*/ 11988 h 56237"/>
                <a:gd name="connsiteX12" fmla="*/ 23780 w 50772"/>
                <a:gd name="connsiteY12" fmla="*/ 0 h 56237"/>
                <a:gd name="connsiteX13" fmla="*/ 26934 w 50772"/>
                <a:gd name="connsiteY13" fmla="*/ 0 h 56237"/>
                <a:gd name="connsiteX14" fmla="*/ 39647 w 50772"/>
                <a:gd name="connsiteY14" fmla="*/ 11988 h 56237"/>
                <a:gd name="connsiteX15" fmla="*/ 42663 w 50772"/>
                <a:gd name="connsiteY15" fmla="*/ 18139 h 56237"/>
                <a:gd name="connsiteX16" fmla="*/ 38491 w 50772"/>
                <a:gd name="connsiteY16" fmla="*/ 24818 h 56237"/>
                <a:gd name="connsiteX17" fmla="*/ 32556 w 50772"/>
                <a:gd name="connsiteY17" fmla="*/ 32164 h 56237"/>
                <a:gd name="connsiteX18" fmla="*/ 32438 w 50772"/>
                <a:gd name="connsiteY18" fmla="*/ 32399 h 56237"/>
                <a:gd name="connsiteX19" fmla="*/ 32438 w 50772"/>
                <a:gd name="connsiteY19" fmla="*/ 34965 h 56237"/>
                <a:gd name="connsiteX20" fmla="*/ 32614 w 50772"/>
                <a:gd name="connsiteY20" fmla="*/ 35239 h 56237"/>
                <a:gd name="connsiteX21" fmla="*/ 46326 w 50772"/>
                <a:gd name="connsiteY21" fmla="*/ 41253 h 56237"/>
                <a:gd name="connsiteX22" fmla="*/ 50773 w 50772"/>
                <a:gd name="connsiteY22" fmla="*/ 47854 h 56237"/>
                <a:gd name="connsiteX23" fmla="*/ 50773 w 50772"/>
                <a:gd name="connsiteY23" fmla="*/ 53652 h 56237"/>
                <a:gd name="connsiteX24" fmla="*/ 48148 w 50772"/>
                <a:gd name="connsiteY24" fmla="*/ 56238 h 56237"/>
                <a:gd name="connsiteX25" fmla="*/ 5210 w 50772"/>
                <a:gd name="connsiteY25" fmla="*/ 51008 h 56237"/>
                <a:gd name="connsiteX26" fmla="*/ 45523 w 50772"/>
                <a:gd name="connsiteY26" fmla="*/ 51008 h 56237"/>
                <a:gd name="connsiteX27" fmla="*/ 45523 w 50772"/>
                <a:gd name="connsiteY27" fmla="*/ 47815 h 56237"/>
                <a:gd name="connsiteX28" fmla="*/ 44308 w 50772"/>
                <a:gd name="connsiteY28" fmla="*/ 46052 h 56237"/>
                <a:gd name="connsiteX29" fmla="*/ 30597 w 50772"/>
                <a:gd name="connsiteY29" fmla="*/ 40038 h 56237"/>
                <a:gd name="connsiteX30" fmla="*/ 27169 w 50772"/>
                <a:gd name="connsiteY30" fmla="*/ 34945 h 56237"/>
                <a:gd name="connsiteX31" fmla="*/ 27169 w 50772"/>
                <a:gd name="connsiteY31" fmla="*/ 32379 h 56237"/>
                <a:gd name="connsiteX32" fmla="*/ 29598 w 50772"/>
                <a:gd name="connsiteY32" fmla="*/ 27815 h 56237"/>
                <a:gd name="connsiteX33" fmla="*/ 34005 w 50772"/>
                <a:gd name="connsiteY33" fmla="*/ 21645 h 56237"/>
                <a:gd name="connsiteX34" fmla="*/ 36924 w 50772"/>
                <a:gd name="connsiteY34" fmla="*/ 19745 h 56237"/>
                <a:gd name="connsiteX35" fmla="*/ 37413 w 50772"/>
                <a:gd name="connsiteY35" fmla="*/ 18119 h 56237"/>
                <a:gd name="connsiteX36" fmla="*/ 36845 w 50772"/>
                <a:gd name="connsiteY36" fmla="*/ 16415 h 56237"/>
                <a:gd name="connsiteX37" fmla="*/ 34416 w 50772"/>
                <a:gd name="connsiteY37" fmla="*/ 13849 h 56237"/>
                <a:gd name="connsiteX38" fmla="*/ 34416 w 50772"/>
                <a:gd name="connsiteY38" fmla="*/ 12732 h 56237"/>
                <a:gd name="connsiteX39" fmla="*/ 26914 w 50772"/>
                <a:gd name="connsiteY39" fmla="*/ 5230 h 56237"/>
                <a:gd name="connsiteX40" fmla="*/ 23760 w 50772"/>
                <a:gd name="connsiteY40" fmla="*/ 5230 h 56237"/>
                <a:gd name="connsiteX41" fmla="*/ 16258 w 50772"/>
                <a:gd name="connsiteY41" fmla="*/ 12732 h 56237"/>
                <a:gd name="connsiteX42" fmla="*/ 16258 w 50772"/>
                <a:gd name="connsiteY42" fmla="*/ 13849 h 56237"/>
                <a:gd name="connsiteX43" fmla="*/ 13653 w 50772"/>
                <a:gd name="connsiteY43" fmla="*/ 16454 h 56237"/>
                <a:gd name="connsiteX44" fmla="*/ 13261 w 50772"/>
                <a:gd name="connsiteY44" fmla="*/ 18119 h 56237"/>
                <a:gd name="connsiteX45" fmla="*/ 13751 w 50772"/>
                <a:gd name="connsiteY45" fmla="*/ 19765 h 56237"/>
                <a:gd name="connsiteX46" fmla="*/ 16650 w 50772"/>
                <a:gd name="connsiteY46" fmla="*/ 21645 h 56237"/>
                <a:gd name="connsiteX47" fmla="*/ 21057 w 50772"/>
                <a:gd name="connsiteY47" fmla="*/ 27815 h 56237"/>
                <a:gd name="connsiteX48" fmla="*/ 23486 w 50772"/>
                <a:gd name="connsiteY48" fmla="*/ 32379 h 56237"/>
                <a:gd name="connsiteX49" fmla="*/ 23486 w 50772"/>
                <a:gd name="connsiteY49" fmla="*/ 34945 h 56237"/>
                <a:gd name="connsiteX50" fmla="*/ 19960 w 50772"/>
                <a:gd name="connsiteY50" fmla="*/ 40097 h 56237"/>
                <a:gd name="connsiteX51" fmla="*/ 6542 w 50772"/>
                <a:gd name="connsiteY51" fmla="*/ 46013 h 56237"/>
                <a:gd name="connsiteX52" fmla="*/ 5210 w 50772"/>
                <a:gd name="connsiteY52" fmla="*/ 47815 h 56237"/>
                <a:gd name="connsiteX53" fmla="*/ 5210 w 50772"/>
                <a:gd name="connsiteY53" fmla="*/ 51008 h 5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772" h="56237">
                  <a:moveTo>
                    <a:pt x="48148" y="56238"/>
                  </a:moveTo>
                  <a:lnTo>
                    <a:pt x="2605" y="56238"/>
                  </a:lnTo>
                  <a:cubicBezTo>
                    <a:pt x="1155" y="56238"/>
                    <a:pt x="0" y="55063"/>
                    <a:pt x="0" y="53633"/>
                  </a:cubicBezTo>
                  <a:lnTo>
                    <a:pt x="0" y="47834"/>
                  </a:lnTo>
                  <a:cubicBezTo>
                    <a:pt x="0" y="44916"/>
                    <a:pt x="1841" y="42232"/>
                    <a:pt x="4564" y="41194"/>
                  </a:cubicBezTo>
                  <a:lnTo>
                    <a:pt x="17982" y="35279"/>
                  </a:lnTo>
                  <a:cubicBezTo>
                    <a:pt x="18217" y="35181"/>
                    <a:pt x="18276" y="35082"/>
                    <a:pt x="18276" y="34965"/>
                  </a:cubicBezTo>
                  <a:lnTo>
                    <a:pt x="18276" y="32399"/>
                  </a:lnTo>
                  <a:cubicBezTo>
                    <a:pt x="18276" y="32301"/>
                    <a:pt x="18236" y="32223"/>
                    <a:pt x="18158" y="32164"/>
                  </a:cubicBezTo>
                  <a:cubicBezTo>
                    <a:pt x="15475" y="30362"/>
                    <a:pt x="13418" y="27796"/>
                    <a:pt x="12223" y="24818"/>
                  </a:cubicBezTo>
                  <a:cubicBezTo>
                    <a:pt x="9794" y="24054"/>
                    <a:pt x="8051" y="21390"/>
                    <a:pt x="8051" y="18139"/>
                  </a:cubicBezTo>
                  <a:cubicBezTo>
                    <a:pt x="8051" y="15436"/>
                    <a:pt x="9265" y="13124"/>
                    <a:pt x="11067" y="11988"/>
                  </a:cubicBezTo>
                  <a:cubicBezTo>
                    <a:pt x="11459" y="5308"/>
                    <a:pt x="17003" y="0"/>
                    <a:pt x="23780" y="0"/>
                  </a:cubicBezTo>
                  <a:lnTo>
                    <a:pt x="26934" y="0"/>
                  </a:lnTo>
                  <a:cubicBezTo>
                    <a:pt x="33711" y="0"/>
                    <a:pt x="39255" y="5308"/>
                    <a:pt x="39647" y="11988"/>
                  </a:cubicBezTo>
                  <a:cubicBezTo>
                    <a:pt x="41449" y="13124"/>
                    <a:pt x="42663" y="15416"/>
                    <a:pt x="42663" y="18139"/>
                  </a:cubicBezTo>
                  <a:cubicBezTo>
                    <a:pt x="42663" y="21390"/>
                    <a:pt x="40920" y="24054"/>
                    <a:pt x="38491" y="24818"/>
                  </a:cubicBezTo>
                  <a:cubicBezTo>
                    <a:pt x="37296" y="27796"/>
                    <a:pt x="35239" y="30362"/>
                    <a:pt x="32556" y="32164"/>
                  </a:cubicBezTo>
                  <a:cubicBezTo>
                    <a:pt x="32477" y="32223"/>
                    <a:pt x="32438" y="32301"/>
                    <a:pt x="32438" y="32399"/>
                  </a:cubicBezTo>
                  <a:lnTo>
                    <a:pt x="32438" y="34965"/>
                  </a:lnTo>
                  <a:cubicBezTo>
                    <a:pt x="32438" y="35082"/>
                    <a:pt x="32516" y="35200"/>
                    <a:pt x="32614" y="35239"/>
                  </a:cubicBezTo>
                  <a:lnTo>
                    <a:pt x="46326" y="41253"/>
                  </a:lnTo>
                  <a:cubicBezTo>
                    <a:pt x="48932" y="42252"/>
                    <a:pt x="50773" y="44916"/>
                    <a:pt x="50773" y="47854"/>
                  </a:cubicBezTo>
                  <a:lnTo>
                    <a:pt x="50773" y="53652"/>
                  </a:lnTo>
                  <a:cubicBezTo>
                    <a:pt x="50753" y="55063"/>
                    <a:pt x="49578" y="56238"/>
                    <a:pt x="48148" y="56238"/>
                  </a:cubicBezTo>
                  <a:close/>
                  <a:moveTo>
                    <a:pt x="5210" y="51008"/>
                  </a:moveTo>
                  <a:lnTo>
                    <a:pt x="45523" y="51008"/>
                  </a:lnTo>
                  <a:lnTo>
                    <a:pt x="45523" y="47815"/>
                  </a:lnTo>
                  <a:cubicBezTo>
                    <a:pt x="45523" y="47051"/>
                    <a:pt x="45033" y="46326"/>
                    <a:pt x="44308" y="46052"/>
                  </a:cubicBezTo>
                  <a:lnTo>
                    <a:pt x="30597" y="40038"/>
                  </a:lnTo>
                  <a:cubicBezTo>
                    <a:pt x="28599" y="39274"/>
                    <a:pt x="27169" y="37218"/>
                    <a:pt x="27169" y="34945"/>
                  </a:cubicBezTo>
                  <a:lnTo>
                    <a:pt x="27169" y="32379"/>
                  </a:lnTo>
                  <a:cubicBezTo>
                    <a:pt x="27169" y="30538"/>
                    <a:pt x="28070" y="28834"/>
                    <a:pt x="29598" y="27815"/>
                  </a:cubicBezTo>
                  <a:cubicBezTo>
                    <a:pt x="31753" y="26366"/>
                    <a:pt x="33319" y="24172"/>
                    <a:pt x="34005" y="21645"/>
                  </a:cubicBezTo>
                  <a:cubicBezTo>
                    <a:pt x="34357" y="20352"/>
                    <a:pt x="35592" y="19569"/>
                    <a:pt x="36924" y="19745"/>
                  </a:cubicBezTo>
                  <a:cubicBezTo>
                    <a:pt x="37100" y="19529"/>
                    <a:pt x="37413" y="18981"/>
                    <a:pt x="37413" y="18119"/>
                  </a:cubicBezTo>
                  <a:cubicBezTo>
                    <a:pt x="37413" y="17101"/>
                    <a:pt x="36982" y="16493"/>
                    <a:pt x="36845" y="16415"/>
                  </a:cubicBezTo>
                  <a:cubicBezTo>
                    <a:pt x="35396" y="16415"/>
                    <a:pt x="34416" y="15279"/>
                    <a:pt x="34416" y="13849"/>
                  </a:cubicBezTo>
                  <a:lnTo>
                    <a:pt x="34416" y="12732"/>
                  </a:lnTo>
                  <a:cubicBezTo>
                    <a:pt x="34416" y="8599"/>
                    <a:pt x="31047" y="5230"/>
                    <a:pt x="26914" y="5230"/>
                  </a:cubicBezTo>
                  <a:lnTo>
                    <a:pt x="23760" y="5230"/>
                  </a:lnTo>
                  <a:cubicBezTo>
                    <a:pt x="19627" y="5230"/>
                    <a:pt x="16258" y="8599"/>
                    <a:pt x="16258" y="12732"/>
                  </a:cubicBezTo>
                  <a:lnTo>
                    <a:pt x="16258" y="13849"/>
                  </a:lnTo>
                  <a:cubicBezTo>
                    <a:pt x="16258" y="15298"/>
                    <a:pt x="15083" y="16454"/>
                    <a:pt x="13653" y="16454"/>
                  </a:cubicBezTo>
                  <a:cubicBezTo>
                    <a:pt x="13692" y="16513"/>
                    <a:pt x="13261" y="17101"/>
                    <a:pt x="13261" y="18119"/>
                  </a:cubicBezTo>
                  <a:cubicBezTo>
                    <a:pt x="13261" y="19001"/>
                    <a:pt x="13575" y="19569"/>
                    <a:pt x="13751" y="19765"/>
                  </a:cubicBezTo>
                  <a:cubicBezTo>
                    <a:pt x="15024" y="19628"/>
                    <a:pt x="16317" y="20430"/>
                    <a:pt x="16650" y="21645"/>
                  </a:cubicBezTo>
                  <a:cubicBezTo>
                    <a:pt x="17335" y="24172"/>
                    <a:pt x="18903" y="26366"/>
                    <a:pt x="21057" y="27815"/>
                  </a:cubicBezTo>
                  <a:cubicBezTo>
                    <a:pt x="22585" y="28834"/>
                    <a:pt x="23486" y="30558"/>
                    <a:pt x="23486" y="32379"/>
                  </a:cubicBezTo>
                  <a:lnTo>
                    <a:pt x="23486" y="34945"/>
                  </a:lnTo>
                  <a:cubicBezTo>
                    <a:pt x="23486" y="37218"/>
                    <a:pt x="22076" y="39274"/>
                    <a:pt x="19960" y="40097"/>
                  </a:cubicBezTo>
                  <a:lnTo>
                    <a:pt x="6542" y="46013"/>
                  </a:lnTo>
                  <a:cubicBezTo>
                    <a:pt x="5700" y="46346"/>
                    <a:pt x="5210" y="47051"/>
                    <a:pt x="5210" y="47815"/>
                  </a:cubicBezTo>
                  <a:lnTo>
                    <a:pt x="5210" y="51008"/>
                  </a:ln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90" name="Freeform: Shape 89">
              <a:extLst>
                <a:ext uri="{FF2B5EF4-FFF2-40B4-BE49-F238E27FC236}">
                  <a16:creationId xmlns:a16="http://schemas.microsoft.com/office/drawing/2014/main" id="{DD00CCF0-1560-5D1D-ADC6-CD46DAFDD6DE}"/>
                </a:ext>
              </a:extLst>
            </p:cNvPr>
            <p:cNvSpPr/>
            <p:nvPr/>
          </p:nvSpPr>
          <p:spPr>
            <a:xfrm>
              <a:off x="6505860" y="4015251"/>
              <a:ext cx="22393" cy="32301"/>
            </a:xfrm>
            <a:custGeom>
              <a:avLst/>
              <a:gdLst>
                <a:gd name="connsiteX0" fmla="*/ 2610 w 22393"/>
                <a:gd name="connsiteY0" fmla="*/ 32301 h 32301"/>
                <a:gd name="connsiteX1" fmla="*/ 377 w 22393"/>
                <a:gd name="connsiteY1" fmla="*/ 31047 h 32301"/>
                <a:gd name="connsiteX2" fmla="*/ 1258 w 22393"/>
                <a:gd name="connsiteY2" fmla="*/ 27463 h 32301"/>
                <a:gd name="connsiteX3" fmla="*/ 17184 w 22393"/>
                <a:gd name="connsiteY3" fmla="*/ 17806 h 32301"/>
                <a:gd name="connsiteX4" fmla="*/ 17184 w 22393"/>
                <a:gd name="connsiteY4" fmla="*/ 2605 h 32301"/>
                <a:gd name="connsiteX5" fmla="*/ 19789 w 22393"/>
                <a:gd name="connsiteY5" fmla="*/ 0 h 32301"/>
                <a:gd name="connsiteX6" fmla="*/ 22394 w 22393"/>
                <a:gd name="connsiteY6" fmla="*/ 2605 h 32301"/>
                <a:gd name="connsiteX7" fmla="*/ 22394 w 22393"/>
                <a:gd name="connsiteY7" fmla="*/ 19275 h 32301"/>
                <a:gd name="connsiteX8" fmla="*/ 21140 w 22393"/>
                <a:gd name="connsiteY8" fmla="*/ 21508 h 32301"/>
                <a:gd name="connsiteX9" fmla="*/ 3961 w 22393"/>
                <a:gd name="connsiteY9" fmla="*/ 31929 h 32301"/>
                <a:gd name="connsiteX10" fmla="*/ 2610 w 22393"/>
                <a:gd name="connsiteY10" fmla="*/ 32301 h 3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93" h="32301">
                  <a:moveTo>
                    <a:pt x="2610" y="32301"/>
                  </a:moveTo>
                  <a:cubicBezTo>
                    <a:pt x="1729" y="32301"/>
                    <a:pt x="866" y="31851"/>
                    <a:pt x="377" y="31047"/>
                  </a:cubicBezTo>
                  <a:cubicBezTo>
                    <a:pt x="-367" y="29813"/>
                    <a:pt x="24" y="28207"/>
                    <a:pt x="1258" y="27463"/>
                  </a:cubicBezTo>
                  <a:lnTo>
                    <a:pt x="17184" y="17806"/>
                  </a:lnTo>
                  <a:lnTo>
                    <a:pt x="17184" y="2605"/>
                  </a:lnTo>
                  <a:cubicBezTo>
                    <a:pt x="17184" y="1156"/>
                    <a:pt x="18359" y="0"/>
                    <a:pt x="19789" y="0"/>
                  </a:cubicBezTo>
                  <a:cubicBezTo>
                    <a:pt x="21219" y="0"/>
                    <a:pt x="22394" y="1175"/>
                    <a:pt x="22394" y="2605"/>
                  </a:cubicBezTo>
                  <a:lnTo>
                    <a:pt x="22394" y="19275"/>
                  </a:lnTo>
                  <a:cubicBezTo>
                    <a:pt x="22394" y="20195"/>
                    <a:pt x="21924" y="21038"/>
                    <a:pt x="21140" y="21508"/>
                  </a:cubicBezTo>
                  <a:lnTo>
                    <a:pt x="3961" y="31929"/>
                  </a:lnTo>
                  <a:cubicBezTo>
                    <a:pt x="3531" y="32183"/>
                    <a:pt x="3080" y="32301"/>
                    <a:pt x="2610" y="32301"/>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91" name="Freeform: Shape 90">
              <a:extLst>
                <a:ext uri="{FF2B5EF4-FFF2-40B4-BE49-F238E27FC236}">
                  <a16:creationId xmlns:a16="http://schemas.microsoft.com/office/drawing/2014/main" id="{57D1CB55-F4CD-4576-4C0B-B08B0BEB14B2}"/>
                </a:ext>
              </a:extLst>
            </p:cNvPr>
            <p:cNvSpPr/>
            <p:nvPr/>
          </p:nvSpPr>
          <p:spPr>
            <a:xfrm>
              <a:off x="6523039" y="4031916"/>
              <a:ext cx="22398" cy="15636"/>
            </a:xfrm>
            <a:custGeom>
              <a:avLst/>
              <a:gdLst>
                <a:gd name="connsiteX0" fmla="*/ 19789 w 22398"/>
                <a:gd name="connsiteY0" fmla="*/ 15636 h 15636"/>
                <a:gd name="connsiteX1" fmla="*/ 18437 w 22398"/>
                <a:gd name="connsiteY1" fmla="*/ 15264 h 15636"/>
                <a:gd name="connsiteX2" fmla="*/ 1258 w 22398"/>
                <a:gd name="connsiteY2" fmla="*/ 4843 h 15636"/>
                <a:gd name="connsiteX3" fmla="*/ 377 w 22398"/>
                <a:gd name="connsiteY3" fmla="*/ 1258 h 15636"/>
                <a:gd name="connsiteX4" fmla="*/ 3961 w 22398"/>
                <a:gd name="connsiteY4" fmla="*/ 377 h 15636"/>
                <a:gd name="connsiteX5" fmla="*/ 21140 w 22398"/>
                <a:gd name="connsiteY5" fmla="*/ 10798 h 15636"/>
                <a:gd name="connsiteX6" fmla="*/ 22022 w 22398"/>
                <a:gd name="connsiteY6" fmla="*/ 14382 h 15636"/>
                <a:gd name="connsiteX7" fmla="*/ 19789 w 22398"/>
                <a:gd name="connsiteY7" fmla="*/ 15636 h 1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98" h="15636">
                  <a:moveTo>
                    <a:pt x="19789" y="15636"/>
                  </a:moveTo>
                  <a:cubicBezTo>
                    <a:pt x="19319" y="15636"/>
                    <a:pt x="18868" y="15518"/>
                    <a:pt x="18437" y="15264"/>
                  </a:cubicBezTo>
                  <a:lnTo>
                    <a:pt x="1258" y="4843"/>
                  </a:lnTo>
                  <a:cubicBezTo>
                    <a:pt x="24" y="4099"/>
                    <a:pt x="-367" y="2492"/>
                    <a:pt x="377" y="1258"/>
                  </a:cubicBezTo>
                  <a:cubicBezTo>
                    <a:pt x="1121" y="24"/>
                    <a:pt x="2727" y="-368"/>
                    <a:pt x="3961" y="377"/>
                  </a:cubicBezTo>
                  <a:lnTo>
                    <a:pt x="21140" y="10798"/>
                  </a:lnTo>
                  <a:cubicBezTo>
                    <a:pt x="22374" y="11542"/>
                    <a:pt x="22766" y="13148"/>
                    <a:pt x="22022" y="14382"/>
                  </a:cubicBezTo>
                  <a:cubicBezTo>
                    <a:pt x="21532" y="15186"/>
                    <a:pt x="20670" y="15636"/>
                    <a:pt x="19789" y="15636"/>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92" name="Graphic 5">
            <a:extLst>
              <a:ext uri="{FF2B5EF4-FFF2-40B4-BE49-F238E27FC236}">
                <a16:creationId xmlns:a16="http://schemas.microsoft.com/office/drawing/2014/main" id="{C3474DFE-0FB7-A832-1E13-774354DE9793}"/>
              </a:ext>
            </a:extLst>
          </p:cNvPr>
          <p:cNvGrpSpPr/>
          <p:nvPr/>
        </p:nvGrpSpPr>
        <p:grpSpPr>
          <a:xfrm>
            <a:off x="8484708" y="2769806"/>
            <a:ext cx="372716" cy="370438"/>
            <a:chOff x="7902824" y="3080929"/>
            <a:chExt cx="130673" cy="135903"/>
          </a:xfrm>
          <a:solidFill>
            <a:srgbClr val="FFFFFF"/>
          </a:solidFill>
          <a:effectLst/>
        </p:grpSpPr>
        <p:sp>
          <p:nvSpPr>
            <p:cNvPr id="93" name="Freeform: Shape 92">
              <a:extLst>
                <a:ext uri="{FF2B5EF4-FFF2-40B4-BE49-F238E27FC236}">
                  <a16:creationId xmlns:a16="http://schemas.microsoft.com/office/drawing/2014/main" id="{6A1726CB-F39C-5427-B72C-CC5060E5D601}"/>
                </a:ext>
              </a:extLst>
            </p:cNvPr>
            <p:cNvSpPr/>
            <p:nvPr/>
          </p:nvSpPr>
          <p:spPr>
            <a:xfrm>
              <a:off x="7902824" y="3156108"/>
              <a:ext cx="46385" cy="60723"/>
            </a:xfrm>
            <a:custGeom>
              <a:avLst/>
              <a:gdLst>
                <a:gd name="connsiteX0" fmla="*/ 43741 w 46385"/>
                <a:gd name="connsiteY0" fmla="*/ 60724 h 60723"/>
                <a:gd name="connsiteX1" fmla="*/ 41135 w 46385"/>
                <a:gd name="connsiteY1" fmla="*/ 58118 h 60723"/>
                <a:gd name="connsiteX2" fmla="*/ 41135 w 46385"/>
                <a:gd name="connsiteY2" fmla="*/ 50459 h 60723"/>
                <a:gd name="connsiteX3" fmla="*/ 29892 w 46385"/>
                <a:gd name="connsiteY3" fmla="*/ 33829 h 60723"/>
                <a:gd name="connsiteX4" fmla="*/ 28266 w 46385"/>
                <a:gd name="connsiteY4" fmla="*/ 31596 h 60723"/>
                <a:gd name="connsiteX5" fmla="*/ 29559 w 46385"/>
                <a:gd name="connsiteY5" fmla="*/ 29147 h 60723"/>
                <a:gd name="connsiteX6" fmla="*/ 35984 w 46385"/>
                <a:gd name="connsiteY6" fmla="*/ 18060 h 60723"/>
                <a:gd name="connsiteX7" fmla="*/ 23173 w 46385"/>
                <a:gd name="connsiteY7" fmla="*/ 5250 h 60723"/>
                <a:gd name="connsiteX8" fmla="*/ 10362 w 46385"/>
                <a:gd name="connsiteY8" fmla="*/ 18060 h 60723"/>
                <a:gd name="connsiteX9" fmla="*/ 16787 w 46385"/>
                <a:gd name="connsiteY9" fmla="*/ 29147 h 60723"/>
                <a:gd name="connsiteX10" fmla="*/ 18080 w 46385"/>
                <a:gd name="connsiteY10" fmla="*/ 31596 h 60723"/>
                <a:gd name="connsiteX11" fmla="*/ 16454 w 46385"/>
                <a:gd name="connsiteY11" fmla="*/ 33829 h 60723"/>
                <a:gd name="connsiteX12" fmla="*/ 5211 w 46385"/>
                <a:gd name="connsiteY12" fmla="*/ 50459 h 60723"/>
                <a:gd name="connsiteX13" fmla="*/ 5211 w 46385"/>
                <a:gd name="connsiteY13" fmla="*/ 58118 h 60723"/>
                <a:gd name="connsiteX14" fmla="*/ 2605 w 46385"/>
                <a:gd name="connsiteY14" fmla="*/ 60724 h 60723"/>
                <a:gd name="connsiteX15" fmla="*/ 0 w 46385"/>
                <a:gd name="connsiteY15" fmla="*/ 58118 h 60723"/>
                <a:gd name="connsiteX16" fmla="*/ 0 w 46385"/>
                <a:gd name="connsiteY16" fmla="*/ 50459 h 60723"/>
                <a:gd name="connsiteX17" fmla="*/ 10637 w 46385"/>
                <a:gd name="connsiteY17" fmla="*/ 30969 h 60723"/>
                <a:gd name="connsiteX18" fmla="*/ 5152 w 46385"/>
                <a:gd name="connsiteY18" fmla="*/ 18041 h 60723"/>
                <a:gd name="connsiteX19" fmla="*/ 23193 w 46385"/>
                <a:gd name="connsiteY19" fmla="*/ 0 h 60723"/>
                <a:gd name="connsiteX20" fmla="*/ 41233 w 46385"/>
                <a:gd name="connsiteY20" fmla="*/ 18041 h 60723"/>
                <a:gd name="connsiteX21" fmla="*/ 35749 w 46385"/>
                <a:gd name="connsiteY21" fmla="*/ 30969 h 60723"/>
                <a:gd name="connsiteX22" fmla="*/ 46385 w 46385"/>
                <a:gd name="connsiteY22" fmla="*/ 50459 h 60723"/>
                <a:gd name="connsiteX23" fmla="*/ 46385 w 46385"/>
                <a:gd name="connsiteY23" fmla="*/ 58118 h 60723"/>
                <a:gd name="connsiteX24" fmla="*/ 43741 w 46385"/>
                <a:gd name="connsiteY24" fmla="*/ 60724 h 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 h="60723">
                  <a:moveTo>
                    <a:pt x="43741" y="60724"/>
                  </a:moveTo>
                  <a:cubicBezTo>
                    <a:pt x="42291" y="60724"/>
                    <a:pt x="41135" y="59548"/>
                    <a:pt x="41135" y="58118"/>
                  </a:cubicBezTo>
                  <a:lnTo>
                    <a:pt x="41135" y="50459"/>
                  </a:lnTo>
                  <a:cubicBezTo>
                    <a:pt x="41135" y="43114"/>
                    <a:pt x="36728" y="36571"/>
                    <a:pt x="29892" y="33829"/>
                  </a:cubicBezTo>
                  <a:cubicBezTo>
                    <a:pt x="28971" y="33457"/>
                    <a:pt x="28325" y="32575"/>
                    <a:pt x="28266" y="31596"/>
                  </a:cubicBezTo>
                  <a:cubicBezTo>
                    <a:pt x="28188" y="30597"/>
                    <a:pt x="28697" y="29657"/>
                    <a:pt x="29559" y="29147"/>
                  </a:cubicBezTo>
                  <a:cubicBezTo>
                    <a:pt x="33516" y="26856"/>
                    <a:pt x="35984" y="22605"/>
                    <a:pt x="35984" y="18060"/>
                  </a:cubicBezTo>
                  <a:cubicBezTo>
                    <a:pt x="35984" y="10989"/>
                    <a:pt x="30245" y="5250"/>
                    <a:pt x="23173" y="5250"/>
                  </a:cubicBezTo>
                  <a:cubicBezTo>
                    <a:pt x="16102" y="5250"/>
                    <a:pt x="10362" y="10989"/>
                    <a:pt x="10362" y="18060"/>
                  </a:cubicBezTo>
                  <a:cubicBezTo>
                    <a:pt x="10362" y="22605"/>
                    <a:pt x="12830" y="26875"/>
                    <a:pt x="16787" y="29147"/>
                  </a:cubicBezTo>
                  <a:cubicBezTo>
                    <a:pt x="17649" y="29657"/>
                    <a:pt x="18158" y="30597"/>
                    <a:pt x="18080" y="31596"/>
                  </a:cubicBezTo>
                  <a:cubicBezTo>
                    <a:pt x="18002" y="32595"/>
                    <a:pt x="17375" y="33457"/>
                    <a:pt x="16454" y="33829"/>
                  </a:cubicBezTo>
                  <a:cubicBezTo>
                    <a:pt x="9618" y="36591"/>
                    <a:pt x="5211" y="43114"/>
                    <a:pt x="5211" y="50459"/>
                  </a:cubicBezTo>
                  <a:lnTo>
                    <a:pt x="5211" y="58118"/>
                  </a:lnTo>
                  <a:cubicBezTo>
                    <a:pt x="5211" y="59568"/>
                    <a:pt x="4035" y="60724"/>
                    <a:pt x="2605" y="60724"/>
                  </a:cubicBezTo>
                  <a:cubicBezTo>
                    <a:pt x="1175" y="60724"/>
                    <a:pt x="0" y="59548"/>
                    <a:pt x="0" y="58118"/>
                  </a:cubicBezTo>
                  <a:lnTo>
                    <a:pt x="0" y="50459"/>
                  </a:lnTo>
                  <a:cubicBezTo>
                    <a:pt x="0" y="42448"/>
                    <a:pt x="4055" y="35181"/>
                    <a:pt x="10637" y="30969"/>
                  </a:cubicBezTo>
                  <a:cubicBezTo>
                    <a:pt x="7189" y="27620"/>
                    <a:pt x="5152" y="22938"/>
                    <a:pt x="5152" y="18041"/>
                  </a:cubicBezTo>
                  <a:cubicBezTo>
                    <a:pt x="5152" y="8090"/>
                    <a:pt x="13242" y="0"/>
                    <a:pt x="23193" y="0"/>
                  </a:cubicBezTo>
                  <a:cubicBezTo>
                    <a:pt x="33144" y="0"/>
                    <a:pt x="41233" y="8090"/>
                    <a:pt x="41233" y="18041"/>
                  </a:cubicBezTo>
                  <a:cubicBezTo>
                    <a:pt x="41233" y="22958"/>
                    <a:pt x="39196" y="27620"/>
                    <a:pt x="35749" y="30969"/>
                  </a:cubicBezTo>
                  <a:cubicBezTo>
                    <a:pt x="42311" y="35181"/>
                    <a:pt x="46385" y="42428"/>
                    <a:pt x="46385" y="50459"/>
                  </a:cubicBezTo>
                  <a:lnTo>
                    <a:pt x="46385" y="58118"/>
                  </a:lnTo>
                  <a:cubicBezTo>
                    <a:pt x="46366" y="59548"/>
                    <a:pt x="45190" y="60724"/>
                    <a:pt x="43741" y="60724"/>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94" name="Freeform: Shape 93">
              <a:extLst>
                <a:ext uri="{FF2B5EF4-FFF2-40B4-BE49-F238E27FC236}">
                  <a16:creationId xmlns:a16="http://schemas.microsoft.com/office/drawing/2014/main" id="{01A4B92A-0443-88B5-A015-E278A7E01E48}"/>
                </a:ext>
              </a:extLst>
            </p:cNvPr>
            <p:cNvSpPr/>
            <p:nvPr/>
          </p:nvSpPr>
          <p:spPr>
            <a:xfrm>
              <a:off x="7987112" y="3156108"/>
              <a:ext cx="46385" cy="60723"/>
            </a:xfrm>
            <a:custGeom>
              <a:avLst/>
              <a:gdLst>
                <a:gd name="connsiteX0" fmla="*/ 43741 w 46385"/>
                <a:gd name="connsiteY0" fmla="*/ 60724 h 60723"/>
                <a:gd name="connsiteX1" fmla="*/ 41135 w 46385"/>
                <a:gd name="connsiteY1" fmla="*/ 58118 h 60723"/>
                <a:gd name="connsiteX2" fmla="*/ 41135 w 46385"/>
                <a:gd name="connsiteY2" fmla="*/ 50459 h 60723"/>
                <a:gd name="connsiteX3" fmla="*/ 29892 w 46385"/>
                <a:gd name="connsiteY3" fmla="*/ 33829 h 60723"/>
                <a:gd name="connsiteX4" fmla="*/ 28266 w 46385"/>
                <a:gd name="connsiteY4" fmla="*/ 31596 h 60723"/>
                <a:gd name="connsiteX5" fmla="*/ 29559 w 46385"/>
                <a:gd name="connsiteY5" fmla="*/ 29147 h 60723"/>
                <a:gd name="connsiteX6" fmla="*/ 35984 w 46385"/>
                <a:gd name="connsiteY6" fmla="*/ 18060 h 60723"/>
                <a:gd name="connsiteX7" fmla="*/ 23173 w 46385"/>
                <a:gd name="connsiteY7" fmla="*/ 5250 h 60723"/>
                <a:gd name="connsiteX8" fmla="*/ 10362 w 46385"/>
                <a:gd name="connsiteY8" fmla="*/ 18060 h 60723"/>
                <a:gd name="connsiteX9" fmla="*/ 16787 w 46385"/>
                <a:gd name="connsiteY9" fmla="*/ 29147 h 60723"/>
                <a:gd name="connsiteX10" fmla="*/ 18080 w 46385"/>
                <a:gd name="connsiteY10" fmla="*/ 31596 h 60723"/>
                <a:gd name="connsiteX11" fmla="*/ 16454 w 46385"/>
                <a:gd name="connsiteY11" fmla="*/ 33829 h 60723"/>
                <a:gd name="connsiteX12" fmla="*/ 5211 w 46385"/>
                <a:gd name="connsiteY12" fmla="*/ 50459 h 60723"/>
                <a:gd name="connsiteX13" fmla="*/ 5211 w 46385"/>
                <a:gd name="connsiteY13" fmla="*/ 58118 h 60723"/>
                <a:gd name="connsiteX14" fmla="*/ 2605 w 46385"/>
                <a:gd name="connsiteY14" fmla="*/ 60724 h 60723"/>
                <a:gd name="connsiteX15" fmla="*/ 0 w 46385"/>
                <a:gd name="connsiteY15" fmla="*/ 58118 h 60723"/>
                <a:gd name="connsiteX16" fmla="*/ 0 w 46385"/>
                <a:gd name="connsiteY16" fmla="*/ 50459 h 60723"/>
                <a:gd name="connsiteX17" fmla="*/ 10637 w 46385"/>
                <a:gd name="connsiteY17" fmla="*/ 30969 h 60723"/>
                <a:gd name="connsiteX18" fmla="*/ 5152 w 46385"/>
                <a:gd name="connsiteY18" fmla="*/ 18041 h 60723"/>
                <a:gd name="connsiteX19" fmla="*/ 23193 w 46385"/>
                <a:gd name="connsiteY19" fmla="*/ 0 h 60723"/>
                <a:gd name="connsiteX20" fmla="*/ 41233 w 46385"/>
                <a:gd name="connsiteY20" fmla="*/ 18041 h 60723"/>
                <a:gd name="connsiteX21" fmla="*/ 35749 w 46385"/>
                <a:gd name="connsiteY21" fmla="*/ 30969 h 60723"/>
                <a:gd name="connsiteX22" fmla="*/ 46385 w 46385"/>
                <a:gd name="connsiteY22" fmla="*/ 50459 h 60723"/>
                <a:gd name="connsiteX23" fmla="*/ 46385 w 46385"/>
                <a:gd name="connsiteY23" fmla="*/ 58118 h 60723"/>
                <a:gd name="connsiteX24" fmla="*/ 43741 w 46385"/>
                <a:gd name="connsiteY24" fmla="*/ 60724 h 6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 h="60723">
                  <a:moveTo>
                    <a:pt x="43741" y="60724"/>
                  </a:moveTo>
                  <a:cubicBezTo>
                    <a:pt x="42291" y="60724"/>
                    <a:pt x="41135" y="59548"/>
                    <a:pt x="41135" y="58118"/>
                  </a:cubicBezTo>
                  <a:lnTo>
                    <a:pt x="41135" y="50459"/>
                  </a:lnTo>
                  <a:cubicBezTo>
                    <a:pt x="41135" y="43114"/>
                    <a:pt x="36728" y="36571"/>
                    <a:pt x="29892" y="33829"/>
                  </a:cubicBezTo>
                  <a:cubicBezTo>
                    <a:pt x="28971" y="33457"/>
                    <a:pt x="28325" y="32575"/>
                    <a:pt x="28266" y="31596"/>
                  </a:cubicBezTo>
                  <a:cubicBezTo>
                    <a:pt x="28188" y="30597"/>
                    <a:pt x="28697" y="29657"/>
                    <a:pt x="29559" y="29147"/>
                  </a:cubicBezTo>
                  <a:cubicBezTo>
                    <a:pt x="33516" y="26856"/>
                    <a:pt x="35984" y="22605"/>
                    <a:pt x="35984" y="18060"/>
                  </a:cubicBezTo>
                  <a:cubicBezTo>
                    <a:pt x="35984" y="10989"/>
                    <a:pt x="30245" y="5250"/>
                    <a:pt x="23173" y="5250"/>
                  </a:cubicBezTo>
                  <a:cubicBezTo>
                    <a:pt x="16102" y="5250"/>
                    <a:pt x="10362" y="10989"/>
                    <a:pt x="10362" y="18060"/>
                  </a:cubicBezTo>
                  <a:cubicBezTo>
                    <a:pt x="10362" y="22605"/>
                    <a:pt x="12830" y="26875"/>
                    <a:pt x="16787" y="29147"/>
                  </a:cubicBezTo>
                  <a:cubicBezTo>
                    <a:pt x="17649" y="29657"/>
                    <a:pt x="18158" y="30597"/>
                    <a:pt x="18080" y="31596"/>
                  </a:cubicBezTo>
                  <a:cubicBezTo>
                    <a:pt x="18002" y="32595"/>
                    <a:pt x="17375" y="33457"/>
                    <a:pt x="16454" y="33829"/>
                  </a:cubicBezTo>
                  <a:cubicBezTo>
                    <a:pt x="9618" y="36591"/>
                    <a:pt x="5211" y="43114"/>
                    <a:pt x="5211" y="50459"/>
                  </a:cubicBezTo>
                  <a:lnTo>
                    <a:pt x="5211" y="58118"/>
                  </a:lnTo>
                  <a:cubicBezTo>
                    <a:pt x="5211" y="59568"/>
                    <a:pt x="4035" y="60724"/>
                    <a:pt x="2605" y="60724"/>
                  </a:cubicBezTo>
                  <a:cubicBezTo>
                    <a:pt x="1156" y="60724"/>
                    <a:pt x="0" y="59548"/>
                    <a:pt x="0" y="58118"/>
                  </a:cubicBezTo>
                  <a:lnTo>
                    <a:pt x="0" y="50459"/>
                  </a:lnTo>
                  <a:cubicBezTo>
                    <a:pt x="0" y="42448"/>
                    <a:pt x="4055" y="35181"/>
                    <a:pt x="10637" y="30969"/>
                  </a:cubicBezTo>
                  <a:cubicBezTo>
                    <a:pt x="7189" y="27600"/>
                    <a:pt x="5152" y="22938"/>
                    <a:pt x="5152" y="18041"/>
                  </a:cubicBezTo>
                  <a:cubicBezTo>
                    <a:pt x="5152" y="8090"/>
                    <a:pt x="13242" y="0"/>
                    <a:pt x="23193" y="0"/>
                  </a:cubicBezTo>
                  <a:cubicBezTo>
                    <a:pt x="33144" y="0"/>
                    <a:pt x="41233" y="8090"/>
                    <a:pt x="41233" y="18041"/>
                  </a:cubicBezTo>
                  <a:cubicBezTo>
                    <a:pt x="41233" y="22958"/>
                    <a:pt x="39196" y="27620"/>
                    <a:pt x="35749" y="30969"/>
                  </a:cubicBezTo>
                  <a:cubicBezTo>
                    <a:pt x="42311" y="35181"/>
                    <a:pt x="46385" y="42428"/>
                    <a:pt x="46385" y="50459"/>
                  </a:cubicBezTo>
                  <a:lnTo>
                    <a:pt x="46385" y="58118"/>
                  </a:lnTo>
                  <a:cubicBezTo>
                    <a:pt x="46346" y="59548"/>
                    <a:pt x="45171" y="60724"/>
                    <a:pt x="43741" y="60724"/>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nvGrpSpPr>
            <p:cNvPr id="95" name="Graphic 5">
              <a:extLst>
                <a:ext uri="{FF2B5EF4-FFF2-40B4-BE49-F238E27FC236}">
                  <a16:creationId xmlns:a16="http://schemas.microsoft.com/office/drawing/2014/main" id="{5599902C-0D26-5E05-12AA-0C7C9FD75376}"/>
                </a:ext>
              </a:extLst>
            </p:cNvPr>
            <p:cNvGrpSpPr/>
            <p:nvPr/>
          </p:nvGrpSpPr>
          <p:grpSpPr>
            <a:xfrm>
              <a:off x="7918534" y="3080929"/>
              <a:ext cx="99234" cy="63955"/>
              <a:chOff x="7918534" y="3080929"/>
              <a:chExt cx="99234" cy="63955"/>
            </a:xfrm>
            <a:grpFill/>
          </p:grpSpPr>
          <p:sp>
            <p:nvSpPr>
              <p:cNvPr id="96" name="Freeform: Shape 95">
                <a:extLst>
                  <a:ext uri="{FF2B5EF4-FFF2-40B4-BE49-F238E27FC236}">
                    <a16:creationId xmlns:a16="http://schemas.microsoft.com/office/drawing/2014/main" id="{87018C06-7939-D042-29BA-6CC2B4A42035}"/>
                  </a:ext>
                </a:extLst>
              </p:cNvPr>
              <p:cNvSpPr/>
              <p:nvPr/>
            </p:nvSpPr>
            <p:spPr>
              <a:xfrm>
                <a:off x="7918534" y="3080929"/>
                <a:ext cx="78568" cy="63955"/>
              </a:xfrm>
              <a:custGeom>
                <a:avLst/>
                <a:gdLst>
                  <a:gd name="connsiteX0" fmla="*/ 17277 w 78568"/>
                  <a:gd name="connsiteY0" fmla="*/ 63956 h 63955"/>
                  <a:gd name="connsiteX1" fmla="*/ 16415 w 78568"/>
                  <a:gd name="connsiteY1" fmla="*/ 63819 h 63955"/>
                  <a:gd name="connsiteX2" fmla="*/ 14672 w 78568"/>
                  <a:gd name="connsiteY2" fmla="*/ 61351 h 63955"/>
                  <a:gd name="connsiteX3" fmla="*/ 14672 w 78568"/>
                  <a:gd name="connsiteY3" fmla="*/ 44975 h 63955"/>
                  <a:gd name="connsiteX4" fmla="*/ 7013 w 78568"/>
                  <a:gd name="connsiteY4" fmla="*/ 44975 h 63955"/>
                  <a:gd name="connsiteX5" fmla="*/ 0 w 78568"/>
                  <a:gd name="connsiteY5" fmla="*/ 37962 h 63955"/>
                  <a:gd name="connsiteX6" fmla="*/ 0 w 78568"/>
                  <a:gd name="connsiteY6" fmla="*/ 7013 h 63955"/>
                  <a:gd name="connsiteX7" fmla="*/ 7013 w 78568"/>
                  <a:gd name="connsiteY7" fmla="*/ 0 h 63955"/>
                  <a:gd name="connsiteX8" fmla="*/ 71556 w 78568"/>
                  <a:gd name="connsiteY8" fmla="*/ 0 h 63955"/>
                  <a:gd name="connsiteX9" fmla="*/ 78569 w 78568"/>
                  <a:gd name="connsiteY9" fmla="*/ 7013 h 63955"/>
                  <a:gd name="connsiteX10" fmla="*/ 78569 w 78568"/>
                  <a:gd name="connsiteY10" fmla="*/ 10029 h 63955"/>
                  <a:gd name="connsiteX11" fmla="*/ 75963 w 78568"/>
                  <a:gd name="connsiteY11" fmla="*/ 12634 h 63955"/>
                  <a:gd name="connsiteX12" fmla="*/ 73359 w 78568"/>
                  <a:gd name="connsiteY12" fmla="*/ 10029 h 63955"/>
                  <a:gd name="connsiteX13" fmla="*/ 73359 w 78568"/>
                  <a:gd name="connsiteY13" fmla="*/ 7013 h 63955"/>
                  <a:gd name="connsiteX14" fmla="*/ 71576 w 78568"/>
                  <a:gd name="connsiteY14" fmla="*/ 5230 h 63955"/>
                  <a:gd name="connsiteX15" fmla="*/ 7013 w 78568"/>
                  <a:gd name="connsiteY15" fmla="*/ 5230 h 63955"/>
                  <a:gd name="connsiteX16" fmla="*/ 5230 w 78568"/>
                  <a:gd name="connsiteY16" fmla="*/ 7013 h 63955"/>
                  <a:gd name="connsiteX17" fmla="*/ 5230 w 78568"/>
                  <a:gd name="connsiteY17" fmla="*/ 37962 h 63955"/>
                  <a:gd name="connsiteX18" fmla="*/ 7013 w 78568"/>
                  <a:gd name="connsiteY18" fmla="*/ 39745 h 63955"/>
                  <a:gd name="connsiteX19" fmla="*/ 17277 w 78568"/>
                  <a:gd name="connsiteY19" fmla="*/ 39745 h 63955"/>
                  <a:gd name="connsiteX20" fmla="*/ 19882 w 78568"/>
                  <a:gd name="connsiteY20" fmla="*/ 42350 h 63955"/>
                  <a:gd name="connsiteX21" fmla="*/ 19882 w 78568"/>
                  <a:gd name="connsiteY21" fmla="*/ 53868 h 63955"/>
                  <a:gd name="connsiteX22" fmla="*/ 30362 w 78568"/>
                  <a:gd name="connsiteY22" fmla="*/ 40724 h 63955"/>
                  <a:gd name="connsiteX23" fmla="*/ 32399 w 78568"/>
                  <a:gd name="connsiteY23" fmla="*/ 39745 h 63955"/>
                  <a:gd name="connsiteX24" fmla="*/ 33809 w 78568"/>
                  <a:gd name="connsiteY24" fmla="*/ 39745 h 63955"/>
                  <a:gd name="connsiteX25" fmla="*/ 36415 w 78568"/>
                  <a:gd name="connsiteY25" fmla="*/ 42350 h 63955"/>
                  <a:gd name="connsiteX26" fmla="*/ 33809 w 78568"/>
                  <a:gd name="connsiteY26" fmla="*/ 44955 h 63955"/>
                  <a:gd name="connsiteX27" fmla="*/ 33653 w 78568"/>
                  <a:gd name="connsiteY27" fmla="*/ 44955 h 63955"/>
                  <a:gd name="connsiteX28" fmla="*/ 19295 w 78568"/>
                  <a:gd name="connsiteY28" fmla="*/ 62957 h 63955"/>
                  <a:gd name="connsiteX29" fmla="*/ 17277 w 78568"/>
                  <a:gd name="connsiteY29" fmla="*/ 63956 h 6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568" h="63955">
                    <a:moveTo>
                      <a:pt x="17277" y="63956"/>
                    </a:moveTo>
                    <a:cubicBezTo>
                      <a:pt x="16983" y="63956"/>
                      <a:pt x="16689" y="63917"/>
                      <a:pt x="16415" y="63819"/>
                    </a:cubicBezTo>
                    <a:cubicBezTo>
                      <a:pt x="15357" y="63447"/>
                      <a:pt x="14672" y="62467"/>
                      <a:pt x="14672" y="61351"/>
                    </a:cubicBezTo>
                    <a:lnTo>
                      <a:pt x="14672" y="44975"/>
                    </a:lnTo>
                    <a:lnTo>
                      <a:pt x="7013" y="44975"/>
                    </a:lnTo>
                    <a:cubicBezTo>
                      <a:pt x="3154" y="44975"/>
                      <a:pt x="0" y="41821"/>
                      <a:pt x="0" y="37962"/>
                    </a:cubicBezTo>
                    <a:lnTo>
                      <a:pt x="0" y="7013"/>
                    </a:lnTo>
                    <a:cubicBezTo>
                      <a:pt x="0" y="3134"/>
                      <a:pt x="3154" y="0"/>
                      <a:pt x="7013" y="0"/>
                    </a:cubicBezTo>
                    <a:lnTo>
                      <a:pt x="71556" y="0"/>
                    </a:lnTo>
                    <a:cubicBezTo>
                      <a:pt x="75435" y="0"/>
                      <a:pt x="78569" y="3154"/>
                      <a:pt x="78569" y="7013"/>
                    </a:cubicBezTo>
                    <a:lnTo>
                      <a:pt x="78569" y="10029"/>
                    </a:lnTo>
                    <a:cubicBezTo>
                      <a:pt x="78569" y="11479"/>
                      <a:pt x="77393" y="12634"/>
                      <a:pt x="75963" y="12634"/>
                    </a:cubicBezTo>
                    <a:cubicBezTo>
                      <a:pt x="74514" y="12634"/>
                      <a:pt x="73359" y="11459"/>
                      <a:pt x="73359" y="10029"/>
                    </a:cubicBezTo>
                    <a:lnTo>
                      <a:pt x="73359" y="7013"/>
                    </a:lnTo>
                    <a:cubicBezTo>
                      <a:pt x="73359" y="6033"/>
                      <a:pt x="72555" y="5230"/>
                      <a:pt x="71576" y="5230"/>
                    </a:cubicBezTo>
                    <a:lnTo>
                      <a:pt x="7013" y="5230"/>
                    </a:lnTo>
                    <a:cubicBezTo>
                      <a:pt x="6033" y="5230"/>
                      <a:pt x="5230" y="6033"/>
                      <a:pt x="5230" y="7013"/>
                    </a:cubicBezTo>
                    <a:lnTo>
                      <a:pt x="5230" y="37962"/>
                    </a:lnTo>
                    <a:cubicBezTo>
                      <a:pt x="5230" y="38942"/>
                      <a:pt x="6033" y="39745"/>
                      <a:pt x="7013" y="39745"/>
                    </a:cubicBezTo>
                    <a:lnTo>
                      <a:pt x="17277" y="39745"/>
                    </a:lnTo>
                    <a:cubicBezTo>
                      <a:pt x="18727" y="39745"/>
                      <a:pt x="19882" y="40920"/>
                      <a:pt x="19882" y="42350"/>
                    </a:cubicBezTo>
                    <a:lnTo>
                      <a:pt x="19882" y="53868"/>
                    </a:lnTo>
                    <a:lnTo>
                      <a:pt x="30362" y="40724"/>
                    </a:lnTo>
                    <a:cubicBezTo>
                      <a:pt x="30852" y="40097"/>
                      <a:pt x="31616" y="39745"/>
                      <a:pt x="32399" y="39745"/>
                    </a:cubicBezTo>
                    <a:lnTo>
                      <a:pt x="33809" y="39745"/>
                    </a:lnTo>
                    <a:cubicBezTo>
                      <a:pt x="35259" y="39745"/>
                      <a:pt x="36415" y="40920"/>
                      <a:pt x="36415" y="42350"/>
                    </a:cubicBezTo>
                    <a:cubicBezTo>
                      <a:pt x="36415" y="43800"/>
                      <a:pt x="35239" y="44955"/>
                      <a:pt x="33809" y="44955"/>
                    </a:cubicBezTo>
                    <a:lnTo>
                      <a:pt x="33653" y="44955"/>
                    </a:lnTo>
                    <a:lnTo>
                      <a:pt x="19295" y="62957"/>
                    </a:lnTo>
                    <a:cubicBezTo>
                      <a:pt x="18825" y="63603"/>
                      <a:pt x="18060" y="63956"/>
                      <a:pt x="17277" y="63956"/>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98" name="Freeform: Shape 97">
                <a:extLst>
                  <a:ext uri="{FF2B5EF4-FFF2-40B4-BE49-F238E27FC236}">
                    <a16:creationId xmlns:a16="http://schemas.microsoft.com/office/drawing/2014/main" id="{1D799DF4-A902-B796-41D2-2511C74643B6}"/>
                  </a:ext>
                </a:extLst>
              </p:cNvPr>
              <p:cNvSpPr/>
              <p:nvPr/>
            </p:nvSpPr>
            <p:spPr>
              <a:xfrm>
                <a:off x="7960355" y="3097872"/>
                <a:ext cx="57413" cy="47011"/>
              </a:xfrm>
              <a:custGeom>
                <a:avLst/>
                <a:gdLst>
                  <a:gd name="connsiteX0" fmla="*/ 44348 w 57413"/>
                  <a:gd name="connsiteY0" fmla="*/ 47012 h 47011"/>
                  <a:gd name="connsiteX1" fmla="*/ 42311 w 57413"/>
                  <a:gd name="connsiteY1" fmla="*/ 46032 h 47011"/>
                  <a:gd name="connsiteX2" fmla="*/ 32340 w 57413"/>
                  <a:gd name="connsiteY2" fmla="*/ 33516 h 47011"/>
                  <a:gd name="connsiteX3" fmla="*/ 5739 w 57413"/>
                  <a:gd name="connsiteY3" fmla="*/ 33516 h 47011"/>
                  <a:gd name="connsiteX4" fmla="*/ 0 w 57413"/>
                  <a:gd name="connsiteY4" fmla="*/ 27776 h 47011"/>
                  <a:gd name="connsiteX5" fmla="*/ 0 w 57413"/>
                  <a:gd name="connsiteY5" fmla="*/ 5739 h 47011"/>
                  <a:gd name="connsiteX6" fmla="*/ 5739 w 57413"/>
                  <a:gd name="connsiteY6" fmla="*/ 0 h 47011"/>
                  <a:gd name="connsiteX7" fmla="*/ 51674 w 57413"/>
                  <a:gd name="connsiteY7" fmla="*/ 0 h 47011"/>
                  <a:gd name="connsiteX8" fmla="*/ 57413 w 57413"/>
                  <a:gd name="connsiteY8" fmla="*/ 5739 h 47011"/>
                  <a:gd name="connsiteX9" fmla="*/ 57413 w 57413"/>
                  <a:gd name="connsiteY9" fmla="*/ 27757 h 47011"/>
                  <a:gd name="connsiteX10" fmla="*/ 51674 w 57413"/>
                  <a:gd name="connsiteY10" fmla="*/ 33496 h 47011"/>
                  <a:gd name="connsiteX11" fmla="*/ 46973 w 57413"/>
                  <a:gd name="connsiteY11" fmla="*/ 33496 h 47011"/>
                  <a:gd name="connsiteX12" fmla="*/ 46973 w 57413"/>
                  <a:gd name="connsiteY12" fmla="*/ 44387 h 47011"/>
                  <a:gd name="connsiteX13" fmla="*/ 45230 w 57413"/>
                  <a:gd name="connsiteY13" fmla="*/ 46855 h 47011"/>
                  <a:gd name="connsiteX14" fmla="*/ 44348 w 57413"/>
                  <a:gd name="connsiteY14" fmla="*/ 47012 h 47011"/>
                  <a:gd name="connsiteX15" fmla="*/ 5720 w 57413"/>
                  <a:gd name="connsiteY15" fmla="*/ 5230 h 47011"/>
                  <a:gd name="connsiteX16" fmla="*/ 5210 w 57413"/>
                  <a:gd name="connsiteY16" fmla="*/ 5739 h 47011"/>
                  <a:gd name="connsiteX17" fmla="*/ 5210 w 57413"/>
                  <a:gd name="connsiteY17" fmla="*/ 27757 h 47011"/>
                  <a:gd name="connsiteX18" fmla="*/ 5720 w 57413"/>
                  <a:gd name="connsiteY18" fmla="*/ 28266 h 47011"/>
                  <a:gd name="connsiteX19" fmla="*/ 33574 w 57413"/>
                  <a:gd name="connsiteY19" fmla="*/ 28266 h 47011"/>
                  <a:gd name="connsiteX20" fmla="*/ 35611 w 57413"/>
                  <a:gd name="connsiteY20" fmla="*/ 29245 h 47011"/>
                  <a:gd name="connsiteX21" fmla="*/ 41704 w 57413"/>
                  <a:gd name="connsiteY21" fmla="*/ 36904 h 47011"/>
                  <a:gd name="connsiteX22" fmla="*/ 41704 w 57413"/>
                  <a:gd name="connsiteY22" fmla="*/ 30871 h 47011"/>
                  <a:gd name="connsiteX23" fmla="*/ 44308 w 57413"/>
                  <a:gd name="connsiteY23" fmla="*/ 28266 h 47011"/>
                  <a:gd name="connsiteX24" fmla="*/ 51634 w 57413"/>
                  <a:gd name="connsiteY24" fmla="*/ 28266 h 47011"/>
                  <a:gd name="connsiteX25" fmla="*/ 52144 w 57413"/>
                  <a:gd name="connsiteY25" fmla="*/ 27757 h 47011"/>
                  <a:gd name="connsiteX26" fmla="*/ 52144 w 57413"/>
                  <a:gd name="connsiteY26" fmla="*/ 5739 h 47011"/>
                  <a:gd name="connsiteX27" fmla="*/ 51634 w 57413"/>
                  <a:gd name="connsiteY27" fmla="*/ 5230 h 47011"/>
                  <a:gd name="connsiteX28" fmla="*/ 5720 w 57413"/>
                  <a:gd name="connsiteY28" fmla="*/ 5230 h 4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413" h="47011">
                    <a:moveTo>
                      <a:pt x="44348" y="47012"/>
                    </a:moveTo>
                    <a:cubicBezTo>
                      <a:pt x="43564" y="47012"/>
                      <a:pt x="42801" y="46659"/>
                      <a:pt x="42311" y="46032"/>
                    </a:cubicBezTo>
                    <a:lnTo>
                      <a:pt x="32340" y="33516"/>
                    </a:lnTo>
                    <a:lnTo>
                      <a:pt x="5739" y="33516"/>
                    </a:lnTo>
                    <a:cubicBezTo>
                      <a:pt x="2566" y="33516"/>
                      <a:pt x="0" y="30949"/>
                      <a:pt x="0" y="27776"/>
                    </a:cubicBezTo>
                    <a:lnTo>
                      <a:pt x="0" y="5739"/>
                    </a:lnTo>
                    <a:cubicBezTo>
                      <a:pt x="0" y="2566"/>
                      <a:pt x="2566" y="0"/>
                      <a:pt x="5739" y="0"/>
                    </a:cubicBezTo>
                    <a:lnTo>
                      <a:pt x="51674" y="0"/>
                    </a:lnTo>
                    <a:cubicBezTo>
                      <a:pt x="54847" y="0"/>
                      <a:pt x="57413" y="2566"/>
                      <a:pt x="57413" y="5739"/>
                    </a:cubicBezTo>
                    <a:lnTo>
                      <a:pt x="57413" y="27757"/>
                    </a:lnTo>
                    <a:cubicBezTo>
                      <a:pt x="57413" y="30930"/>
                      <a:pt x="54847" y="33496"/>
                      <a:pt x="51674" y="33496"/>
                    </a:cubicBezTo>
                    <a:lnTo>
                      <a:pt x="46973" y="33496"/>
                    </a:lnTo>
                    <a:lnTo>
                      <a:pt x="46973" y="44387"/>
                    </a:lnTo>
                    <a:cubicBezTo>
                      <a:pt x="46973" y="45504"/>
                      <a:pt x="46267" y="46483"/>
                      <a:pt x="45230" y="46855"/>
                    </a:cubicBezTo>
                    <a:cubicBezTo>
                      <a:pt x="44916" y="46953"/>
                      <a:pt x="44622" y="47012"/>
                      <a:pt x="44348" y="47012"/>
                    </a:cubicBezTo>
                    <a:close/>
                    <a:moveTo>
                      <a:pt x="5720" y="5230"/>
                    </a:moveTo>
                    <a:cubicBezTo>
                      <a:pt x="5426" y="5230"/>
                      <a:pt x="5210" y="5445"/>
                      <a:pt x="5210" y="5739"/>
                    </a:cubicBezTo>
                    <a:lnTo>
                      <a:pt x="5210" y="27757"/>
                    </a:lnTo>
                    <a:cubicBezTo>
                      <a:pt x="5210" y="28050"/>
                      <a:pt x="5426" y="28266"/>
                      <a:pt x="5720" y="28266"/>
                    </a:cubicBezTo>
                    <a:lnTo>
                      <a:pt x="33574" y="28266"/>
                    </a:lnTo>
                    <a:cubicBezTo>
                      <a:pt x="34378" y="28266"/>
                      <a:pt x="35122" y="28638"/>
                      <a:pt x="35611" y="29245"/>
                    </a:cubicBezTo>
                    <a:lnTo>
                      <a:pt x="41704" y="36904"/>
                    </a:lnTo>
                    <a:lnTo>
                      <a:pt x="41704" y="30871"/>
                    </a:lnTo>
                    <a:cubicBezTo>
                      <a:pt x="41704" y="29422"/>
                      <a:pt x="42879" y="28266"/>
                      <a:pt x="44308" y="28266"/>
                    </a:cubicBezTo>
                    <a:lnTo>
                      <a:pt x="51634" y="28266"/>
                    </a:lnTo>
                    <a:cubicBezTo>
                      <a:pt x="51929" y="28266"/>
                      <a:pt x="52144" y="28050"/>
                      <a:pt x="52144" y="27757"/>
                    </a:cubicBezTo>
                    <a:lnTo>
                      <a:pt x="52144" y="5739"/>
                    </a:lnTo>
                    <a:cubicBezTo>
                      <a:pt x="52144" y="5445"/>
                      <a:pt x="51929" y="5230"/>
                      <a:pt x="51634" y="5230"/>
                    </a:cubicBezTo>
                    <a:lnTo>
                      <a:pt x="5720" y="5230"/>
                    </a:ln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grpSp>
        <p:nvGrpSpPr>
          <p:cNvPr id="99" name="Graphic 5">
            <a:extLst>
              <a:ext uri="{FF2B5EF4-FFF2-40B4-BE49-F238E27FC236}">
                <a16:creationId xmlns:a16="http://schemas.microsoft.com/office/drawing/2014/main" id="{3C1251C3-DFCA-619C-D4E3-A13BF5300A79}"/>
              </a:ext>
            </a:extLst>
          </p:cNvPr>
          <p:cNvGrpSpPr/>
          <p:nvPr/>
        </p:nvGrpSpPr>
        <p:grpSpPr>
          <a:xfrm>
            <a:off x="8568636" y="3295794"/>
            <a:ext cx="387590" cy="238538"/>
            <a:chOff x="9340965" y="3971126"/>
            <a:chExt cx="135888" cy="87512"/>
          </a:xfrm>
          <a:solidFill>
            <a:srgbClr val="FFFFFF"/>
          </a:solidFill>
          <a:effectLst/>
        </p:grpSpPr>
        <p:sp>
          <p:nvSpPr>
            <p:cNvPr id="100" name="Freeform: Shape 99">
              <a:extLst>
                <a:ext uri="{FF2B5EF4-FFF2-40B4-BE49-F238E27FC236}">
                  <a16:creationId xmlns:a16="http://schemas.microsoft.com/office/drawing/2014/main" id="{5CB87145-4BA8-9F80-C912-82F6628687F0}"/>
                </a:ext>
              </a:extLst>
            </p:cNvPr>
            <p:cNvSpPr/>
            <p:nvPr/>
          </p:nvSpPr>
          <p:spPr>
            <a:xfrm>
              <a:off x="9384003" y="3980513"/>
              <a:ext cx="78363" cy="45883"/>
            </a:xfrm>
            <a:custGeom>
              <a:avLst/>
              <a:gdLst>
                <a:gd name="connsiteX0" fmla="*/ 65376 w 78363"/>
                <a:gd name="connsiteY0" fmla="*/ 45884 h 45883"/>
                <a:gd name="connsiteX1" fmla="*/ 65042 w 78363"/>
                <a:gd name="connsiteY1" fmla="*/ 45864 h 45883"/>
                <a:gd name="connsiteX2" fmla="*/ 63240 w 78363"/>
                <a:gd name="connsiteY2" fmla="*/ 44787 h 45883"/>
                <a:gd name="connsiteX3" fmla="*/ 25435 w 78363"/>
                <a:gd name="connsiteY3" fmla="*/ 20008 h 45883"/>
                <a:gd name="connsiteX4" fmla="*/ 25161 w 78363"/>
                <a:gd name="connsiteY4" fmla="*/ 19929 h 45883"/>
                <a:gd name="connsiteX5" fmla="*/ 25161 w 78363"/>
                <a:gd name="connsiteY5" fmla="*/ 19929 h 45883"/>
                <a:gd name="connsiteX6" fmla="*/ 21381 w 78363"/>
                <a:gd name="connsiteY6" fmla="*/ 21007 h 45883"/>
                <a:gd name="connsiteX7" fmla="*/ 21125 w 78363"/>
                <a:gd name="connsiteY7" fmla="*/ 21183 h 45883"/>
                <a:gd name="connsiteX8" fmla="*/ 8060 w 78363"/>
                <a:gd name="connsiteY8" fmla="*/ 29919 h 45883"/>
                <a:gd name="connsiteX9" fmla="*/ 1890 w 78363"/>
                <a:gd name="connsiteY9" fmla="*/ 27882 h 45883"/>
                <a:gd name="connsiteX10" fmla="*/ 950 w 78363"/>
                <a:gd name="connsiteY10" fmla="*/ 20497 h 45883"/>
                <a:gd name="connsiteX11" fmla="*/ 10685 w 78363"/>
                <a:gd name="connsiteY11" fmla="*/ 5669 h 45883"/>
                <a:gd name="connsiteX12" fmla="*/ 14622 w 78363"/>
                <a:gd name="connsiteY12" fmla="*/ 3142 h 45883"/>
                <a:gd name="connsiteX13" fmla="*/ 34876 w 78363"/>
                <a:gd name="connsiteY13" fmla="*/ 67 h 45883"/>
                <a:gd name="connsiteX14" fmla="*/ 37463 w 78363"/>
                <a:gd name="connsiteY14" fmla="*/ 263 h 45883"/>
                <a:gd name="connsiteX15" fmla="*/ 51919 w 78363"/>
                <a:gd name="connsiteY15" fmla="*/ 4788 h 45883"/>
                <a:gd name="connsiteX16" fmla="*/ 52330 w 78363"/>
                <a:gd name="connsiteY16" fmla="*/ 4729 h 45883"/>
                <a:gd name="connsiteX17" fmla="*/ 55797 w 78363"/>
                <a:gd name="connsiteY17" fmla="*/ 2594 h 45883"/>
                <a:gd name="connsiteX18" fmla="*/ 59401 w 78363"/>
                <a:gd name="connsiteY18" fmla="*/ 3456 h 45883"/>
                <a:gd name="connsiteX19" fmla="*/ 58539 w 78363"/>
                <a:gd name="connsiteY19" fmla="*/ 7060 h 45883"/>
                <a:gd name="connsiteX20" fmla="*/ 55072 w 78363"/>
                <a:gd name="connsiteY20" fmla="*/ 9195 h 45883"/>
                <a:gd name="connsiteX21" fmla="*/ 50351 w 78363"/>
                <a:gd name="connsiteY21" fmla="*/ 9783 h 45883"/>
                <a:gd name="connsiteX22" fmla="*/ 35895 w 78363"/>
                <a:gd name="connsiteY22" fmla="*/ 5258 h 45883"/>
                <a:gd name="connsiteX23" fmla="*/ 15426 w 78363"/>
                <a:gd name="connsiteY23" fmla="*/ 8314 h 45883"/>
                <a:gd name="connsiteX24" fmla="*/ 15073 w 78363"/>
                <a:gd name="connsiteY24" fmla="*/ 8549 h 45883"/>
                <a:gd name="connsiteX25" fmla="*/ 5337 w 78363"/>
                <a:gd name="connsiteY25" fmla="*/ 23377 h 45883"/>
                <a:gd name="connsiteX26" fmla="*/ 5337 w 78363"/>
                <a:gd name="connsiteY26" fmla="*/ 23945 h 45883"/>
                <a:gd name="connsiteX27" fmla="*/ 7688 w 78363"/>
                <a:gd name="connsiteY27" fmla="*/ 24729 h 45883"/>
                <a:gd name="connsiteX28" fmla="*/ 17189 w 78363"/>
                <a:gd name="connsiteY28" fmla="*/ 17814 h 45883"/>
                <a:gd name="connsiteX29" fmla="*/ 20009 w 78363"/>
                <a:gd name="connsiteY29" fmla="*/ 16012 h 45883"/>
                <a:gd name="connsiteX30" fmla="*/ 24005 w 78363"/>
                <a:gd name="connsiteY30" fmla="*/ 14895 h 45883"/>
                <a:gd name="connsiteX31" fmla="*/ 27688 w 78363"/>
                <a:gd name="connsiteY31" fmla="*/ 15306 h 45883"/>
                <a:gd name="connsiteX32" fmla="*/ 65767 w 78363"/>
                <a:gd name="connsiteY32" fmla="*/ 39596 h 45883"/>
                <a:gd name="connsiteX33" fmla="*/ 74073 w 78363"/>
                <a:gd name="connsiteY33" fmla="*/ 32681 h 45883"/>
                <a:gd name="connsiteX34" fmla="*/ 77755 w 78363"/>
                <a:gd name="connsiteY34" fmla="*/ 33014 h 45883"/>
                <a:gd name="connsiteX35" fmla="*/ 77423 w 78363"/>
                <a:gd name="connsiteY35" fmla="*/ 36697 h 45883"/>
                <a:gd name="connsiteX36" fmla="*/ 67079 w 78363"/>
                <a:gd name="connsiteY36" fmla="*/ 45316 h 45883"/>
                <a:gd name="connsiteX37" fmla="*/ 65376 w 78363"/>
                <a:gd name="connsiteY37" fmla="*/ 45884 h 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8363" h="45883">
                  <a:moveTo>
                    <a:pt x="65376" y="45884"/>
                  </a:moveTo>
                  <a:cubicBezTo>
                    <a:pt x="65258" y="45884"/>
                    <a:pt x="65160" y="45884"/>
                    <a:pt x="65042" y="45864"/>
                  </a:cubicBezTo>
                  <a:cubicBezTo>
                    <a:pt x="64318" y="45766"/>
                    <a:pt x="63672" y="45374"/>
                    <a:pt x="63240" y="44787"/>
                  </a:cubicBezTo>
                  <a:cubicBezTo>
                    <a:pt x="55934" y="34562"/>
                    <a:pt x="30469" y="22358"/>
                    <a:pt x="25435" y="20008"/>
                  </a:cubicBezTo>
                  <a:cubicBezTo>
                    <a:pt x="25338" y="19949"/>
                    <a:pt x="25200" y="19929"/>
                    <a:pt x="25161" y="19929"/>
                  </a:cubicBezTo>
                  <a:lnTo>
                    <a:pt x="25161" y="19929"/>
                  </a:lnTo>
                  <a:lnTo>
                    <a:pt x="21381" y="21007"/>
                  </a:lnTo>
                  <a:cubicBezTo>
                    <a:pt x="21302" y="21026"/>
                    <a:pt x="21204" y="21104"/>
                    <a:pt x="21125" y="21183"/>
                  </a:cubicBezTo>
                  <a:cubicBezTo>
                    <a:pt x="16346" y="26766"/>
                    <a:pt x="12076" y="29606"/>
                    <a:pt x="8060" y="29919"/>
                  </a:cubicBezTo>
                  <a:cubicBezTo>
                    <a:pt x="5749" y="30076"/>
                    <a:pt x="3634" y="29391"/>
                    <a:pt x="1890" y="27882"/>
                  </a:cubicBezTo>
                  <a:cubicBezTo>
                    <a:pt x="-206" y="26060"/>
                    <a:pt x="-617" y="22887"/>
                    <a:pt x="950" y="20497"/>
                  </a:cubicBezTo>
                  <a:lnTo>
                    <a:pt x="10685" y="5669"/>
                  </a:lnTo>
                  <a:cubicBezTo>
                    <a:pt x="11587" y="4317"/>
                    <a:pt x="13016" y="3397"/>
                    <a:pt x="14622" y="3142"/>
                  </a:cubicBezTo>
                  <a:lnTo>
                    <a:pt x="34876" y="67"/>
                  </a:lnTo>
                  <a:cubicBezTo>
                    <a:pt x="35738" y="-70"/>
                    <a:pt x="36639" y="8"/>
                    <a:pt x="37463" y="263"/>
                  </a:cubicBezTo>
                  <a:lnTo>
                    <a:pt x="51919" y="4788"/>
                  </a:lnTo>
                  <a:cubicBezTo>
                    <a:pt x="52055" y="4827"/>
                    <a:pt x="52212" y="4807"/>
                    <a:pt x="52330" y="4729"/>
                  </a:cubicBezTo>
                  <a:lnTo>
                    <a:pt x="55797" y="2594"/>
                  </a:lnTo>
                  <a:cubicBezTo>
                    <a:pt x="57031" y="1849"/>
                    <a:pt x="58638" y="2222"/>
                    <a:pt x="59401" y="3456"/>
                  </a:cubicBezTo>
                  <a:cubicBezTo>
                    <a:pt x="60165" y="4690"/>
                    <a:pt x="59773" y="6296"/>
                    <a:pt x="58539" y="7060"/>
                  </a:cubicBezTo>
                  <a:lnTo>
                    <a:pt x="55072" y="9195"/>
                  </a:lnTo>
                  <a:cubicBezTo>
                    <a:pt x="53662" y="10057"/>
                    <a:pt x="51938" y="10272"/>
                    <a:pt x="50351" y="9783"/>
                  </a:cubicBezTo>
                  <a:lnTo>
                    <a:pt x="35895" y="5258"/>
                  </a:lnTo>
                  <a:lnTo>
                    <a:pt x="15426" y="8314"/>
                  </a:lnTo>
                  <a:cubicBezTo>
                    <a:pt x="15288" y="8333"/>
                    <a:pt x="15151" y="8411"/>
                    <a:pt x="15073" y="8549"/>
                  </a:cubicBezTo>
                  <a:lnTo>
                    <a:pt x="5337" y="23377"/>
                  </a:lnTo>
                  <a:cubicBezTo>
                    <a:pt x="5200" y="23592"/>
                    <a:pt x="5220" y="23847"/>
                    <a:pt x="5337" y="23945"/>
                  </a:cubicBezTo>
                  <a:cubicBezTo>
                    <a:pt x="6023" y="24532"/>
                    <a:pt x="6787" y="24768"/>
                    <a:pt x="7688" y="24729"/>
                  </a:cubicBezTo>
                  <a:cubicBezTo>
                    <a:pt x="9099" y="24611"/>
                    <a:pt x="12232" y="23573"/>
                    <a:pt x="17189" y="17814"/>
                  </a:cubicBezTo>
                  <a:cubicBezTo>
                    <a:pt x="17953" y="16932"/>
                    <a:pt x="18912" y="16305"/>
                    <a:pt x="20009" y="16012"/>
                  </a:cubicBezTo>
                  <a:lnTo>
                    <a:pt x="24005" y="14895"/>
                  </a:lnTo>
                  <a:cubicBezTo>
                    <a:pt x="25102" y="14582"/>
                    <a:pt x="26512" y="14738"/>
                    <a:pt x="27688" y="15306"/>
                  </a:cubicBezTo>
                  <a:cubicBezTo>
                    <a:pt x="34564" y="18499"/>
                    <a:pt x="56483" y="29234"/>
                    <a:pt x="65767" y="39596"/>
                  </a:cubicBezTo>
                  <a:lnTo>
                    <a:pt x="74073" y="32681"/>
                  </a:lnTo>
                  <a:cubicBezTo>
                    <a:pt x="75189" y="31761"/>
                    <a:pt x="76834" y="31917"/>
                    <a:pt x="77755" y="33014"/>
                  </a:cubicBezTo>
                  <a:cubicBezTo>
                    <a:pt x="78676" y="34131"/>
                    <a:pt x="78539" y="35776"/>
                    <a:pt x="77423" y="36697"/>
                  </a:cubicBezTo>
                  <a:lnTo>
                    <a:pt x="67079" y="45316"/>
                  </a:lnTo>
                  <a:cubicBezTo>
                    <a:pt x="66571" y="45668"/>
                    <a:pt x="65983" y="45884"/>
                    <a:pt x="65376" y="45884"/>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1" name="Freeform: Shape 100">
              <a:extLst>
                <a:ext uri="{FF2B5EF4-FFF2-40B4-BE49-F238E27FC236}">
                  <a16:creationId xmlns:a16="http://schemas.microsoft.com/office/drawing/2014/main" id="{64DD13B8-87AF-EE72-7D27-898C4B77D3E0}"/>
                </a:ext>
              </a:extLst>
            </p:cNvPr>
            <p:cNvSpPr/>
            <p:nvPr/>
          </p:nvSpPr>
          <p:spPr>
            <a:xfrm>
              <a:off x="9420213" y="4018112"/>
              <a:ext cx="34129" cy="17981"/>
            </a:xfrm>
            <a:custGeom>
              <a:avLst/>
              <a:gdLst>
                <a:gd name="connsiteX0" fmla="*/ 26247 w 34129"/>
                <a:gd name="connsiteY0" fmla="*/ 17981 h 17981"/>
                <a:gd name="connsiteX1" fmla="*/ 22369 w 34129"/>
                <a:gd name="connsiteY1" fmla="*/ 16943 h 17981"/>
                <a:gd name="connsiteX2" fmla="*/ 1312 w 34129"/>
                <a:gd name="connsiteY2" fmla="*/ 4877 h 17981"/>
                <a:gd name="connsiteX3" fmla="*/ 352 w 34129"/>
                <a:gd name="connsiteY3" fmla="*/ 1312 h 17981"/>
                <a:gd name="connsiteX4" fmla="*/ 3917 w 34129"/>
                <a:gd name="connsiteY4" fmla="*/ 352 h 17981"/>
                <a:gd name="connsiteX5" fmla="*/ 24974 w 34129"/>
                <a:gd name="connsiteY5" fmla="*/ 12418 h 17981"/>
                <a:gd name="connsiteX6" fmla="*/ 28363 w 34129"/>
                <a:gd name="connsiteY6" fmla="*/ 11733 h 17981"/>
                <a:gd name="connsiteX7" fmla="*/ 28128 w 34129"/>
                <a:gd name="connsiteY7" fmla="*/ 8305 h 17981"/>
                <a:gd name="connsiteX8" fmla="*/ 27344 w 34129"/>
                <a:gd name="connsiteY8" fmla="*/ 7521 h 17981"/>
                <a:gd name="connsiteX9" fmla="*/ 27344 w 34129"/>
                <a:gd name="connsiteY9" fmla="*/ 3819 h 17981"/>
                <a:gd name="connsiteX10" fmla="*/ 31047 w 34129"/>
                <a:gd name="connsiteY10" fmla="*/ 3819 h 17981"/>
                <a:gd name="connsiteX11" fmla="*/ 31830 w 34129"/>
                <a:gd name="connsiteY11" fmla="*/ 4602 h 17981"/>
                <a:gd name="connsiteX12" fmla="*/ 32555 w 34129"/>
                <a:gd name="connsiteY12" fmla="*/ 14906 h 17981"/>
                <a:gd name="connsiteX13" fmla="*/ 26247 w 34129"/>
                <a:gd name="connsiteY13" fmla="*/ 17981 h 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29" h="17981">
                  <a:moveTo>
                    <a:pt x="26247" y="17981"/>
                  </a:moveTo>
                  <a:cubicBezTo>
                    <a:pt x="24915" y="17981"/>
                    <a:pt x="23584" y="17648"/>
                    <a:pt x="22369" y="16943"/>
                  </a:cubicBezTo>
                  <a:lnTo>
                    <a:pt x="1312" y="4877"/>
                  </a:lnTo>
                  <a:cubicBezTo>
                    <a:pt x="58" y="4152"/>
                    <a:pt x="-373" y="2565"/>
                    <a:pt x="352" y="1312"/>
                  </a:cubicBezTo>
                  <a:cubicBezTo>
                    <a:pt x="1076" y="58"/>
                    <a:pt x="2663" y="-373"/>
                    <a:pt x="3917" y="352"/>
                  </a:cubicBezTo>
                  <a:lnTo>
                    <a:pt x="24974" y="12418"/>
                  </a:lnTo>
                  <a:cubicBezTo>
                    <a:pt x="26111" y="13065"/>
                    <a:pt x="27560" y="12771"/>
                    <a:pt x="28363" y="11733"/>
                  </a:cubicBezTo>
                  <a:cubicBezTo>
                    <a:pt x="29146" y="10694"/>
                    <a:pt x="29049" y="9225"/>
                    <a:pt x="28128" y="8305"/>
                  </a:cubicBezTo>
                  <a:lnTo>
                    <a:pt x="27344" y="7521"/>
                  </a:lnTo>
                  <a:cubicBezTo>
                    <a:pt x="26326" y="6503"/>
                    <a:pt x="26326" y="4857"/>
                    <a:pt x="27344" y="3819"/>
                  </a:cubicBezTo>
                  <a:cubicBezTo>
                    <a:pt x="28363" y="2800"/>
                    <a:pt x="30008" y="2800"/>
                    <a:pt x="31047" y="3819"/>
                  </a:cubicBezTo>
                  <a:lnTo>
                    <a:pt x="31830" y="4602"/>
                  </a:lnTo>
                  <a:cubicBezTo>
                    <a:pt x="34593" y="7364"/>
                    <a:pt x="34905" y="11791"/>
                    <a:pt x="32555" y="14906"/>
                  </a:cubicBezTo>
                  <a:cubicBezTo>
                    <a:pt x="30968" y="16884"/>
                    <a:pt x="28638" y="17981"/>
                    <a:pt x="26247" y="17981"/>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2" name="Freeform: Shape 101">
              <a:extLst>
                <a:ext uri="{FF2B5EF4-FFF2-40B4-BE49-F238E27FC236}">
                  <a16:creationId xmlns:a16="http://schemas.microsoft.com/office/drawing/2014/main" id="{D8FE53E0-2DD1-0D16-1E11-AE0518426480}"/>
                </a:ext>
              </a:extLst>
            </p:cNvPr>
            <p:cNvSpPr/>
            <p:nvPr/>
          </p:nvSpPr>
          <p:spPr>
            <a:xfrm>
              <a:off x="9412652" y="4025908"/>
              <a:ext cx="34136" cy="17981"/>
            </a:xfrm>
            <a:custGeom>
              <a:avLst/>
              <a:gdLst>
                <a:gd name="connsiteX0" fmla="*/ 26248 w 34136"/>
                <a:gd name="connsiteY0" fmla="*/ 17981 h 17981"/>
                <a:gd name="connsiteX1" fmla="*/ 22369 w 34136"/>
                <a:gd name="connsiteY1" fmla="*/ 16943 h 17981"/>
                <a:gd name="connsiteX2" fmla="*/ 1312 w 34136"/>
                <a:gd name="connsiteY2" fmla="*/ 4877 h 17981"/>
                <a:gd name="connsiteX3" fmla="*/ 352 w 34136"/>
                <a:gd name="connsiteY3" fmla="*/ 1312 h 17981"/>
                <a:gd name="connsiteX4" fmla="*/ 3917 w 34136"/>
                <a:gd name="connsiteY4" fmla="*/ 352 h 17981"/>
                <a:gd name="connsiteX5" fmla="*/ 24975 w 34136"/>
                <a:gd name="connsiteY5" fmla="*/ 12418 h 17981"/>
                <a:gd name="connsiteX6" fmla="*/ 28363 w 34136"/>
                <a:gd name="connsiteY6" fmla="*/ 11733 h 17981"/>
                <a:gd name="connsiteX7" fmla="*/ 28128 w 34136"/>
                <a:gd name="connsiteY7" fmla="*/ 8305 h 17981"/>
                <a:gd name="connsiteX8" fmla="*/ 27442 w 34136"/>
                <a:gd name="connsiteY8" fmla="*/ 7619 h 17981"/>
                <a:gd name="connsiteX9" fmla="*/ 27442 w 34136"/>
                <a:gd name="connsiteY9" fmla="*/ 3917 h 17981"/>
                <a:gd name="connsiteX10" fmla="*/ 31145 w 34136"/>
                <a:gd name="connsiteY10" fmla="*/ 3917 h 17981"/>
                <a:gd name="connsiteX11" fmla="*/ 31831 w 34136"/>
                <a:gd name="connsiteY11" fmla="*/ 4602 h 17981"/>
                <a:gd name="connsiteX12" fmla="*/ 32555 w 34136"/>
                <a:gd name="connsiteY12" fmla="*/ 14886 h 17981"/>
                <a:gd name="connsiteX13" fmla="*/ 26248 w 34136"/>
                <a:gd name="connsiteY13" fmla="*/ 17981 h 17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36" h="17981">
                  <a:moveTo>
                    <a:pt x="26248" y="17981"/>
                  </a:moveTo>
                  <a:cubicBezTo>
                    <a:pt x="24915" y="17981"/>
                    <a:pt x="23584" y="17648"/>
                    <a:pt x="22369" y="16943"/>
                  </a:cubicBezTo>
                  <a:lnTo>
                    <a:pt x="1312" y="4877"/>
                  </a:lnTo>
                  <a:cubicBezTo>
                    <a:pt x="58" y="4152"/>
                    <a:pt x="-373" y="2565"/>
                    <a:pt x="352" y="1312"/>
                  </a:cubicBezTo>
                  <a:cubicBezTo>
                    <a:pt x="1077" y="58"/>
                    <a:pt x="2663" y="-373"/>
                    <a:pt x="3917" y="352"/>
                  </a:cubicBezTo>
                  <a:lnTo>
                    <a:pt x="24975" y="12418"/>
                  </a:lnTo>
                  <a:cubicBezTo>
                    <a:pt x="26110" y="13065"/>
                    <a:pt x="27560" y="12771"/>
                    <a:pt x="28363" y="11733"/>
                  </a:cubicBezTo>
                  <a:cubicBezTo>
                    <a:pt x="29147" y="10695"/>
                    <a:pt x="29048" y="9225"/>
                    <a:pt x="28128" y="8305"/>
                  </a:cubicBezTo>
                  <a:lnTo>
                    <a:pt x="27442" y="7619"/>
                  </a:lnTo>
                  <a:cubicBezTo>
                    <a:pt x="26424" y="6600"/>
                    <a:pt x="26424" y="4955"/>
                    <a:pt x="27442" y="3917"/>
                  </a:cubicBezTo>
                  <a:cubicBezTo>
                    <a:pt x="28461" y="2898"/>
                    <a:pt x="30106" y="2879"/>
                    <a:pt x="31145" y="3917"/>
                  </a:cubicBezTo>
                  <a:lnTo>
                    <a:pt x="31831" y="4602"/>
                  </a:lnTo>
                  <a:cubicBezTo>
                    <a:pt x="34612" y="7345"/>
                    <a:pt x="34906" y="11772"/>
                    <a:pt x="32555" y="14886"/>
                  </a:cubicBezTo>
                  <a:cubicBezTo>
                    <a:pt x="30988" y="16884"/>
                    <a:pt x="28637" y="17981"/>
                    <a:pt x="26248" y="17981"/>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3" name="Freeform: Shape 102">
              <a:extLst>
                <a:ext uri="{FF2B5EF4-FFF2-40B4-BE49-F238E27FC236}">
                  <a16:creationId xmlns:a16="http://schemas.microsoft.com/office/drawing/2014/main" id="{2E99642A-E0E7-FCCA-A8FC-99FB6EE72548}"/>
                </a:ext>
              </a:extLst>
            </p:cNvPr>
            <p:cNvSpPr/>
            <p:nvPr/>
          </p:nvSpPr>
          <p:spPr>
            <a:xfrm>
              <a:off x="9408846" y="4035442"/>
              <a:ext cx="29146" cy="15616"/>
            </a:xfrm>
            <a:custGeom>
              <a:avLst/>
              <a:gdLst>
                <a:gd name="connsiteX0" fmla="*/ 21278 w 29146"/>
                <a:gd name="connsiteY0" fmla="*/ 15617 h 15616"/>
                <a:gd name="connsiteX1" fmla="*/ 17399 w 29146"/>
                <a:gd name="connsiteY1" fmla="*/ 14578 h 15616"/>
                <a:gd name="connsiteX2" fmla="*/ 1258 w 29146"/>
                <a:gd name="connsiteY2" fmla="*/ 4843 h 15616"/>
                <a:gd name="connsiteX3" fmla="*/ 377 w 29146"/>
                <a:gd name="connsiteY3" fmla="*/ 1258 h 15616"/>
                <a:gd name="connsiteX4" fmla="*/ 3961 w 29146"/>
                <a:gd name="connsiteY4" fmla="*/ 377 h 15616"/>
                <a:gd name="connsiteX5" fmla="*/ 20063 w 29146"/>
                <a:gd name="connsiteY5" fmla="*/ 10073 h 15616"/>
                <a:gd name="connsiteX6" fmla="*/ 23393 w 29146"/>
                <a:gd name="connsiteY6" fmla="*/ 9348 h 15616"/>
                <a:gd name="connsiteX7" fmla="*/ 23158 w 29146"/>
                <a:gd name="connsiteY7" fmla="*/ 5920 h 15616"/>
                <a:gd name="connsiteX8" fmla="*/ 22375 w 29146"/>
                <a:gd name="connsiteY8" fmla="*/ 5137 h 15616"/>
                <a:gd name="connsiteX9" fmla="*/ 22355 w 29146"/>
                <a:gd name="connsiteY9" fmla="*/ 1434 h 15616"/>
                <a:gd name="connsiteX10" fmla="*/ 26057 w 29146"/>
                <a:gd name="connsiteY10" fmla="*/ 1434 h 15616"/>
                <a:gd name="connsiteX11" fmla="*/ 26841 w 29146"/>
                <a:gd name="connsiteY11" fmla="*/ 2218 h 15616"/>
                <a:gd name="connsiteX12" fmla="*/ 27566 w 29146"/>
                <a:gd name="connsiteY12" fmla="*/ 12521 h 15616"/>
                <a:gd name="connsiteX13" fmla="*/ 21278 w 29146"/>
                <a:gd name="connsiteY13" fmla="*/ 15617 h 1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46" h="15616">
                  <a:moveTo>
                    <a:pt x="21278" y="15617"/>
                  </a:moveTo>
                  <a:cubicBezTo>
                    <a:pt x="19945" y="15617"/>
                    <a:pt x="18614" y="15284"/>
                    <a:pt x="17399" y="14578"/>
                  </a:cubicBezTo>
                  <a:lnTo>
                    <a:pt x="1258" y="4843"/>
                  </a:lnTo>
                  <a:cubicBezTo>
                    <a:pt x="24" y="4099"/>
                    <a:pt x="-368" y="2492"/>
                    <a:pt x="377" y="1258"/>
                  </a:cubicBezTo>
                  <a:cubicBezTo>
                    <a:pt x="1121" y="24"/>
                    <a:pt x="2727" y="-368"/>
                    <a:pt x="3961" y="377"/>
                  </a:cubicBezTo>
                  <a:lnTo>
                    <a:pt x="20063" y="10073"/>
                  </a:lnTo>
                  <a:cubicBezTo>
                    <a:pt x="21140" y="10700"/>
                    <a:pt x="22609" y="10406"/>
                    <a:pt x="23393" y="9348"/>
                  </a:cubicBezTo>
                  <a:cubicBezTo>
                    <a:pt x="24177" y="8310"/>
                    <a:pt x="24078" y="6841"/>
                    <a:pt x="23158" y="5920"/>
                  </a:cubicBezTo>
                  <a:lnTo>
                    <a:pt x="22375" y="5137"/>
                  </a:lnTo>
                  <a:cubicBezTo>
                    <a:pt x="21356" y="4118"/>
                    <a:pt x="21336" y="2473"/>
                    <a:pt x="22355" y="1434"/>
                  </a:cubicBezTo>
                  <a:cubicBezTo>
                    <a:pt x="23373" y="416"/>
                    <a:pt x="25019" y="416"/>
                    <a:pt x="26057" y="1434"/>
                  </a:cubicBezTo>
                  <a:lnTo>
                    <a:pt x="26841" y="2218"/>
                  </a:lnTo>
                  <a:cubicBezTo>
                    <a:pt x="29622" y="4980"/>
                    <a:pt x="29916" y="9407"/>
                    <a:pt x="27566" y="12521"/>
                  </a:cubicBezTo>
                  <a:cubicBezTo>
                    <a:pt x="26018" y="14539"/>
                    <a:pt x="23667" y="15617"/>
                    <a:pt x="21278" y="15617"/>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4" name="Freeform: Shape 103">
              <a:extLst>
                <a:ext uri="{FF2B5EF4-FFF2-40B4-BE49-F238E27FC236}">
                  <a16:creationId xmlns:a16="http://schemas.microsoft.com/office/drawing/2014/main" id="{6BCF2923-B822-1AE0-88A7-350558C3F1CA}"/>
                </a:ext>
              </a:extLst>
            </p:cNvPr>
            <p:cNvSpPr/>
            <p:nvPr/>
          </p:nvSpPr>
          <p:spPr>
            <a:xfrm>
              <a:off x="9403405" y="4043961"/>
              <a:ext cx="24257" cy="10388"/>
            </a:xfrm>
            <a:custGeom>
              <a:avLst/>
              <a:gdLst>
                <a:gd name="connsiteX0" fmla="*/ 11871 w 24257"/>
                <a:gd name="connsiteY0" fmla="*/ 10389 h 10388"/>
                <a:gd name="connsiteX1" fmla="*/ 4075 w 24257"/>
                <a:gd name="connsiteY1" fmla="*/ 8293 h 10388"/>
                <a:gd name="connsiteX2" fmla="*/ 1333 w 24257"/>
                <a:gd name="connsiteY2" fmla="*/ 6765 h 10388"/>
                <a:gd name="connsiteX3" fmla="*/ 333 w 24257"/>
                <a:gd name="connsiteY3" fmla="*/ 3200 h 10388"/>
                <a:gd name="connsiteX4" fmla="*/ 3899 w 24257"/>
                <a:gd name="connsiteY4" fmla="*/ 2201 h 10388"/>
                <a:gd name="connsiteX5" fmla="*/ 6641 w 24257"/>
                <a:gd name="connsiteY5" fmla="*/ 3729 h 10388"/>
                <a:gd name="connsiteX6" fmla="*/ 14731 w 24257"/>
                <a:gd name="connsiteY6" fmla="*/ 4669 h 10388"/>
                <a:gd name="connsiteX7" fmla="*/ 19530 w 24257"/>
                <a:gd name="connsiteY7" fmla="*/ 1065 h 10388"/>
                <a:gd name="connsiteX8" fmla="*/ 23193 w 24257"/>
                <a:gd name="connsiteY8" fmla="*/ 497 h 10388"/>
                <a:gd name="connsiteX9" fmla="*/ 23761 w 24257"/>
                <a:gd name="connsiteY9" fmla="*/ 4160 h 10388"/>
                <a:gd name="connsiteX10" fmla="*/ 16533 w 24257"/>
                <a:gd name="connsiteY10" fmla="*/ 9586 h 10388"/>
                <a:gd name="connsiteX11" fmla="*/ 11871 w 24257"/>
                <a:gd name="connsiteY11" fmla="*/ 10389 h 1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57" h="10388">
                  <a:moveTo>
                    <a:pt x="11871" y="10389"/>
                  </a:moveTo>
                  <a:cubicBezTo>
                    <a:pt x="9266" y="10389"/>
                    <a:pt x="6582" y="9684"/>
                    <a:pt x="4075" y="8293"/>
                  </a:cubicBezTo>
                  <a:lnTo>
                    <a:pt x="1333" y="6765"/>
                  </a:lnTo>
                  <a:cubicBezTo>
                    <a:pt x="79" y="6060"/>
                    <a:pt x="-372" y="4473"/>
                    <a:pt x="333" y="3200"/>
                  </a:cubicBezTo>
                  <a:cubicBezTo>
                    <a:pt x="1039" y="1946"/>
                    <a:pt x="2625" y="1496"/>
                    <a:pt x="3899" y="2201"/>
                  </a:cubicBezTo>
                  <a:lnTo>
                    <a:pt x="6641" y="3729"/>
                  </a:lnTo>
                  <a:cubicBezTo>
                    <a:pt x="9325" y="5217"/>
                    <a:pt x="12282" y="5570"/>
                    <a:pt x="14731" y="4669"/>
                  </a:cubicBezTo>
                  <a:cubicBezTo>
                    <a:pt x="16651" y="3964"/>
                    <a:pt x="18316" y="2710"/>
                    <a:pt x="19530" y="1065"/>
                  </a:cubicBezTo>
                  <a:cubicBezTo>
                    <a:pt x="20392" y="-91"/>
                    <a:pt x="22018" y="-346"/>
                    <a:pt x="23193" y="497"/>
                  </a:cubicBezTo>
                  <a:cubicBezTo>
                    <a:pt x="24349" y="1359"/>
                    <a:pt x="24603" y="2984"/>
                    <a:pt x="23761" y="4160"/>
                  </a:cubicBezTo>
                  <a:cubicBezTo>
                    <a:pt x="21940" y="6647"/>
                    <a:pt x="19432" y="8528"/>
                    <a:pt x="16533" y="9586"/>
                  </a:cubicBezTo>
                  <a:cubicBezTo>
                    <a:pt x="15025" y="10134"/>
                    <a:pt x="13458" y="10389"/>
                    <a:pt x="11871" y="10389"/>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5" name="Freeform: Shape 104">
              <a:extLst>
                <a:ext uri="{FF2B5EF4-FFF2-40B4-BE49-F238E27FC236}">
                  <a16:creationId xmlns:a16="http://schemas.microsoft.com/office/drawing/2014/main" id="{E2BDA0C8-8A90-FD43-26C8-CF248FEE0A8C}"/>
                </a:ext>
              </a:extLst>
            </p:cNvPr>
            <p:cNvSpPr/>
            <p:nvPr/>
          </p:nvSpPr>
          <p:spPr>
            <a:xfrm>
              <a:off x="9374610" y="3981881"/>
              <a:ext cx="22458" cy="11509"/>
            </a:xfrm>
            <a:custGeom>
              <a:avLst/>
              <a:gdLst>
                <a:gd name="connsiteX0" fmla="*/ 19823 w 22458"/>
                <a:gd name="connsiteY0" fmla="*/ 11509 h 11509"/>
                <a:gd name="connsiteX1" fmla="*/ 19432 w 22458"/>
                <a:gd name="connsiteY1" fmla="*/ 11470 h 11509"/>
                <a:gd name="connsiteX2" fmla="*/ 9775 w 22458"/>
                <a:gd name="connsiteY2" fmla="*/ 9981 h 11509"/>
                <a:gd name="connsiteX3" fmla="*/ 8776 w 22458"/>
                <a:gd name="connsiteY3" fmla="*/ 9609 h 11509"/>
                <a:gd name="connsiteX4" fmla="*/ 1215 w 22458"/>
                <a:gd name="connsiteY4" fmla="*/ 4810 h 11509"/>
                <a:gd name="connsiteX5" fmla="*/ 412 w 22458"/>
                <a:gd name="connsiteY5" fmla="*/ 1206 h 11509"/>
                <a:gd name="connsiteX6" fmla="*/ 4016 w 22458"/>
                <a:gd name="connsiteY6" fmla="*/ 403 h 11509"/>
                <a:gd name="connsiteX7" fmla="*/ 11107 w 22458"/>
                <a:gd name="connsiteY7" fmla="*/ 4908 h 11509"/>
                <a:gd name="connsiteX8" fmla="*/ 20235 w 22458"/>
                <a:gd name="connsiteY8" fmla="*/ 6318 h 11509"/>
                <a:gd name="connsiteX9" fmla="*/ 22429 w 22458"/>
                <a:gd name="connsiteY9" fmla="*/ 9296 h 11509"/>
                <a:gd name="connsiteX10" fmla="*/ 19823 w 22458"/>
                <a:gd name="connsiteY10" fmla="*/ 11509 h 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58" h="11509">
                  <a:moveTo>
                    <a:pt x="19823" y="11509"/>
                  </a:moveTo>
                  <a:cubicBezTo>
                    <a:pt x="19687" y="11509"/>
                    <a:pt x="19550" y="11490"/>
                    <a:pt x="19432" y="11470"/>
                  </a:cubicBezTo>
                  <a:lnTo>
                    <a:pt x="9775" y="9981"/>
                  </a:lnTo>
                  <a:cubicBezTo>
                    <a:pt x="9422" y="9923"/>
                    <a:pt x="9070" y="9805"/>
                    <a:pt x="8776" y="9609"/>
                  </a:cubicBezTo>
                  <a:lnTo>
                    <a:pt x="1215" y="4810"/>
                  </a:lnTo>
                  <a:cubicBezTo>
                    <a:pt x="0" y="4027"/>
                    <a:pt x="-372" y="2420"/>
                    <a:pt x="412" y="1206"/>
                  </a:cubicBezTo>
                  <a:cubicBezTo>
                    <a:pt x="1175" y="-9"/>
                    <a:pt x="2801" y="-361"/>
                    <a:pt x="4016" y="403"/>
                  </a:cubicBezTo>
                  <a:lnTo>
                    <a:pt x="11107" y="4908"/>
                  </a:lnTo>
                  <a:lnTo>
                    <a:pt x="20235" y="6318"/>
                  </a:lnTo>
                  <a:cubicBezTo>
                    <a:pt x="21665" y="6534"/>
                    <a:pt x="22644" y="7866"/>
                    <a:pt x="22429" y="9296"/>
                  </a:cubicBezTo>
                  <a:cubicBezTo>
                    <a:pt x="22214" y="10589"/>
                    <a:pt x="21097" y="11509"/>
                    <a:pt x="19823" y="11509"/>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6" name="Freeform: Shape 105">
              <a:extLst>
                <a:ext uri="{FF2B5EF4-FFF2-40B4-BE49-F238E27FC236}">
                  <a16:creationId xmlns:a16="http://schemas.microsoft.com/office/drawing/2014/main" id="{0E74DA91-FAE0-2AB9-EADA-75239166E6DE}"/>
                </a:ext>
              </a:extLst>
            </p:cNvPr>
            <p:cNvSpPr/>
            <p:nvPr/>
          </p:nvSpPr>
          <p:spPr>
            <a:xfrm>
              <a:off x="9358124" y="4011171"/>
              <a:ext cx="12620" cy="13580"/>
            </a:xfrm>
            <a:custGeom>
              <a:avLst/>
              <a:gdLst>
                <a:gd name="connsiteX0" fmla="*/ 10003 w 12620"/>
                <a:gd name="connsiteY0" fmla="*/ 13580 h 13580"/>
                <a:gd name="connsiteX1" fmla="*/ 8044 w 12620"/>
                <a:gd name="connsiteY1" fmla="*/ 12699 h 13580"/>
                <a:gd name="connsiteX2" fmla="*/ 659 w 12620"/>
                <a:gd name="connsiteY2" fmla="*/ 4335 h 13580"/>
                <a:gd name="connsiteX3" fmla="*/ 893 w 12620"/>
                <a:gd name="connsiteY3" fmla="*/ 652 h 13580"/>
                <a:gd name="connsiteX4" fmla="*/ 4577 w 12620"/>
                <a:gd name="connsiteY4" fmla="*/ 887 h 13580"/>
                <a:gd name="connsiteX5" fmla="*/ 11962 w 12620"/>
                <a:gd name="connsiteY5" fmla="*/ 9251 h 13580"/>
                <a:gd name="connsiteX6" fmla="*/ 11726 w 12620"/>
                <a:gd name="connsiteY6" fmla="*/ 12934 h 13580"/>
                <a:gd name="connsiteX7" fmla="*/ 10003 w 12620"/>
                <a:gd name="connsiteY7" fmla="*/ 13580 h 1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20" h="13580">
                  <a:moveTo>
                    <a:pt x="10003" y="13580"/>
                  </a:moveTo>
                  <a:cubicBezTo>
                    <a:pt x="9278" y="13580"/>
                    <a:pt x="8553" y="13287"/>
                    <a:pt x="8044" y="12699"/>
                  </a:cubicBezTo>
                  <a:lnTo>
                    <a:pt x="659" y="4335"/>
                  </a:lnTo>
                  <a:cubicBezTo>
                    <a:pt x="-301" y="3257"/>
                    <a:pt x="-203" y="1592"/>
                    <a:pt x="893" y="652"/>
                  </a:cubicBezTo>
                  <a:cubicBezTo>
                    <a:pt x="1971" y="-308"/>
                    <a:pt x="3636" y="-190"/>
                    <a:pt x="4577" y="887"/>
                  </a:cubicBezTo>
                  <a:lnTo>
                    <a:pt x="11962" y="9251"/>
                  </a:lnTo>
                  <a:cubicBezTo>
                    <a:pt x="12921" y="10329"/>
                    <a:pt x="12823" y="11994"/>
                    <a:pt x="11726" y="12934"/>
                  </a:cubicBezTo>
                  <a:cubicBezTo>
                    <a:pt x="11237" y="13365"/>
                    <a:pt x="10609" y="13580"/>
                    <a:pt x="10003" y="13580"/>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7" name="Freeform: Shape 106">
              <a:extLst>
                <a:ext uri="{FF2B5EF4-FFF2-40B4-BE49-F238E27FC236}">
                  <a16:creationId xmlns:a16="http://schemas.microsoft.com/office/drawing/2014/main" id="{E550F1E8-F1D1-A990-9E11-C452FAC56D4A}"/>
                </a:ext>
              </a:extLst>
            </p:cNvPr>
            <p:cNvSpPr/>
            <p:nvPr/>
          </p:nvSpPr>
          <p:spPr>
            <a:xfrm>
              <a:off x="9372270" y="4018062"/>
              <a:ext cx="23759" cy="26688"/>
            </a:xfrm>
            <a:custGeom>
              <a:avLst/>
              <a:gdLst>
                <a:gd name="connsiteX0" fmla="*/ 8766 w 23759"/>
                <a:gd name="connsiteY0" fmla="*/ 26689 h 26688"/>
                <a:gd name="connsiteX1" fmla="*/ 3848 w 23759"/>
                <a:gd name="connsiteY1" fmla="*/ 25180 h 26688"/>
                <a:gd name="connsiteX2" fmla="*/ 3848 w 23759"/>
                <a:gd name="connsiteY2" fmla="*/ 25180 h 26688"/>
                <a:gd name="connsiteX3" fmla="*/ 1517 w 23759"/>
                <a:gd name="connsiteY3" fmla="*/ 12957 h 26688"/>
                <a:gd name="connsiteX4" fmla="*/ 7689 w 23759"/>
                <a:gd name="connsiteY4" fmla="*/ 3849 h 26688"/>
                <a:gd name="connsiteX5" fmla="*/ 19911 w 23759"/>
                <a:gd name="connsiteY5" fmla="*/ 1518 h 26688"/>
                <a:gd name="connsiteX6" fmla="*/ 22242 w 23759"/>
                <a:gd name="connsiteY6" fmla="*/ 13741 h 26688"/>
                <a:gd name="connsiteX7" fmla="*/ 16072 w 23759"/>
                <a:gd name="connsiteY7" fmla="*/ 22850 h 26688"/>
                <a:gd name="connsiteX8" fmla="*/ 8766 w 23759"/>
                <a:gd name="connsiteY8" fmla="*/ 26689 h 26688"/>
                <a:gd name="connsiteX9" fmla="*/ 6787 w 23759"/>
                <a:gd name="connsiteY9" fmla="*/ 20851 h 26688"/>
                <a:gd name="connsiteX10" fmla="*/ 11743 w 23759"/>
                <a:gd name="connsiteY10" fmla="*/ 19911 h 26688"/>
                <a:gd name="connsiteX11" fmla="*/ 17913 w 23759"/>
                <a:gd name="connsiteY11" fmla="*/ 10803 h 26688"/>
                <a:gd name="connsiteX12" fmla="*/ 16973 w 23759"/>
                <a:gd name="connsiteY12" fmla="*/ 5847 h 26688"/>
                <a:gd name="connsiteX13" fmla="*/ 12017 w 23759"/>
                <a:gd name="connsiteY13" fmla="*/ 6787 h 26688"/>
                <a:gd name="connsiteX14" fmla="*/ 5846 w 23759"/>
                <a:gd name="connsiteY14" fmla="*/ 15876 h 26688"/>
                <a:gd name="connsiteX15" fmla="*/ 5298 w 23759"/>
                <a:gd name="connsiteY15" fmla="*/ 18560 h 26688"/>
                <a:gd name="connsiteX16" fmla="*/ 6787 w 23759"/>
                <a:gd name="connsiteY16" fmla="*/ 20851 h 26688"/>
                <a:gd name="connsiteX17" fmla="*/ 6787 w 23759"/>
                <a:gd name="connsiteY17" fmla="*/ 20851 h 2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759" h="26688">
                  <a:moveTo>
                    <a:pt x="8766" y="26689"/>
                  </a:moveTo>
                  <a:cubicBezTo>
                    <a:pt x="7061" y="26689"/>
                    <a:pt x="5357" y="26199"/>
                    <a:pt x="3848" y="25180"/>
                  </a:cubicBezTo>
                  <a:lnTo>
                    <a:pt x="3848" y="25180"/>
                  </a:lnTo>
                  <a:cubicBezTo>
                    <a:pt x="-167" y="22458"/>
                    <a:pt x="-1205" y="16973"/>
                    <a:pt x="1517" y="12957"/>
                  </a:cubicBezTo>
                  <a:lnTo>
                    <a:pt x="7689" y="3849"/>
                  </a:lnTo>
                  <a:cubicBezTo>
                    <a:pt x="10411" y="-167"/>
                    <a:pt x="15896" y="-1205"/>
                    <a:pt x="19911" y="1518"/>
                  </a:cubicBezTo>
                  <a:cubicBezTo>
                    <a:pt x="23926" y="4241"/>
                    <a:pt x="24965" y="9725"/>
                    <a:pt x="22242" y="13741"/>
                  </a:cubicBezTo>
                  <a:lnTo>
                    <a:pt x="16072" y="22850"/>
                  </a:lnTo>
                  <a:cubicBezTo>
                    <a:pt x="14367" y="25337"/>
                    <a:pt x="11586" y="26689"/>
                    <a:pt x="8766" y="26689"/>
                  </a:cubicBezTo>
                  <a:close/>
                  <a:moveTo>
                    <a:pt x="6787" y="20851"/>
                  </a:moveTo>
                  <a:cubicBezTo>
                    <a:pt x="8413" y="21949"/>
                    <a:pt x="10646" y="21537"/>
                    <a:pt x="11743" y="19911"/>
                  </a:cubicBezTo>
                  <a:lnTo>
                    <a:pt x="17913" y="10803"/>
                  </a:lnTo>
                  <a:cubicBezTo>
                    <a:pt x="19010" y="9177"/>
                    <a:pt x="18599" y="6944"/>
                    <a:pt x="16973" y="5847"/>
                  </a:cubicBezTo>
                  <a:cubicBezTo>
                    <a:pt x="15347" y="4730"/>
                    <a:pt x="13114" y="5161"/>
                    <a:pt x="12017" y="6787"/>
                  </a:cubicBezTo>
                  <a:lnTo>
                    <a:pt x="5846" y="15876"/>
                  </a:lnTo>
                  <a:cubicBezTo>
                    <a:pt x="5317" y="16660"/>
                    <a:pt x="5122" y="17619"/>
                    <a:pt x="5298" y="18560"/>
                  </a:cubicBezTo>
                  <a:cubicBezTo>
                    <a:pt x="5455" y="19500"/>
                    <a:pt x="5984" y="20303"/>
                    <a:pt x="6787" y="20851"/>
                  </a:cubicBezTo>
                  <a:lnTo>
                    <a:pt x="6787" y="20851"/>
                  </a:ln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8" name="Freeform: Shape 107">
              <a:extLst>
                <a:ext uri="{FF2B5EF4-FFF2-40B4-BE49-F238E27FC236}">
                  <a16:creationId xmlns:a16="http://schemas.microsoft.com/office/drawing/2014/main" id="{49C9D21E-047B-DEC5-3622-7F03E3917D52}"/>
                </a:ext>
              </a:extLst>
            </p:cNvPr>
            <p:cNvSpPr/>
            <p:nvPr/>
          </p:nvSpPr>
          <p:spPr>
            <a:xfrm>
              <a:off x="9380346" y="4026883"/>
              <a:ext cx="22906" cy="26369"/>
            </a:xfrm>
            <a:custGeom>
              <a:avLst/>
              <a:gdLst>
                <a:gd name="connsiteX0" fmla="*/ 7781 w 22906"/>
                <a:gd name="connsiteY0" fmla="*/ 26370 h 26369"/>
                <a:gd name="connsiteX1" fmla="*/ 3413 w 22906"/>
                <a:gd name="connsiteY1" fmla="*/ 25018 h 26369"/>
                <a:gd name="connsiteX2" fmla="*/ 141 w 22906"/>
                <a:gd name="connsiteY2" fmla="*/ 20023 h 26369"/>
                <a:gd name="connsiteX3" fmla="*/ 1355 w 22906"/>
                <a:gd name="connsiteY3" fmla="*/ 14186 h 26369"/>
                <a:gd name="connsiteX4" fmla="*/ 8662 w 22906"/>
                <a:gd name="connsiteY4" fmla="*/ 3432 h 26369"/>
                <a:gd name="connsiteX5" fmla="*/ 13657 w 22906"/>
                <a:gd name="connsiteY5" fmla="*/ 141 h 26369"/>
                <a:gd name="connsiteX6" fmla="*/ 19495 w 22906"/>
                <a:gd name="connsiteY6" fmla="*/ 1356 h 26369"/>
                <a:gd name="connsiteX7" fmla="*/ 22766 w 22906"/>
                <a:gd name="connsiteY7" fmla="*/ 6350 h 26369"/>
                <a:gd name="connsiteX8" fmla="*/ 21551 w 22906"/>
                <a:gd name="connsiteY8" fmla="*/ 12207 h 26369"/>
                <a:gd name="connsiteX9" fmla="*/ 14265 w 22906"/>
                <a:gd name="connsiteY9" fmla="*/ 22961 h 26369"/>
                <a:gd name="connsiteX10" fmla="*/ 9269 w 22906"/>
                <a:gd name="connsiteY10" fmla="*/ 26252 h 26369"/>
                <a:gd name="connsiteX11" fmla="*/ 7781 w 22906"/>
                <a:gd name="connsiteY11" fmla="*/ 26370 h 26369"/>
                <a:gd name="connsiteX12" fmla="*/ 15106 w 22906"/>
                <a:gd name="connsiteY12" fmla="*/ 5254 h 26369"/>
                <a:gd name="connsiteX13" fmla="*/ 14617 w 22906"/>
                <a:gd name="connsiteY13" fmla="*/ 5293 h 26369"/>
                <a:gd name="connsiteX14" fmla="*/ 12972 w 22906"/>
                <a:gd name="connsiteY14" fmla="*/ 6370 h 26369"/>
                <a:gd name="connsiteX15" fmla="*/ 5684 w 22906"/>
                <a:gd name="connsiteY15" fmla="*/ 17124 h 26369"/>
                <a:gd name="connsiteX16" fmla="*/ 5293 w 22906"/>
                <a:gd name="connsiteY16" fmla="*/ 19044 h 26369"/>
                <a:gd name="connsiteX17" fmla="*/ 6370 w 22906"/>
                <a:gd name="connsiteY17" fmla="*/ 20689 h 26369"/>
                <a:gd name="connsiteX18" fmla="*/ 6370 w 22906"/>
                <a:gd name="connsiteY18" fmla="*/ 20689 h 26369"/>
                <a:gd name="connsiteX19" fmla="*/ 8310 w 22906"/>
                <a:gd name="connsiteY19" fmla="*/ 21081 h 26369"/>
                <a:gd name="connsiteX20" fmla="*/ 9955 w 22906"/>
                <a:gd name="connsiteY20" fmla="*/ 20004 h 26369"/>
                <a:gd name="connsiteX21" fmla="*/ 17261 w 22906"/>
                <a:gd name="connsiteY21" fmla="*/ 9250 h 26369"/>
                <a:gd name="connsiteX22" fmla="*/ 17654 w 22906"/>
                <a:gd name="connsiteY22" fmla="*/ 7330 h 26369"/>
                <a:gd name="connsiteX23" fmla="*/ 16576 w 22906"/>
                <a:gd name="connsiteY23" fmla="*/ 5684 h 26369"/>
                <a:gd name="connsiteX24" fmla="*/ 15106 w 22906"/>
                <a:gd name="connsiteY24" fmla="*/ 5254 h 2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906" h="26369">
                  <a:moveTo>
                    <a:pt x="7781" y="26370"/>
                  </a:moveTo>
                  <a:cubicBezTo>
                    <a:pt x="6233" y="26370"/>
                    <a:pt x="4725" y="25900"/>
                    <a:pt x="3413" y="25018"/>
                  </a:cubicBezTo>
                  <a:cubicBezTo>
                    <a:pt x="1688" y="23843"/>
                    <a:pt x="533" y="22080"/>
                    <a:pt x="141" y="20023"/>
                  </a:cubicBezTo>
                  <a:cubicBezTo>
                    <a:pt x="-250" y="17986"/>
                    <a:pt x="180" y="15890"/>
                    <a:pt x="1355" y="14186"/>
                  </a:cubicBezTo>
                  <a:lnTo>
                    <a:pt x="8662" y="3432"/>
                  </a:lnTo>
                  <a:cubicBezTo>
                    <a:pt x="9837" y="1708"/>
                    <a:pt x="11600" y="533"/>
                    <a:pt x="13657" y="141"/>
                  </a:cubicBezTo>
                  <a:cubicBezTo>
                    <a:pt x="15695" y="-251"/>
                    <a:pt x="17770" y="180"/>
                    <a:pt x="19495" y="1356"/>
                  </a:cubicBezTo>
                  <a:cubicBezTo>
                    <a:pt x="21218" y="2531"/>
                    <a:pt x="22374" y="4294"/>
                    <a:pt x="22766" y="6350"/>
                  </a:cubicBezTo>
                  <a:cubicBezTo>
                    <a:pt x="23157" y="8388"/>
                    <a:pt x="22727" y="10483"/>
                    <a:pt x="21551" y="12207"/>
                  </a:cubicBezTo>
                  <a:lnTo>
                    <a:pt x="14265" y="22961"/>
                  </a:lnTo>
                  <a:cubicBezTo>
                    <a:pt x="13089" y="24685"/>
                    <a:pt x="11327" y="25860"/>
                    <a:pt x="9269" y="26252"/>
                  </a:cubicBezTo>
                  <a:cubicBezTo>
                    <a:pt x="8779" y="26331"/>
                    <a:pt x="8271" y="26370"/>
                    <a:pt x="7781" y="26370"/>
                  </a:cubicBezTo>
                  <a:close/>
                  <a:moveTo>
                    <a:pt x="15106" y="5254"/>
                  </a:moveTo>
                  <a:cubicBezTo>
                    <a:pt x="14950" y="5254"/>
                    <a:pt x="14774" y="5273"/>
                    <a:pt x="14617" y="5293"/>
                  </a:cubicBezTo>
                  <a:cubicBezTo>
                    <a:pt x="13931" y="5430"/>
                    <a:pt x="13363" y="5802"/>
                    <a:pt x="12972" y="6370"/>
                  </a:cubicBezTo>
                  <a:lnTo>
                    <a:pt x="5684" y="17124"/>
                  </a:lnTo>
                  <a:cubicBezTo>
                    <a:pt x="5293" y="17692"/>
                    <a:pt x="5155" y="18378"/>
                    <a:pt x="5293" y="19044"/>
                  </a:cubicBezTo>
                  <a:cubicBezTo>
                    <a:pt x="5430" y="19729"/>
                    <a:pt x="5802" y="20297"/>
                    <a:pt x="6370" y="20689"/>
                  </a:cubicBezTo>
                  <a:lnTo>
                    <a:pt x="6370" y="20689"/>
                  </a:lnTo>
                  <a:cubicBezTo>
                    <a:pt x="6938" y="21081"/>
                    <a:pt x="7624" y="21218"/>
                    <a:pt x="8310" y="21081"/>
                  </a:cubicBezTo>
                  <a:cubicBezTo>
                    <a:pt x="8976" y="20944"/>
                    <a:pt x="9563" y="20572"/>
                    <a:pt x="9955" y="20004"/>
                  </a:cubicBezTo>
                  <a:lnTo>
                    <a:pt x="17261" y="9250"/>
                  </a:lnTo>
                  <a:cubicBezTo>
                    <a:pt x="17654" y="8682"/>
                    <a:pt x="17790" y="7996"/>
                    <a:pt x="17654" y="7330"/>
                  </a:cubicBezTo>
                  <a:cubicBezTo>
                    <a:pt x="17516" y="6664"/>
                    <a:pt x="17144" y="6076"/>
                    <a:pt x="16576" y="5684"/>
                  </a:cubicBezTo>
                  <a:cubicBezTo>
                    <a:pt x="16106" y="5391"/>
                    <a:pt x="15616" y="5254"/>
                    <a:pt x="15106" y="5254"/>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09" name="Freeform: Shape 108">
              <a:extLst>
                <a:ext uri="{FF2B5EF4-FFF2-40B4-BE49-F238E27FC236}">
                  <a16:creationId xmlns:a16="http://schemas.microsoft.com/office/drawing/2014/main" id="{7B5EF284-CEE1-C819-0916-D28C79C7C621}"/>
                </a:ext>
              </a:extLst>
            </p:cNvPr>
            <p:cNvSpPr/>
            <p:nvPr/>
          </p:nvSpPr>
          <p:spPr>
            <a:xfrm>
              <a:off x="9390330" y="4036514"/>
              <a:ext cx="20018" cy="22125"/>
            </a:xfrm>
            <a:custGeom>
              <a:avLst/>
              <a:gdLst>
                <a:gd name="connsiteX0" fmla="*/ 7786 w 20018"/>
                <a:gd name="connsiteY0" fmla="*/ 22125 h 22125"/>
                <a:gd name="connsiteX1" fmla="*/ 3418 w 20018"/>
                <a:gd name="connsiteY1" fmla="*/ 20773 h 22125"/>
                <a:gd name="connsiteX2" fmla="*/ 3418 w 20018"/>
                <a:gd name="connsiteY2" fmla="*/ 20773 h 22125"/>
                <a:gd name="connsiteX3" fmla="*/ 1342 w 20018"/>
                <a:gd name="connsiteY3" fmla="*/ 9941 h 22125"/>
                <a:gd name="connsiteX4" fmla="*/ 5769 w 20018"/>
                <a:gd name="connsiteY4" fmla="*/ 3418 h 22125"/>
                <a:gd name="connsiteX5" fmla="*/ 16600 w 20018"/>
                <a:gd name="connsiteY5" fmla="*/ 1342 h 22125"/>
                <a:gd name="connsiteX6" fmla="*/ 18677 w 20018"/>
                <a:gd name="connsiteY6" fmla="*/ 12174 h 22125"/>
                <a:gd name="connsiteX7" fmla="*/ 14250 w 20018"/>
                <a:gd name="connsiteY7" fmla="*/ 18697 h 22125"/>
                <a:gd name="connsiteX8" fmla="*/ 7786 w 20018"/>
                <a:gd name="connsiteY8" fmla="*/ 22125 h 22125"/>
                <a:gd name="connsiteX9" fmla="*/ 12232 w 20018"/>
                <a:gd name="connsiteY9" fmla="*/ 5220 h 22125"/>
                <a:gd name="connsiteX10" fmla="*/ 10097 w 20018"/>
                <a:gd name="connsiteY10" fmla="*/ 6337 h 22125"/>
                <a:gd name="connsiteX11" fmla="*/ 5671 w 20018"/>
                <a:gd name="connsiteY11" fmla="*/ 12860 h 22125"/>
                <a:gd name="connsiteX12" fmla="*/ 6356 w 20018"/>
                <a:gd name="connsiteY12" fmla="*/ 16445 h 22125"/>
                <a:gd name="connsiteX13" fmla="*/ 6356 w 20018"/>
                <a:gd name="connsiteY13" fmla="*/ 16445 h 22125"/>
                <a:gd name="connsiteX14" fmla="*/ 8295 w 20018"/>
                <a:gd name="connsiteY14" fmla="*/ 16836 h 22125"/>
                <a:gd name="connsiteX15" fmla="*/ 9941 w 20018"/>
                <a:gd name="connsiteY15" fmla="*/ 15759 h 22125"/>
                <a:gd name="connsiteX16" fmla="*/ 14368 w 20018"/>
                <a:gd name="connsiteY16" fmla="*/ 9236 h 22125"/>
                <a:gd name="connsiteX17" fmla="*/ 13682 w 20018"/>
                <a:gd name="connsiteY17" fmla="*/ 5651 h 22125"/>
                <a:gd name="connsiteX18" fmla="*/ 12232 w 20018"/>
                <a:gd name="connsiteY18" fmla="*/ 5220 h 2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18" h="22125">
                  <a:moveTo>
                    <a:pt x="7786" y="22125"/>
                  </a:moveTo>
                  <a:cubicBezTo>
                    <a:pt x="6278" y="22125"/>
                    <a:pt x="4750" y="21694"/>
                    <a:pt x="3418" y="20773"/>
                  </a:cubicBezTo>
                  <a:lnTo>
                    <a:pt x="3418" y="20773"/>
                  </a:lnTo>
                  <a:cubicBezTo>
                    <a:pt x="-147" y="18364"/>
                    <a:pt x="-1067" y="13506"/>
                    <a:pt x="1342" y="9941"/>
                  </a:cubicBezTo>
                  <a:lnTo>
                    <a:pt x="5769" y="3418"/>
                  </a:lnTo>
                  <a:cubicBezTo>
                    <a:pt x="8178" y="-147"/>
                    <a:pt x="13036" y="-1068"/>
                    <a:pt x="16600" y="1342"/>
                  </a:cubicBezTo>
                  <a:cubicBezTo>
                    <a:pt x="20166" y="3751"/>
                    <a:pt x="21086" y="8609"/>
                    <a:pt x="18677" y="12174"/>
                  </a:cubicBezTo>
                  <a:lnTo>
                    <a:pt x="14250" y="18697"/>
                  </a:lnTo>
                  <a:cubicBezTo>
                    <a:pt x="12742" y="20911"/>
                    <a:pt x="10294" y="22125"/>
                    <a:pt x="7786" y="22125"/>
                  </a:cubicBezTo>
                  <a:close/>
                  <a:moveTo>
                    <a:pt x="12232" y="5220"/>
                  </a:moveTo>
                  <a:cubicBezTo>
                    <a:pt x="11410" y="5220"/>
                    <a:pt x="10607" y="5612"/>
                    <a:pt x="10097" y="6337"/>
                  </a:cubicBezTo>
                  <a:lnTo>
                    <a:pt x="5671" y="12860"/>
                  </a:lnTo>
                  <a:cubicBezTo>
                    <a:pt x="4868" y="14035"/>
                    <a:pt x="5181" y="15641"/>
                    <a:pt x="6356" y="16445"/>
                  </a:cubicBezTo>
                  <a:lnTo>
                    <a:pt x="6356" y="16445"/>
                  </a:lnTo>
                  <a:cubicBezTo>
                    <a:pt x="6924" y="16836"/>
                    <a:pt x="7610" y="16973"/>
                    <a:pt x="8295" y="16836"/>
                  </a:cubicBezTo>
                  <a:cubicBezTo>
                    <a:pt x="8961" y="16719"/>
                    <a:pt x="9549" y="16327"/>
                    <a:pt x="9941" y="15759"/>
                  </a:cubicBezTo>
                  <a:lnTo>
                    <a:pt x="14368" y="9236"/>
                  </a:lnTo>
                  <a:cubicBezTo>
                    <a:pt x="15171" y="8061"/>
                    <a:pt x="14858" y="6455"/>
                    <a:pt x="13682" y="5651"/>
                  </a:cubicBezTo>
                  <a:cubicBezTo>
                    <a:pt x="13232" y="5357"/>
                    <a:pt x="12742" y="5220"/>
                    <a:pt x="12232" y="5220"/>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11" name="Freeform: Shape 110">
              <a:extLst>
                <a:ext uri="{FF2B5EF4-FFF2-40B4-BE49-F238E27FC236}">
                  <a16:creationId xmlns:a16="http://schemas.microsoft.com/office/drawing/2014/main" id="{D78CC757-5198-7BD6-8678-FB0A5312E7F6}"/>
                </a:ext>
              </a:extLst>
            </p:cNvPr>
            <p:cNvSpPr/>
            <p:nvPr/>
          </p:nvSpPr>
          <p:spPr>
            <a:xfrm>
              <a:off x="9362896" y="4016937"/>
              <a:ext cx="19099" cy="20037"/>
            </a:xfrm>
            <a:custGeom>
              <a:avLst/>
              <a:gdLst>
                <a:gd name="connsiteX0" fmla="*/ 8581 w 19099"/>
                <a:gd name="connsiteY0" fmla="*/ 20038 h 20037"/>
                <a:gd name="connsiteX1" fmla="*/ 3762 w 19099"/>
                <a:gd name="connsiteY1" fmla="*/ 18549 h 20037"/>
                <a:gd name="connsiteX2" fmla="*/ 3762 w 19099"/>
                <a:gd name="connsiteY2" fmla="*/ 18549 h 20037"/>
                <a:gd name="connsiteX3" fmla="*/ 1469 w 19099"/>
                <a:gd name="connsiteY3" fmla="*/ 6620 h 20037"/>
                <a:gd name="connsiteX4" fmla="*/ 3409 w 19099"/>
                <a:gd name="connsiteY4" fmla="*/ 3760 h 20037"/>
                <a:gd name="connsiteX5" fmla="*/ 8893 w 19099"/>
                <a:gd name="connsiteY5" fmla="*/ 156 h 20037"/>
                <a:gd name="connsiteX6" fmla="*/ 15338 w 19099"/>
                <a:gd name="connsiteY6" fmla="*/ 1488 h 20037"/>
                <a:gd name="connsiteX7" fmla="*/ 17630 w 19099"/>
                <a:gd name="connsiteY7" fmla="*/ 13417 h 20037"/>
                <a:gd name="connsiteX8" fmla="*/ 15691 w 19099"/>
                <a:gd name="connsiteY8" fmla="*/ 16277 h 20037"/>
                <a:gd name="connsiteX9" fmla="*/ 8581 w 19099"/>
                <a:gd name="connsiteY9" fmla="*/ 20038 h 20037"/>
                <a:gd name="connsiteX10" fmla="*/ 6700 w 19099"/>
                <a:gd name="connsiteY10" fmla="*/ 14220 h 20037"/>
                <a:gd name="connsiteX11" fmla="*/ 11381 w 19099"/>
                <a:gd name="connsiteY11" fmla="*/ 13319 h 20037"/>
                <a:gd name="connsiteX12" fmla="*/ 13321 w 19099"/>
                <a:gd name="connsiteY12" fmla="*/ 10459 h 20037"/>
                <a:gd name="connsiteX13" fmla="*/ 12420 w 19099"/>
                <a:gd name="connsiteY13" fmla="*/ 5777 h 20037"/>
                <a:gd name="connsiteX14" fmla="*/ 7738 w 19099"/>
                <a:gd name="connsiteY14" fmla="*/ 6679 h 20037"/>
                <a:gd name="connsiteX15" fmla="*/ 5799 w 19099"/>
                <a:gd name="connsiteY15" fmla="*/ 9539 h 20037"/>
                <a:gd name="connsiteX16" fmla="*/ 6700 w 19099"/>
                <a:gd name="connsiteY16" fmla="*/ 14220 h 2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99" h="20037">
                  <a:moveTo>
                    <a:pt x="8581" y="20038"/>
                  </a:moveTo>
                  <a:cubicBezTo>
                    <a:pt x="6915" y="20038"/>
                    <a:pt x="5250" y="19568"/>
                    <a:pt x="3762" y="18549"/>
                  </a:cubicBezTo>
                  <a:lnTo>
                    <a:pt x="3762" y="18549"/>
                  </a:lnTo>
                  <a:cubicBezTo>
                    <a:pt x="-156" y="15885"/>
                    <a:pt x="-1174" y="10538"/>
                    <a:pt x="1469" y="6620"/>
                  </a:cubicBezTo>
                  <a:lnTo>
                    <a:pt x="3409" y="3760"/>
                  </a:lnTo>
                  <a:cubicBezTo>
                    <a:pt x="4702" y="1860"/>
                    <a:pt x="6641" y="587"/>
                    <a:pt x="8893" y="156"/>
                  </a:cubicBezTo>
                  <a:cubicBezTo>
                    <a:pt x="11147" y="-275"/>
                    <a:pt x="13438" y="195"/>
                    <a:pt x="15338" y="1488"/>
                  </a:cubicBezTo>
                  <a:cubicBezTo>
                    <a:pt x="19256" y="4152"/>
                    <a:pt x="20274" y="9499"/>
                    <a:pt x="17630" y="13417"/>
                  </a:cubicBezTo>
                  <a:lnTo>
                    <a:pt x="15691" y="16277"/>
                  </a:lnTo>
                  <a:cubicBezTo>
                    <a:pt x="14046" y="18706"/>
                    <a:pt x="11342" y="20038"/>
                    <a:pt x="8581" y="20038"/>
                  </a:cubicBezTo>
                  <a:close/>
                  <a:moveTo>
                    <a:pt x="6700" y="14220"/>
                  </a:moveTo>
                  <a:cubicBezTo>
                    <a:pt x="8228" y="15258"/>
                    <a:pt x="10343" y="14866"/>
                    <a:pt x="11381" y="13319"/>
                  </a:cubicBezTo>
                  <a:lnTo>
                    <a:pt x="13321" y="10459"/>
                  </a:lnTo>
                  <a:cubicBezTo>
                    <a:pt x="14359" y="8931"/>
                    <a:pt x="13967" y="6835"/>
                    <a:pt x="12420" y="5777"/>
                  </a:cubicBezTo>
                  <a:cubicBezTo>
                    <a:pt x="10891" y="4739"/>
                    <a:pt x="8796" y="5131"/>
                    <a:pt x="7738" y="6679"/>
                  </a:cubicBezTo>
                  <a:lnTo>
                    <a:pt x="5799" y="9539"/>
                  </a:lnTo>
                  <a:cubicBezTo>
                    <a:pt x="4781" y="11086"/>
                    <a:pt x="5172" y="13182"/>
                    <a:pt x="6700" y="14220"/>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12" name="Freeform: Shape 111">
              <a:extLst>
                <a:ext uri="{FF2B5EF4-FFF2-40B4-BE49-F238E27FC236}">
                  <a16:creationId xmlns:a16="http://schemas.microsoft.com/office/drawing/2014/main" id="{47E4DDB3-77BA-F331-D070-B9EB0D8A0FE9}"/>
                </a:ext>
              </a:extLst>
            </p:cNvPr>
            <p:cNvSpPr/>
            <p:nvPr/>
          </p:nvSpPr>
          <p:spPr>
            <a:xfrm>
              <a:off x="9460101" y="4011156"/>
              <a:ext cx="16752" cy="10656"/>
            </a:xfrm>
            <a:custGeom>
              <a:avLst/>
              <a:gdLst>
                <a:gd name="connsiteX0" fmla="*/ 2618 w 16752"/>
                <a:gd name="connsiteY0" fmla="*/ 10657 h 10656"/>
                <a:gd name="connsiteX1" fmla="*/ 246 w 16752"/>
                <a:gd name="connsiteY1" fmla="*/ 9149 h 10656"/>
                <a:gd name="connsiteX2" fmla="*/ 1500 w 16752"/>
                <a:gd name="connsiteY2" fmla="*/ 5681 h 10656"/>
                <a:gd name="connsiteX3" fmla="*/ 13038 w 16752"/>
                <a:gd name="connsiteY3" fmla="*/ 255 h 10656"/>
                <a:gd name="connsiteX4" fmla="*/ 16505 w 16752"/>
                <a:gd name="connsiteY4" fmla="*/ 1509 h 10656"/>
                <a:gd name="connsiteX5" fmla="*/ 15251 w 16752"/>
                <a:gd name="connsiteY5" fmla="*/ 4976 h 10656"/>
                <a:gd name="connsiteX6" fmla="*/ 3714 w 16752"/>
                <a:gd name="connsiteY6" fmla="*/ 10402 h 10656"/>
                <a:gd name="connsiteX7" fmla="*/ 2618 w 16752"/>
                <a:gd name="connsiteY7" fmla="*/ 10657 h 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52" h="10656">
                  <a:moveTo>
                    <a:pt x="2618" y="10657"/>
                  </a:moveTo>
                  <a:cubicBezTo>
                    <a:pt x="1638" y="10657"/>
                    <a:pt x="697" y="10108"/>
                    <a:pt x="246" y="9149"/>
                  </a:cubicBezTo>
                  <a:cubicBezTo>
                    <a:pt x="-360" y="7836"/>
                    <a:pt x="188" y="6289"/>
                    <a:pt x="1500" y="5681"/>
                  </a:cubicBezTo>
                  <a:lnTo>
                    <a:pt x="13038" y="255"/>
                  </a:lnTo>
                  <a:cubicBezTo>
                    <a:pt x="14350" y="-371"/>
                    <a:pt x="15898" y="197"/>
                    <a:pt x="16505" y="1509"/>
                  </a:cubicBezTo>
                  <a:cubicBezTo>
                    <a:pt x="17113" y="2822"/>
                    <a:pt x="16564" y="4369"/>
                    <a:pt x="15251" y="4976"/>
                  </a:cubicBezTo>
                  <a:lnTo>
                    <a:pt x="3714" y="10402"/>
                  </a:lnTo>
                  <a:cubicBezTo>
                    <a:pt x="3362" y="10578"/>
                    <a:pt x="2990" y="10657"/>
                    <a:pt x="2618" y="10657"/>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13" name="Freeform: Shape 112">
              <a:extLst>
                <a:ext uri="{FF2B5EF4-FFF2-40B4-BE49-F238E27FC236}">
                  <a16:creationId xmlns:a16="http://schemas.microsoft.com/office/drawing/2014/main" id="{58AB1802-F5F6-98FA-D645-711CA61F11B7}"/>
                </a:ext>
              </a:extLst>
            </p:cNvPr>
            <p:cNvSpPr/>
            <p:nvPr/>
          </p:nvSpPr>
          <p:spPr>
            <a:xfrm>
              <a:off x="9434637" y="3971130"/>
              <a:ext cx="16752" cy="10645"/>
            </a:xfrm>
            <a:custGeom>
              <a:avLst/>
              <a:gdLst>
                <a:gd name="connsiteX0" fmla="*/ 2618 w 16752"/>
                <a:gd name="connsiteY0" fmla="*/ 10645 h 10645"/>
                <a:gd name="connsiteX1" fmla="*/ 246 w 16752"/>
                <a:gd name="connsiteY1" fmla="*/ 9137 h 10645"/>
                <a:gd name="connsiteX2" fmla="*/ 1500 w 16752"/>
                <a:gd name="connsiteY2" fmla="*/ 5670 h 10645"/>
                <a:gd name="connsiteX3" fmla="*/ 13038 w 16752"/>
                <a:gd name="connsiteY3" fmla="*/ 244 h 10645"/>
                <a:gd name="connsiteX4" fmla="*/ 16505 w 16752"/>
                <a:gd name="connsiteY4" fmla="*/ 1497 h 10645"/>
                <a:gd name="connsiteX5" fmla="*/ 15251 w 16752"/>
                <a:gd name="connsiteY5" fmla="*/ 4965 h 10645"/>
                <a:gd name="connsiteX6" fmla="*/ 3714 w 16752"/>
                <a:gd name="connsiteY6" fmla="*/ 10391 h 10645"/>
                <a:gd name="connsiteX7" fmla="*/ 2618 w 16752"/>
                <a:gd name="connsiteY7" fmla="*/ 10645 h 1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52" h="10645">
                  <a:moveTo>
                    <a:pt x="2618" y="10645"/>
                  </a:moveTo>
                  <a:cubicBezTo>
                    <a:pt x="1638" y="10645"/>
                    <a:pt x="697" y="10097"/>
                    <a:pt x="246" y="9137"/>
                  </a:cubicBezTo>
                  <a:cubicBezTo>
                    <a:pt x="-360" y="7824"/>
                    <a:pt x="188" y="6277"/>
                    <a:pt x="1500" y="5670"/>
                  </a:cubicBezTo>
                  <a:lnTo>
                    <a:pt x="13038" y="244"/>
                  </a:lnTo>
                  <a:cubicBezTo>
                    <a:pt x="14350" y="-364"/>
                    <a:pt x="15898" y="205"/>
                    <a:pt x="16505" y="1497"/>
                  </a:cubicBezTo>
                  <a:cubicBezTo>
                    <a:pt x="17113" y="2810"/>
                    <a:pt x="16564" y="4357"/>
                    <a:pt x="15251" y="4965"/>
                  </a:cubicBezTo>
                  <a:lnTo>
                    <a:pt x="3714" y="10391"/>
                  </a:lnTo>
                  <a:cubicBezTo>
                    <a:pt x="3381" y="10567"/>
                    <a:pt x="2990" y="10645"/>
                    <a:pt x="2618" y="10645"/>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14" name="Freeform: Shape 113">
              <a:extLst>
                <a:ext uri="{FF2B5EF4-FFF2-40B4-BE49-F238E27FC236}">
                  <a16:creationId xmlns:a16="http://schemas.microsoft.com/office/drawing/2014/main" id="{F7AA5D2D-6ED8-ECD6-169A-240A2611BB7C}"/>
                </a:ext>
              </a:extLst>
            </p:cNvPr>
            <p:cNvSpPr/>
            <p:nvPr/>
          </p:nvSpPr>
          <p:spPr>
            <a:xfrm>
              <a:off x="9434629" y="3976553"/>
              <a:ext cx="30695" cy="45260"/>
            </a:xfrm>
            <a:custGeom>
              <a:avLst/>
              <a:gdLst>
                <a:gd name="connsiteX0" fmla="*/ 28090 w 30695"/>
                <a:gd name="connsiteY0" fmla="*/ 45260 h 45260"/>
                <a:gd name="connsiteX1" fmla="*/ 25876 w 30695"/>
                <a:gd name="connsiteY1" fmla="*/ 44046 h 45260"/>
                <a:gd name="connsiteX2" fmla="*/ 411 w 30695"/>
                <a:gd name="connsiteY2" fmla="*/ 4007 h 45260"/>
                <a:gd name="connsiteX3" fmla="*/ 1215 w 30695"/>
                <a:gd name="connsiteY3" fmla="*/ 403 h 45260"/>
                <a:gd name="connsiteX4" fmla="*/ 4819 w 30695"/>
                <a:gd name="connsiteY4" fmla="*/ 1206 h 45260"/>
                <a:gd name="connsiteX5" fmla="*/ 30284 w 30695"/>
                <a:gd name="connsiteY5" fmla="*/ 41244 h 45260"/>
                <a:gd name="connsiteX6" fmla="*/ 29481 w 30695"/>
                <a:gd name="connsiteY6" fmla="*/ 44849 h 45260"/>
                <a:gd name="connsiteX7" fmla="*/ 28090 w 30695"/>
                <a:gd name="connsiteY7" fmla="*/ 45260 h 4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95" h="45260">
                  <a:moveTo>
                    <a:pt x="28090" y="45260"/>
                  </a:moveTo>
                  <a:cubicBezTo>
                    <a:pt x="27228" y="45260"/>
                    <a:pt x="26386" y="44829"/>
                    <a:pt x="25876" y="44046"/>
                  </a:cubicBezTo>
                  <a:lnTo>
                    <a:pt x="411" y="4007"/>
                  </a:lnTo>
                  <a:cubicBezTo>
                    <a:pt x="-372" y="2793"/>
                    <a:pt x="0" y="1167"/>
                    <a:pt x="1215" y="403"/>
                  </a:cubicBezTo>
                  <a:cubicBezTo>
                    <a:pt x="2430" y="-361"/>
                    <a:pt x="4056" y="-8"/>
                    <a:pt x="4819" y="1206"/>
                  </a:cubicBezTo>
                  <a:lnTo>
                    <a:pt x="30284" y="41244"/>
                  </a:lnTo>
                  <a:cubicBezTo>
                    <a:pt x="31067" y="42459"/>
                    <a:pt x="30695" y="44085"/>
                    <a:pt x="29481" y="44849"/>
                  </a:cubicBezTo>
                  <a:cubicBezTo>
                    <a:pt x="29050" y="45123"/>
                    <a:pt x="28580" y="45260"/>
                    <a:pt x="28090" y="45260"/>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25" name="Freeform: Shape 124">
              <a:extLst>
                <a:ext uri="{FF2B5EF4-FFF2-40B4-BE49-F238E27FC236}">
                  <a16:creationId xmlns:a16="http://schemas.microsoft.com/office/drawing/2014/main" id="{FD5F630C-8CF1-024D-D445-F0CB1CE3AFE2}"/>
                </a:ext>
              </a:extLst>
            </p:cNvPr>
            <p:cNvSpPr/>
            <p:nvPr/>
          </p:nvSpPr>
          <p:spPr>
            <a:xfrm>
              <a:off x="9340965" y="4011156"/>
              <a:ext cx="16751" cy="10656"/>
            </a:xfrm>
            <a:custGeom>
              <a:avLst/>
              <a:gdLst>
                <a:gd name="connsiteX0" fmla="*/ 14155 w 16751"/>
                <a:gd name="connsiteY0" fmla="*/ 10657 h 10656"/>
                <a:gd name="connsiteX1" fmla="*/ 13039 w 16751"/>
                <a:gd name="connsiteY1" fmla="*/ 10402 h 10656"/>
                <a:gd name="connsiteX2" fmla="*/ 1501 w 16751"/>
                <a:gd name="connsiteY2" fmla="*/ 4976 h 10656"/>
                <a:gd name="connsiteX3" fmla="*/ 247 w 16751"/>
                <a:gd name="connsiteY3" fmla="*/ 1509 h 10656"/>
                <a:gd name="connsiteX4" fmla="*/ 3714 w 16751"/>
                <a:gd name="connsiteY4" fmla="*/ 255 h 10656"/>
                <a:gd name="connsiteX5" fmla="*/ 15252 w 16751"/>
                <a:gd name="connsiteY5" fmla="*/ 5681 h 10656"/>
                <a:gd name="connsiteX6" fmla="*/ 16505 w 16751"/>
                <a:gd name="connsiteY6" fmla="*/ 9149 h 10656"/>
                <a:gd name="connsiteX7" fmla="*/ 14155 w 16751"/>
                <a:gd name="connsiteY7" fmla="*/ 10657 h 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51" h="10656">
                  <a:moveTo>
                    <a:pt x="14155" y="10657"/>
                  </a:moveTo>
                  <a:cubicBezTo>
                    <a:pt x="13783" y="10657"/>
                    <a:pt x="13411" y="10578"/>
                    <a:pt x="13039" y="10402"/>
                  </a:cubicBezTo>
                  <a:lnTo>
                    <a:pt x="1501" y="4976"/>
                  </a:lnTo>
                  <a:cubicBezTo>
                    <a:pt x="189" y="4369"/>
                    <a:pt x="-360" y="2802"/>
                    <a:pt x="247" y="1509"/>
                  </a:cubicBezTo>
                  <a:cubicBezTo>
                    <a:pt x="854" y="197"/>
                    <a:pt x="2402" y="-371"/>
                    <a:pt x="3714" y="255"/>
                  </a:cubicBezTo>
                  <a:lnTo>
                    <a:pt x="15252" y="5681"/>
                  </a:lnTo>
                  <a:cubicBezTo>
                    <a:pt x="16564" y="6289"/>
                    <a:pt x="17112" y="7856"/>
                    <a:pt x="16505" y="9149"/>
                  </a:cubicBezTo>
                  <a:cubicBezTo>
                    <a:pt x="16094" y="10108"/>
                    <a:pt x="15153" y="10657"/>
                    <a:pt x="14155" y="10657"/>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28" name="Freeform: Shape 127">
              <a:extLst>
                <a:ext uri="{FF2B5EF4-FFF2-40B4-BE49-F238E27FC236}">
                  <a16:creationId xmlns:a16="http://schemas.microsoft.com/office/drawing/2014/main" id="{F6CACA68-F77B-2E3C-8067-24CC42B1DFE8}"/>
                </a:ext>
              </a:extLst>
            </p:cNvPr>
            <p:cNvSpPr/>
            <p:nvPr/>
          </p:nvSpPr>
          <p:spPr>
            <a:xfrm>
              <a:off x="9366430" y="3971126"/>
              <a:ext cx="16751" cy="10648"/>
            </a:xfrm>
            <a:custGeom>
              <a:avLst/>
              <a:gdLst>
                <a:gd name="connsiteX0" fmla="*/ 14155 w 16751"/>
                <a:gd name="connsiteY0" fmla="*/ 10648 h 10648"/>
                <a:gd name="connsiteX1" fmla="*/ 13039 w 16751"/>
                <a:gd name="connsiteY1" fmla="*/ 10394 h 10648"/>
                <a:gd name="connsiteX2" fmla="*/ 1501 w 16751"/>
                <a:gd name="connsiteY2" fmla="*/ 4968 h 10648"/>
                <a:gd name="connsiteX3" fmla="*/ 247 w 16751"/>
                <a:gd name="connsiteY3" fmla="*/ 1501 h 10648"/>
                <a:gd name="connsiteX4" fmla="*/ 3714 w 16751"/>
                <a:gd name="connsiteY4" fmla="*/ 247 h 10648"/>
                <a:gd name="connsiteX5" fmla="*/ 15252 w 16751"/>
                <a:gd name="connsiteY5" fmla="*/ 5673 h 10648"/>
                <a:gd name="connsiteX6" fmla="*/ 16505 w 16751"/>
                <a:gd name="connsiteY6" fmla="*/ 9140 h 10648"/>
                <a:gd name="connsiteX7" fmla="*/ 14155 w 16751"/>
                <a:gd name="connsiteY7" fmla="*/ 10648 h 10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51" h="10648">
                  <a:moveTo>
                    <a:pt x="14155" y="10648"/>
                  </a:moveTo>
                  <a:cubicBezTo>
                    <a:pt x="13783" y="10648"/>
                    <a:pt x="13411" y="10570"/>
                    <a:pt x="13039" y="10394"/>
                  </a:cubicBezTo>
                  <a:lnTo>
                    <a:pt x="1501" y="4968"/>
                  </a:lnTo>
                  <a:cubicBezTo>
                    <a:pt x="189" y="4360"/>
                    <a:pt x="-360" y="2794"/>
                    <a:pt x="247" y="1501"/>
                  </a:cubicBezTo>
                  <a:cubicBezTo>
                    <a:pt x="854" y="188"/>
                    <a:pt x="2421" y="-360"/>
                    <a:pt x="3714" y="247"/>
                  </a:cubicBezTo>
                  <a:lnTo>
                    <a:pt x="15252" y="5673"/>
                  </a:lnTo>
                  <a:cubicBezTo>
                    <a:pt x="16564" y="6280"/>
                    <a:pt x="17112" y="7847"/>
                    <a:pt x="16505" y="9140"/>
                  </a:cubicBezTo>
                  <a:cubicBezTo>
                    <a:pt x="16074" y="10100"/>
                    <a:pt x="15134" y="10648"/>
                    <a:pt x="14155" y="10648"/>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37" name="Freeform: Shape 136">
              <a:extLst>
                <a:ext uri="{FF2B5EF4-FFF2-40B4-BE49-F238E27FC236}">
                  <a16:creationId xmlns:a16="http://schemas.microsoft.com/office/drawing/2014/main" id="{E2F308D6-9AA9-4922-8381-84E8B5363C74}"/>
                </a:ext>
              </a:extLst>
            </p:cNvPr>
            <p:cNvSpPr/>
            <p:nvPr/>
          </p:nvSpPr>
          <p:spPr>
            <a:xfrm>
              <a:off x="9352504" y="3976553"/>
              <a:ext cx="30686" cy="45260"/>
            </a:xfrm>
            <a:custGeom>
              <a:avLst/>
              <a:gdLst>
                <a:gd name="connsiteX0" fmla="*/ 2616 w 30686"/>
                <a:gd name="connsiteY0" fmla="*/ 45260 h 45260"/>
                <a:gd name="connsiteX1" fmla="*/ 1205 w 30686"/>
                <a:gd name="connsiteY1" fmla="*/ 44849 h 45260"/>
                <a:gd name="connsiteX2" fmla="*/ 403 w 30686"/>
                <a:gd name="connsiteY2" fmla="*/ 41244 h 45260"/>
                <a:gd name="connsiteX3" fmla="*/ 25868 w 30686"/>
                <a:gd name="connsiteY3" fmla="*/ 1206 h 45260"/>
                <a:gd name="connsiteX4" fmla="*/ 29472 w 30686"/>
                <a:gd name="connsiteY4" fmla="*/ 403 h 45260"/>
                <a:gd name="connsiteX5" fmla="*/ 30275 w 30686"/>
                <a:gd name="connsiteY5" fmla="*/ 4007 h 45260"/>
                <a:gd name="connsiteX6" fmla="*/ 4810 w 30686"/>
                <a:gd name="connsiteY6" fmla="*/ 44046 h 45260"/>
                <a:gd name="connsiteX7" fmla="*/ 2616 w 30686"/>
                <a:gd name="connsiteY7" fmla="*/ 45260 h 4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6" h="45260">
                  <a:moveTo>
                    <a:pt x="2616" y="45260"/>
                  </a:moveTo>
                  <a:cubicBezTo>
                    <a:pt x="2127" y="45260"/>
                    <a:pt x="1656" y="45123"/>
                    <a:pt x="1205" y="44849"/>
                  </a:cubicBezTo>
                  <a:cubicBezTo>
                    <a:pt x="-8" y="44065"/>
                    <a:pt x="-361" y="42459"/>
                    <a:pt x="403" y="41244"/>
                  </a:cubicBezTo>
                  <a:lnTo>
                    <a:pt x="25868" y="1206"/>
                  </a:lnTo>
                  <a:cubicBezTo>
                    <a:pt x="26631" y="-8"/>
                    <a:pt x="28257" y="-361"/>
                    <a:pt x="29472" y="403"/>
                  </a:cubicBezTo>
                  <a:cubicBezTo>
                    <a:pt x="30686" y="1167"/>
                    <a:pt x="31058" y="2793"/>
                    <a:pt x="30275" y="4007"/>
                  </a:cubicBezTo>
                  <a:lnTo>
                    <a:pt x="4810" y="44046"/>
                  </a:lnTo>
                  <a:cubicBezTo>
                    <a:pt x="4340" y="44829"/>
                    <a:pt x="3497" y="45260"/>
                    <a:pt x="2616" y="45260"/>
                  </a:cubicBezTo>
                  <a:close/>
                </a:path>
              </a:pathLst>
            </a:custGeom>
            <a:grpFill/>
            <a:ln w="1958" cap="flat">
              <a:noFill/>
              <a:prstDash val="solid"/>
              <a:miter/>
            </a:ln>
          </p:spPr>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138" name="Graphic 5">
            <a:extLst>
              <a:ext uri="{FF2B5EF4-FFF2-40B4-BE49-F238E27FC236}">
                <a16:creationId xmlns:a16="http://schemas.microsoft.com/office/drawing/2014/main" id="{14D7B84F-77B2-B17E-58C7-6D8E1CAA2D2F}"/>
              </a:ext>
            </a:extLst>
          </p:cNvPr>
          <p:cNvGrpSpPr/>
          <p:nvPr/>
        </p:nvGrpSpPr>
        <p:grpSpPr>
          <a:xfrm>
            <a:off x="8274796" y="5091614"/>
            <a:ext cx="332808" cy="318240"/>
            <a:chOff x="4332681" y="1640675"/>
            <a:chExt cx="135864" cy="135947"/>
          </a:xfrm>
          <a:solidFill>
            <a:srgbClr val="FFFFFF"/>
          </a:solidFill>
        </p:grpSpPr>
        <p:sp>
          <p:nvSpPr>
            <p:cNvPr id="139" name="Freeform: Shape 138">
              <a:extLst>
                <a:ext uri="{FF2B5EF4-FFF2-40B4-BE49-F238E27FC236}">
                  <a16:creationId xmlns:a16="http://schemas.microsoft.com/office/drawing/2014/main" id="{28EF9C22-F237-C313-B5D0-E0D8B9760168}"/>
                </a:ext>
              </a:extLst>
            </p:cNvPr>
            <p:cNvSpPr/>
            <p:nvPr/>
          </p:nvSpPr>
          <p:spPr>
            <a:xfrm>
              <a:off x="4332681" y="1640675"/>
              <a:ext cx="135864" cy="135947"/>
            </a:xfrm>
            <a:custGeom>
              <a:avLst/>
              <a:gdLst>
                <a:gd name="connsiteX0" fmla="*/ 67932 w 135864"/>
                <a:gd name="connsiteY0" fmla="*/ 135948 h 135947"/>
                <a:gd name="connsiteX1" fmla="*/ 66071 w 135864"/>
                <a:gd name="connsiteY1" fmla="*/ 135869 h 135947"/>
                <a:gd name="connsiteX2" fmla="*/ 17571 w 135864"/>
                <a:gd name="connsiteY2" fmla="*/ 113617 h 135947"/>
                <a:gd name="connsiteX3" fmla="*/ 0 w 135864"/>
                <a:gd name="connsiteY3" fmla="*/ 67996 h 135947"/>
                <a:gd name="connsiteX4" fmla="*/ 17571 w 135864"/>
                <a:gd name="connsiteY4" fmla="*/ 22375 h 135947"/>
                <a:gd name="connsiteX5" fmla="*/ 65954 w 135864"/>
                <a:gd name="connsiteY5" fmla="*/ 103 h 135947"/>
                <a:gd name="connsiteX6" fmla="*/ 69930 w 135864"/>
                <a:gd name="connsiteY6" fmla="*/ 103 h 135947"/>
                <a:gd name="connsiteX7" fmla="*/ 118294 w 135864"/>
                <a:gd name="connsiteY7" fmla="*/ 22375 h 135947"/>
                <a:gd name="connsiteX8" fmla="*/ 135864 w 135864"/>
                <a:gd name="connsiteY8" fmla="*/ 67996 h 135947"/>
                <a:gd name="connsiteX9" fmla="*/ 118294 w 135864"/>
                <a:gd name="connsiteY9" fmla="*/ 113597 h 135947"/>
                <a:gd name="connsiteX10" fmla="*/ 69793 w 135864"/>
                <a:gd name="connsiteY10" fmla="*/ 135850 h 135947"/>
                <a:gd name="connsiteX11" fmla="*/ 67932 w 135864"/>
                <a:gd name="connsiteY11" fmla="*/ 135948 h 135947"/>
                <a:gd name="connsiteX12" fmla="*/ 67638 w 135864"/>
                <a:gd name="connsiteY12" fmla="*/ 5294 h 135947"/>
                <a:gd name="connsiteX13" fmla="*/ 66463 w 135864"/>
                <a:gd name="connsiteY13" fmla="*/ 5353 h 135947"/>
                <a:gd name="connsiteX14" fmla="*/ 66208 w 135864"/>
                <a:gd name="connsiteY14" fmla="*/ 5372 h 135947"/>
                <a:gd name="connsiteX15" fmla="*/ 21449 w 135864"/>
                <a:gd name="connsiteY15" fmla="*/ 25940 h 135947"/>
                <a:gd name="connsiteX16" fmla="*/ 5230 w 135864"/>
                <a:gd name="connsiteY16" fmla="*/ 68035 h 135947"/>
                <a:gd name="connsiteX17" fmla="*/ 21449 w 135864"/>
                <a:gd name="connsiteY17" fmla="*/ 110130 h 135947"/>
                <a:gd name="connsiteX18" fmla="*/ 66208 w 135864"/>
                <a:gd name="connsiteY18" fmla="*/ 130659 h 135947"/>
                <a:gd name="connsiteX19" fmla="*/ 69499 w 135864"/>
                <a:gd name="connsiteY19" fmla="*/ 130659 h 135947"/>
                <a:gd name="connsiteX20" fmla="*/ 114435 w 135864"/>
                <a:gd name="connsiteY20" fmla="*/ 110111 h 135947"/>
                <a:gd name="connsiteX21" fmla="*/ 130654 w 135864"/>
                <a:gd name="connsiteY21" fmla="*/ 68015 h 135947"/>
                <a:gd name="connsiteX22" fmla="*/ 114435 w 135864"/>
                <a:gd name="connsiteY22" fmla="*/ 25920 h 135947"/>
                <a:gd name="connsiteX23" fmla="*/ 69675 w 135864"/>
                <a:gd name="connsiteY23" fmla="*/ 5353 h 135947"/>
                <a:gd name="connsiteX24" fmla="*/ 69421 w 135864"/>
                <a:gd name="connsiteY24" fmla="*/ 5333 h 135947"/>
                <a:gd name="connsiteX25" fmla="*/ 67952 w 135864"/>
                <a:gd name="connsiteY25" fmla="*/ 5274 h 135947"/>
                <a:gd name="connsiteX26" fmla="*/ 67638 w 135864"/>
                <a:gd name="connsiteY26" fmla="*/ 5294 h 135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5864" h="135947">
                  <a:moveTo>
                    <a:pt x="67932" y="135948"/>
                  </a:moveTo>
                  <a:cubicBezTo>
                    <a:pt x="67305" y="135948"/>
                    <a:pt x="66698" y="135909"/>
                    <a:pt x="66071" y="135869"/>
                  </a:cubicBezTo>
                  <a:cubicBezTo>
                    <a:pt x="47697" y="135399"/>
                    <a:pt x="30009" y="127290"/>
                    <a:pt x="17571" y="113617"/>
                  </a:cubicBezTo>
                  <a:cubicBezTo>
                    <a:pt x="6229" y="101081"/>
                    <a:pt x="0" y="84881"/>
                    <a:pt x="0" y="67996"/>
                  </a:cubicBezTo>
                  <a:cubicBezTo>
                    <a:pt x="0" y="51072"/>
                    <a:pt x="6249" y="34872"/>
                    <a:pt x="17571" y="22375"/>
                  </a:cubicBezTo>
                  <a:cubicBezTo>
                    <a:pt x="29970" y="8702"/>
                    <a:pt x="47599" y="593"/>
                    <a:pt x="65954" y="103"/>
                  </a:cubicBezTo>
                  <a:cubicBezTo>
                    <a:pt x="67227" y="-34"/>
                    <a:pt x="68637" y="-34"/>
                    <a:pt x="69930" y="103"/>
                  </a:cubicBezTo>
                  <a:cubicBezTo>
                    <a:pt x="88284" y="593"/>
                    <a:pt x="105914" y="8722"/>
                    <a:pt x="118294" y="22375"/>
                  </a:cubicBezTo>
                  <a:cubicBezTo>
                    <a:pt x="129635" y="34872"/>
                    <a:pt x="135864" y="51072"/>
                    <a:pt x="135864" y="67996"/>
                  </a:cubicBezTo>
                  <a:cubicBezTo>
                    <a:pt x="135864" y="84881"/>
                    <a:pt x="129616" y="101081"/>
                    <a:pt x="118294" y="113597"/>
                  </a:cubicBezTo>
                  <a:cubicBezTo>
                    <a:pt x="105855" y="127270"/>
                    <a:pt x="88167" y="135380"/>
                    <a:pt x="69793" y="135850"/>
                  </a:cubicBezTo>
                  <a:cubicBezTo>
                    <a:pt x="69166" y="135928"/>
                    <a:pt x="68559" y="135948"/>
                    <a:pt x="67932" y="135948"/>
                  </a:cubicBezTo>
                  <a:close/>
                  <a:moveTo>
                    <a:pt x="67638" y="5294"/>
                  </a:moveTo>
                  <a:cubicBezTo>
                    <a:pt x="67247" y="5294"/>
                    <a:pt x="66855" y="5294"/>
                    <a:pt x="66463" y="5353"/>
                  </a:cubicBezTo>
                  <a:cubicBezTo>
                    <a:pt x="66385" y="5353"/>
                    <a:pt x="66287" y="5372"/>
                    <a:pt x="66208" y="5372"/>
                  </a:cubicBezTo>
                  <a:cubicBezTo>
                    <a:pt x="48990" y="5803"/>
                    <a:pt x="33084" y="13109"/>
                    <a:pt x="21449" y="25940"/>
                  </a:cubicBezTo>
                  <a:cubicBezTo>
                    <a:pt x="10989" y="37477"/>
                    <a:pt x="5230" y="52423"/>
                    <a:pt x="5230" y="68035"/>
                  </a:cubicBezTo>
                  <a:cubicBezTo>
                    <a:pt x="5230" y="83608"/>
                    <a:pt x="10989" y="98573"/>
                    <a:pt x="21449" y="110130"/>
                  </a:cubicBezTo>
                  <a:cubicBezTo>
                    <a:pt x="32928" y="122745"/>
                    <a:pt x="49245" y="130228"/>
                    <a:pt x="66208" y="130659"/>
                  </a:cubicBezTo>
                  <a:cubicBezTo>
                    <a:pt x="67619" y="130737"/>
                    <a:pt x="68441" y="130737"/>
                    <a:pt x="69499" y="130659"/>
                  </a:cubicBezTo>
                  <a:cubicBezTo>
                    <a:pt x="86639" y="130228"/>
                    <a:pt x="102956" y="122745"/>
                    <a:pt x="114435" y="110111"/>
                  </a:cubicBezTo>
                  <a:cubicBezTo>
                    <a:pt x="124895" y="98554"/>
                    <a:pt x="130654" y="83588"/>
                    <a:pt x="130654" y="68015"/>
                  </a:cubicBezTo>
                  <a:cubicBezTo>
                    <a:pt x="130654" y="52404"/>
                    <a:pt x="124895" y="37438"/>
                    <a:pt x="114435" y="25920"/>
                  </a:cubicBezTo>
                  <a:cubicBezTo>
                    <a:pt x="102799" y="13090"/>
                    <a:pt x="86913" y="5783"/>
                    <a:pt x="69675" y="5353"/>
                  </a:cubicBezTo>
                  <a:cubicBezTo>
                    <a:pt x="69597" y="5353"/>
                    <a:pt x="69499" y="5353"/>
                    <a:pt x="69421" y="5333"/>
                  </a:cubicBezTo>
                  <a:cubicBezTo>
                    <a:pt x="68951" y="5274"/>
                    <a:pt x="68441" y="5274"/>
                    <a:pt x="67952" y="5274"/>
                  </a:cubicBezTo>
                  <a:cubicBezTo>
                    <a:pt x="67834" y="5294"/>
                    <a:pt x="67736" y="5294"/>
                    <a:pt x="67638" y="5294"/>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0" name="Freeform: Shape 139">
              <a:extLst>
                <a:ext uri="{FF2B5EF4-FFF2-40B4-BE49-F238E27FC236}">
                  <a16:creationId xmlns:a16="http://schemas.microsoft.com/office/drawing/2014/main" id="{00DD2635-102E-DAC6-77D8-D3E2C719FEB9}"/>
                </a:ext>
              </a:extLst>
            </p:cNvPr>
            <p:cNvSpPr/>
            <p:nvPr/>
          </p:nvSpPr>
          <p:spPr>
            <a:xfrm>
              <a:off x="4363415" y="1640680"/>
              <a:ext cx="74376" cy="135942"/>
            </a:xfrm>
            <a:custGeom>
              <a:avLst/>
              <a:gdLst>
                <a:gd name="connsiteX0" fmla="*/ 37198 w 74376"/>
                <a:gd name="connsiteY0" fmla="*/ 135943 h 135942"/>
                <a:gd name="connsiteX1" fmla="*/ 35337 w 74376"/>
                <a:gd name="connsiteY1" fmla="*/ 135864 h 135942"/>
                <a:gd name="connsiteX2" fmla="*/ 5896 w 74376"/>
                <a:gd name="connsiteY2" fmla="*/ 104915 h 135942"/>
                <a:gd name="connsiteX3" fmla="*/ 0 w 74376"/>
                <a:gd name="connsiteY3" fmla="*/ 67991 h 135942"/>
                <a:gd name="connsiteX4" fmla="*/ 5896 w 74376"/>
                <a:gd name="connsiteY4" fmla="*/ 31067 h 135942"/>
                <a:gd name="connsiteX5" fmla="*/ 35141 w 74376"/>
                <a:gd name="connsiteY5" fmla="*/ 118 h 135942"/>
                <a:gd name="connsiteX6" fmla="*/ 39314 w 74376"/>
                <a:gd name="connsiteY6" fmla="*/ 118 h 135942"/>
                <a:gd name="connsiteX7" fmla="*/ 68481 w 74376"/>
                <a:gd name="connsiteY7" fmla="*/ 31067 h 135942"/>
                <a:gd name="connsiteX8" fmla="*/ 74377 w 74376"/>
                <a:gd name="connsiteY8" fmla="*/ 67991 h 135942"/>
                <a:gd name="connsiteX9" fmla="*/ 68481 w 74376"/>
                <a:gd name="connsiteY9" fmla="*/ 104915 h 135942"/>
                <a:gd name="connsiteX10" fmla="*/ 39235 w 74376"/>
                <a:gd name="connsiteY10" fmla="*/ 135845 h 135942"/>
                <a:gd name="connsiteX11" fmla="*/ 37198 w 74376"/>
                <a:gd name="connsiteY11" fmla="*/ 135943 h 135942"/>
                <a:gd name="connsiteX12" fmla="*/ 36904 w 74376"/>
                <a:gd name="connsiteY12" fmla="*/ 5289 h 135942"/>
                <a:gd name="connsiteX13" fmla="*/ 35729 w 74376"/>
                <a:gd name="connsiteY13" fmla="*/ 5348 h 135942"/>
                <a:gd name="connsiteX14" fmla="*/ 10832 w 74376"/>
                <a:gd name="connsiteY14" fmla="*/ 32850 h 135942"/>
                <a:gd name="connsiteX15" fmla="*/ 5230 w 74376"/>
                <a:gd name="connsiteY15" fmla="*/ 68050 h 135942"/>
                <a:gd name="connsiteX16" fmla="*/ 10832 w 74376"/>
                <a:gd name="connsiteY16" fmla="*/ 103230 h 135942"/>
                <a:gd name="connsiteX17" fmla="*/ 35651 w 74376"/>
                <a:gd name="connsiteY17" fmla="*/ 130693 h 135942"/>
                <a:gd name="connsiteX18" fmla="*/ 38746 w 74376"/>
                <a:gd name="connsiteY18" fmla="*/ 130693 h 135942"/>
                <a:gd name="connsiteX19" fmla="*/ 63544 w 74376"/>
                <a:gd name="connsiteY19" fmla="*/ 103250 h 135942"/>
                <a:gd name="connsiteX20" fmla="*/ 69147 w 74376"/>
                <a:gd name="connsiteY20" fmla="*/ 68050 h 135942"/>
                <a:gd name="connsiteX21" fmla="*/ 63544 w 74376"/>
                <a:gd name="connsiteY21" fmla="*/ 32869 h 135942"/>
                <a:gd name="connsiteX22" fmla="*/ 38726 w 74376"/>
                <a:gd name="connsiteY22" fmla="*/ 5387 h 135942"/>
                <a:gd name="connsiteX23" fmla="*/ 37179 w 74376"/>
                <a:gd name="connsiteY23" fmla="*/ 5328 h 135942"/>
                <a:gd name="connsiteX24" fmla="*/ 36904 w 74376"/>
                <a:gd name="connsiteY24" fmla="*/ 5289 h 1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376" h="135942">
                  <a:moveTo>
                    <a:pt x="37198" y="135943"/>
                  </a:moveTo>
                  <a:cubicBezTo>
                    <a:pt x="36571" y="135943"/>
                    <a:pt x="35964" y="135904"/>
                    <a:pt x="35337" y="135864"/>
                  </a:cubicBezTo>
                  <a:cubicBezTo>
                    <a:pt x="23212" y="134709"/>
                    <a:pt x="12282" y="123152"/>
                    <a:pt x="5896" y="104915"/>
                  </a:cubicBezTo>
                  <a:cubicBezTo>
                    <a:pt x="2037" y="93906"/>
                    <a:pt x="0" y="81154"/>
                    <a:pt x="0" y="67991"/>
                  </a:cubicBezTo>
                  <a:cubicBezTo>
                    <a:pt x="0" y="54808"/>
                    <a:pt x="2037" y="42036"/>
                    <a:pt x="5896" y="31067"/>
                  </a:cubicBezTo>
                  <a:cubicBezTo>
                    <a:pt x="12262" y="12830"/>
                    <a:pt x="23192" y="1254"/>
                    <a:pt x="35141" y="118"/>
                  </a:cubicBezTo>
                  <a:cubicBezTo>
                    <a:pt x="36336" y="-39"/>
                    <a:pt x="37962" y="-39"/>
                    <a:pt x="39314" y="118"/>
                  </a:cubicBezTo>
                  <a:cubicBezTo>
                    <a:pt x="51184" y="1254"/>
                    <a:pt x="62114" y="12830"/>
                    <a:pt x="68481" y="31067"/>
                  </a:cubicBezTo>
                  <a:cubicBezTo>
                    <a:pt x="72340" y="42036"/>
                    <a:pt x="74377" y="54788"/>
                    <a:pt x="74377" y="67991"/>
                  </a:cubicBezTo>
                  <a:cubicBezTo>
                    <a:pt x="74377" y="81135"/>
                    <a:pt x="72340" y="93906"/>
                    <a:pt x="68481" y="104915"/>
                  </a:cubicBezTo>
                  <a:cubicBezTo>
                    <a:pt x="62114" y="123132"/>
                    <a:pt x="51184" y="134709"/>
                    <a:pt x="39235" y="135845"/>
                  </a:cubicBezTo>
                  <a:cubicBezTo>
                    <a:pt x="38432" y="135923"/>
                    <a:pt x="37825" y="135943"/>
                    <a:pt x="37198" y="135943"/>
                  </a:cubicBezTo>
                  <a:close/>
                  <a:moveTo>
                    <a:pt x="36904" y="5289"/>
                  </a:moveTo>
                  <a:cubicBezTo>
                    <a:pt x="36513" y="5289"/>
                    <a:pt x="36121" y="5289"/>
                    <a:pt x="35729" y="5348"/>
                  </a:cubicBezTo>
                  <a:cubicBezTo>
                    <a:pt x="25778" y="6307"/>
                    <a:pt x="16513" y="16572"/>
                    <a:pt x="10832" y="32850"/>
                  </a:cubicBezTo>
                  <a:cubicBezTo>
                    <a:pt x="7169" y="43271"/>
                    <a:pt x="5230" y="55435"/>
                    <a:pt x="5230" y="68050"/>
                  </a:cubicBezTo>
                  <a:cubicBezTo>
                    <a:pt x="5230" y="80625"/>
                    <a:pt x="7169" y="92790"/>
                    <a:pt x="10832" y="103230"/>
                  </a:cubicBezTo>
                  <a:cubicBezTo>
                    <a:pt x="16513" y="119489"/>
                    <a:pt x="25798" y="129733"/>
                    <a:pt x="35651" y="130693"/>
                  </a:cubicBezTo>
                  <a:cubicBezTo>
                    <a:pt x="36689" y="130752"/>
                    <a:pt x="37707" y="130752"/>
                    <a:pt x="38746" y="130693"/>
                  </a:cubicBezTo>
                  <a:cubicBezTo>
                    <a:pt x="48599" y="129753"/>
                    <a:pt x="57884" y="119489"/>
                    <a:pt x="63544" y="103250"/>
                  </a:cubicBezTo>
                  <a:cubicBezTo>
                    <a:pt x="67208" y="92790"/>
                    <a:pt x="69147" y="80625"/>
                    <a:pt x="69147" y="68050"/>
                  </a:cubicBezTo>
                  <a:cubicBezTo>
                    <a:pt x="69147" y="55435"/>
                    <a:pt x="67208" y="43271"/>
                    <a:pt x="63544" y="32869"/>
                  </a:cubicBezTo>
                  <a:cubicBezTo>
                    <a:pt x="57864" y="16591"/>
                    <a:pt x="48599" y="6327"/>
                    <a:pt x="38726" y="5387"/>
                  </a:cubicBezTo>
                  <a:cubicBezTo>
                    <a:pt x="38178" y="5328"/>
                    <a:pt x="37668" y="5328"/>
                    <a:pt x="37179" y="5328"/>
                  </a:cubicBezTo>
                  <a:cubicBezTo>
                    <a:pt x="37100" y="5289"/>
                    <a:pt x="37002" y="5289"/>
                    <a:pt x="36904" y="5289"/>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1" name="Freeform: Shape 140">
              <a:extLst>
                <a:ext uri="{FF2B5EF4-FFF2-40B4-BE49-F238E27FC236}">
                  <a16:creationId xmlns:a16="http://schemas.microsoft.com/office/drawing/2014/main" id="{A3D0B307-A92D-7063-6440-7C2651807112}"/>
                </a:ext>
              </a:extLst>
            </p:cNvPr>
            <p:cNvSpPr/>
            <p:nvPr/>
          </p:nvSpPr>
          <p:spPr>
            <a:xfrm>
              <a:off x="4349575" y="1738562"/>
              <a:ext cx="102094" cy="38060"/>
            </a:xfrm>
            <a:custGeom>
              <a:avLst/>
              <a:gdLst>
                <a:gd name="connsiteX0" fmla="*/ 51038 w 102094"/>
                <a:gd name="connsiteY0" fmla="*/ 38060 h 38060"/>
                <a:gd name="connsiteX1" fmla="*/ 49177 w 102094"/>
                <a:gd name="connsiteY1" fmla="*/ 37982 h 38060"/>
                <a:gd name="connsiteX2" fmla="*/ 676 w 102094"/>
                <a:gd name="connsiteY2" fmla="*/ 15729 h 38060"/>
                <a:gd name="connsiteX3" fmla="*/ 30 w 102094"/>
                <a:gd name="connsiteY3" fmla="*/ 13575 h 38060"/>
                <a:gd name="connsiteX4" fmla="*/ 1303 w 102094"/>
                <a:gd name="connsiteY4" fmla="*/ 11714 h 38060"/>
                <a:gd name="connsiteX5" fmla="*/ 21557 w 102094"/>
                <a:gd name="connsiteY5" fmla="*/ 3643 h 38060"/>
                <a:gd name="connsiteX6" fmla="*/ 51057 w 102094"/>
                <a:gd name="connsiteY6" fmla="*/ 0 h 38060"/>
                <a:gd name="connsiteX7" fmla="*/ 80538 w 102094"/>
                <a:gd name="connsiteY7" fmla="*/ 3643 h 38060"/>
                <a:gd name="connsiteX8" fmla="*/ 100792 w 102094"/>
                <a:gd name="connsiteY8" fmla="*/ 11714 h 38060"/>
                <a:gd name="connsiteX9" fmla="*/ 102065 w 102094"/>
                <a:gd name="connsiteY9" fmla="*/ 13575 h 38060"/>
                <a:gd name="connsiteX10" fmla="*/ 101419 w 102094"/>
                <a:gd name="connsiteY10" fmla="*/ 15729 h 38060"/>
                <a:gd name="connsiteX11" fmla="*/ 52918 w 102094"/>
                <a:gd name="connsiteY11" fmla="*/ 37982 h 38060"/>
                <a:gd name="connsiteX12" fmla="*/ 51038 w 102094"/>
                <a:gd name="connsiteY12" fmla="*/ 38060 h 38060"/>
                <a:gd name="connsiteX13" fmla="*/ 6866 w 102094"/>
                <a:gd name="connsiteY13" fmla="*/ 14652 h 38060"/>
                <a:gd name="connsiteX14" fmla="*/ 49294 w 102094"/>
                <a:gd name="connsiteY14" fmla="*/ 32771 h 38060"/>
                <a:gd name="connsiteX15" fmla="*/ 52585 w 102094"/>
                <a:gd name="connsiteY15" fmla="*/ 32771 h 38060"/>
                <a:gd name="connsiteX16" fmla="*/ 95190 w 102094"/>
                <a:gd name="connsiteY16" fmla="*/ 14652 h 38060"/>
                <a:gd name="connsiteX17" fmla="*/ 79186 w 102094"/>
                <a:gd name="connsiteY17" fmla="*/ 8717 h 38060"/>
                <a:gd name="connsiteX18" fmla="*/ 51018 w 102094"/>
                <a:gd name="connsiteY18" fmla="*/ 5250 h 38060"/>
                <a:gd name="connsiteX19" fmla="*/ 22850 w 102094"/>
                <a:gd name="connsiteY19" fmla="*/ 8717 h 38060"/>
                <a:gd name="connsiteX20" fmla="*/ 6866 w 102094"/>
                <a:gd name="connsiteY20" fmla="*/ 14652 h 3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094" h="38060">
                  <a:moveTo>
                    <a:pt x="51038" y="38060"/>
                  </a:moveTo>
                  <a:cubicBezTo>
                    <a:pt x="50411" y="38060"/>
                    <a:pt x="49804" y="38021"/>
                    <a:pt x="49177" y="37982"/>
                  </a:cubicBezTo>
                  <a:cubicBezTo>
                    <a:pt x="30803" y="37512"/>
                    <a:pt x="13115" y="29402"/>
                    <a:pt x="676" y="15729"/>
                  </a:cubicBezTo>
                  <a:cubicBezTo>
                    <a:pt x="147" y="15142"/>
                    <a:pt x="-88" y="14358"/>
                    <a:pt x="30" y="13575"/>
                  </a:cubicBezTo>
                  <a:cubicBezTo>
                    <a:pt x="147" y="12791"/>
                    <a:pt x="617" y="12106"/>
                    <a:pt x="1303" y="11714"/>
                  </a:cubicBezTo>
                  <a:cubicBezTo>
                    <a:pt x="7062" y="8364"/>
                    <a:pt x="13879" y="5641"/>
                    <a:pt x="21557" y="3643"/>
                  </a:cubicBezTo>
                  <a:cubicBezTo>
                    <a:pt x="30842" y="1234"/>
                    <a:pt x="40773" y="0"/>
                    <a:pt x="51057" y="0"/>
                  </a:cubicBezTo>
                  <a:cubicBezTo>
                    <a:pt x="61341" y="0"/>
                    <a:pt x="71253" y="1234"/>
                    <a:pt x="80538" y="3643"/>
                  </a:cubicBezTo>
                  <a:cubicBezTo>
                    <a:pt x="88216" y="5641"/>
                    <a:pt x="95013" y="8364"/>
                    <a:pt x="100792" y="11714"/>
                  </a:cubicBezTo>
                  <a:cubicBezTo>
                    <a:pt x="101477" y="12106"/>
                    <a:pt x="101948" y="12791"/>
                    <a:pt x="102065" y="13575"/>
                  </a:cubicBezTo>
                  <a:cubicBezTo>
                    <a:pt x="102183" y="14358"/>
                    <a:pt x="101948" y="15142"/>
                    <a:pt x="101419" y="15729"/>
                  </a:cubicBezTo>
                  <a:cubicBezTo>
                    <a:pt x="88980" y="29402"/>
                    <a:pt x="71311" y="37512"/>
                    <a:pt x="52918" y="37982"/>
                  </a:cubicBezTo>
                  <a:cubicBezTo>
                    <a:pt x="52272" y="38040"/>
                    <a:pt x="51665" y="38060"/>
                    <a:pt x="51038" y="38060"/>
                  </a:cubicBezTo>
                  <a:close/>
                  <a:moveTo>
                    <a:pt x="6866" y="14652"/>
                  </a:moveTo>
                  <a:cubicBezTo>
                    <a:pt x="18168" y="25817"/>
                    <a:pt x="33447" y="32379"/>
                    <a:pt x="49294" y="32771"/>
                  </a:cubicBezTo>
                  <a:cubicBezTo>
                    <a:pt x="50705" y="32850"/>
                    <a:pt x="51527" y="32850"/>
                    <a:pt x="52585" y="32771"/>
                  </a:cubicBezTo>
                  <a:cubicBezTo>
                    <a:pt x="68608" y="32360"/>
                    <a:pt x="83887" y="25798"/>
                    <a:pt x="95190" y="14652"/>
                  </a:cubicBezTo>
                  <a:cubicBezTo>
                    <a:pt x="90488" y="12262"/>
                    <a:pt x="85121" y="10264"/>
                    <a:pt x="79186" y="8717"/>
                  </a:cubicBezTo>
                  <a:cubicBezTo>
                    <a:pt x="70332" y="6405"/>
                    <a:pt x="60851" y="5250"/>
                    <a:pt x="51018" y="5250"/>
                  </a:cubicBezTo>
                  <a:cubicBezTo>
                    <a:pt x="41185" y="5250"/>
                    <a:pt x="31704" y="6425"/>
                    <a:pt x="22850" y="8717"/>
                  </a:cubicBezTo>
                  <a:cubicBezTo>
                    <a:pt x="16934" y="10264"/>
                    <a:pt x="11567" y="12262"/>
                    <a:pt x="6866" y="14652"/>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2" name="Freeform: Shape 141">
              <a:extLst>
                <a:ext uri="{FF2B5EF4-FFF2-40B4-BE49-F238E27FC236}">
                  <a16:creationId xmlns:a16="http://schemas.microsoft.com/office/drawing/2014/main" id="{06B28115-8A00-FDA7-0813-381EF5350D2D}"/>
                </a:ext>
              </a:extLst>
            </p:cNvPr>
            <p:cNvSpPr/>
            <p:nvPr/>
          </p:nvSpPr>
          <p:spPr>
            <a:xfrm>
              <a:off x="4349575" y="1640738"/>
              <a:ext cx="102075" cy="38079"/>
            </a:xfrm>
            <a:custGeom>
              <a:avLst/>
              <a:gdLst>
                <a:gd name="connsiteX0" fmla="*/ 51038 w 102075"/>
                <a:gd name="connsiteY0" fmla="*/ 38080 h 38079"/>
                <a:gd name="connsiteX1" fmla="*/ 21557 w 102075"/>
                <a:gd name="connsiteY1" fmla="*/ 34436 h 38079"/>
                <a:gd name="connsiteX2" fmla="*/ 1303 w 102075"/>
                <a:gd name="connsiteY2" fmla="*/ 26366 h 38079"/>
                <a:gd name="connsiteX3" fmla="*/ 30 w 102075"/>
                <a:gd name="connsiteY3" fmla="*/ 24505 h 38079"/>
                <a:gd name="connsiteX4" fmla="*/ 676 w 102075"/>
                <a:gd name="connsiteY4" fmla="*/ 22350 h 38079"/>
                <a:gd name="connsiteX5" fmla="*/ 51038 w 102075"/>
                <a:gd name="connsiteY5" fmla="*/ 0 h 38079"/>
                <a:gd name="connsiteX6" fmla="*/ 101399 w 102075"/>
                <a:gd name="connsiteY6" fmla="*/ 22350 h 38079"/>
                <a:gd name="connsiteX7" fmla="*/ 102046 w 102075"/>
                <a:gd name="connsiteY7" fmla="*/ 24505 h 38079"/>
                <a:gd name="connsiteX8" fmla="*/ 100772 w 102075"/>
                <a:gd name="connsiteY8" fmla="*/ 26366 h 38079"/>
                <a:gd name="connsiteX9" fmla="*/ 80518 w 102075"/>
                <a:gd name="connsiteY9" fmla="*/ 34436 h 38079"/>
                <a:gd name="connsiteX10" fmla="*/ 51038 w 102075"/>
                <a:gd name="connsiteY10" fmla="*/ 38080 h 38079"/>
                <a:gd name="connsiteX11" fmla="*/ 6847 w 102075"/>
                <a:gd name="connsiteY11" fmla="*/ 23447 h 38079"/>
                <a:gd name="connsiteX12" fmla="*/ 22850 w 102075"/>
                <a:gd name="connsiteY12" fmla="*/ 29382 h 38079"/>
                <a:gd name="connsiteX13" fmla="*/ 51018 w 102075"/>
                <a:gd name="connsiteY13" fmla="*/ 32850 h 38079"/>
                <a:gd name="connsiteX14" fmla="*/ 79186 w 102075"/>
                <a:gd name="connsiteY14" fmla="*/ 29382 h 38079"/>
                <a:gd name="connsiteX15" fmla="*/ 95190 w 102075"/>
                <a:gd name="connsiteY15" fmla="*/ 23447 h 38079"/>
                <a:gd name="connsiteX16" fmla="*/ 51018 w 102075"/>
                <a:gd name="connsiteY16" fmla="*/ 5230 h 38079"/>
                <a:gd name="connsiteX17" fmla="*/ 6847 w 102075"/>
                <a:gd name="connsiteY17" fmla="*/ 23447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075" h="38079">
                  <a:moveTo>
                    <a:pt x="51038" y="38080"/>
                  </a:moveTo>
                  <a:cubicBezTo>
                    <a:pt x="40754" y="38080"/>
                    <a:pt x="30823" y="36846"/>
                    <a:pt x="21557" y="34436"/>
                  </a:cubicBezTo>
                  <a:cubicBezTo>
                    <a:pt x="13898" y="32438"/>
                    <a:pt x="7082" y="29715"/>
                    <a:pt x="1303" y="26366"/>
                  </a:cubicBezTo>
                  <a:cubicBezTo>
                    <a:pt x="617" y="25974"/>
                    <a:pt x="147" y="25288"/>
                    <a:pt x="30" y="24505"/>
                  </a:cubicBezTo>
                  <a:cubicBezTo>
                    <a:pt x="-88" y="23721"/>
                    <a:pt x="147" y="22938"/>
                    <a:pt x="676" y="22350"/>
                  </a:cubicBezTo>
                  <a:cubicBezTo>
                    <a:pt x="13526" y="8149"/>
                    <a:pt x="31880" y="0"/>
                    <a:pt x="51038" y="0"/>
                  </a:cubicBezTo>
                  <a:cubicBezTo>
                    <a:pt x="70195" y="0"/>
                    <a:pt x="88549" y="8149"/>
                    <a:pt x="101399" y="22350"/>
                  </a:cubicBezTo>
                  <a:cubicBezTo>
                    <a:pt x="101928" y="22938"/>
                    <a:pt x="102163" y="23721"/>
                    <a:pt x="102046" y="24505"/>
                  </a:cubicBezTo>
                  <a:cubicBezTo>
                    <a:pt x="101928" y="25288"/>
                    <a:pt x="101458" y="25974"/>
                    <a:pt x="100772" y="26366"/>
                  </a:cubicBezTo>
                  <a:cubicBezTo>
                    <a:pt x="94994" y="29715"/>
                    <a:pt x="88197" y="32438"/>
                    <a:pt x="80518" y="34436"/>
                  </a:cubicBezTo>
                  <a:cubicBezTo>
                    <a:pt x="71233" y="36846"/>
                    <a:pt x="61321" y="38080"/>
                    <a:pt x="51038" y="38080"/>
                  </a:cubicBezTo>
                  <a:close/>
                  <a:moveTo>
                    <a:pt x="6847" y="23447"/>
                  </a:moveTo>
                  <a:cubicBezTo>
                    <a:pt x="11548" y="25837"/>
                    <a:pt x="16915" y="27835"/>
                    <a:pt x="22850" y="29382"/>
                  </a:cubicBezTo>
                  <a:cubicBezTo>
                    <a:pt x="31704" y="31694"/>
                    <a:pt x="41185" y="32850"/>
                    <a:pt x="51018" y="32850"/>
                  </a:cubicBezTo>
                  <a:cubicBezTo>
                    <a:pt x="60851" y="32850"/>
                    <a:pt x="70332" y="31674"/>
                    <a:pt x="79186" y="29382"/>
                  </a:cubicBezTo>
                  <a:cubicBezTo>
                    <a:pt x="85121" y="27835"/>
                    <a:pt x="90488" y="25837"/>
                    <a:pt x="95190" y="23447"/>
                  </a:cubicBezTo>
                  <a:cubicBezTo>
                    <a:pt x="83496" y="11831"/>
                    <a:pt x="67570" y="5230"/>
                    <a:pt x="51018" y="5230"/>
                  </a:cubicBezTo>
                  <a:cubicBezTo>
                    <a:pt x="34466" y="5230"/>
                    <a:pt x="18560" y="11831"/>
                    <a:pt x="6847" y="23447"/>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3" name="Freeform: Shape 142">
              <a:extLst>
                <a:ext uri="{FF2B5EF4-FFF2-40B4-BE49-F238E27FC236}">
                  <a16:creationId xmlns:a16="http://schemas.microsoft.com/office/drawing/2014/main" id="{F95F6487-37CE-76CB-F738-3B32A907D286}"/>
                </a:ext>
              </a:extLst>
            </p:cNvPr>
            <p:cNvSpPr/>
            <p:nvPr/>
          </p:nvSpPr>
          <p:spPr>
            <a:xfrm>
              <a:off x="4332681" y="1706104"/>
              <a:ext cx="135845" cy="5210"/>
            </a:xfrm>
            <a:custGeom>
              <a:avLst/>
              <a:gdLst>
                <a:gd name="connsiteX0" fmla="*/ 133239 w 135845"/>
                <a:gd name="connsiteY0" fmla="*/ 5210 h 5210"/>
                <a:gd name="connsiteX1" fmla="*/ 2605 w 135845"/>
                <a:gd name="connsiteY1" fmla="*/ 5210 h 5210"/>
                <a:gd name="connsiteX2" fmla="*/ 0 w 135845"/>
                <a:gd name="connsiteY2" fmla="*/ 2605 h 5210"/>
                <a:gd name="connsiteX3" fmla="*/ 2605 w 135845"/>
                <a:gd name="connsiteY3" fmla="*/ 0 h 5210"/>
                <a:gd name="connsiteX4" fmla="*/ 133239 w 135845"/>
                <a:gd name="connsiteY4" fmla="*/ 0 h 5210"/>
                <a:gd name="connsiteX5" fmla="*/ 135845 w 135845"/>
                <a:gd name="connsiteY5" fmla="*/ 2605 h 5210"/>
                <a:gd name="connsiteX6" fmla="*/ 133239 w 135845"/>
                <a:gd name="connsiteY6" fmla="*/ 5210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45" h="5210">
                  <a:moveTo>
                    <a:pt x="133239" y="5210"/>
                  </a:moveTo>
                  <a:lnTo>
                    <a:pt x="2605" y="5210"/>
                  </a:lnTo>
                  <a:cubicBezTo>
                    <a:pt x="1156" y="5210"/>
                    <a:pt x="0" y="4035"/>
                    <a:pt x="0" y="2605"/>
                  </a:cubicBezTo>
                  <a:cubicBezTo>
                    <a:pt x="0" y="1156"/>
                    <a:pt x="1175" y="0"/>
                    <a:pt x="2605" y="0"/>
                  </a:cubicBezTo>
                  <a:lnTo>
                    <a:pt x="133239" y="0"/>
                  </a:lnTo>
                  <a:cubicBezTo>
                    <a:pt x="134689" y="0"/>
                    <a:pt x="135845" y="1175"/>
                    <a:pt x="135845" y="2605"/>
                  </a:cubicBezTo>
                  <a:cubicBezTo>
                    <a:pt x="135864" y="4035"/>
                    <a:pt x="134689" y="5210"/>
                    <a:pt x="133239" y="521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5" name="Freeform: Shape 144">
              <a:extLst>
                <a:ext uri="{FF2B5EF4-FFF2-40B4-BE49-F238E27FC236}">
                  <a16:creationId xmlns:a16="http://schemas.microsoft.com/office/drawing/2014/main" id="{73B5FBE1-98DD-1EA4-058C-2C08A543ED1F}"/>
                </a:ext>
              </a:extLst>
            </p:cNvPr>
            <p:cNvSpPr/>
            <p:nvPr/>
          </p:nvSpPr>
          <p:spPr>
            <a:xfrm>
              <a:off x="4362004" y="1736035"/>
              <a:ext cx="19235" cy="19235"/>
            </a:xfrm>
            <a:custGeom>
              <a:avLst/>
              <a:gdLst>
                <a:gd name="connsiteX0" fmla="*/ 19236 w 19235"/>
                <a:gd name="connsiteY0" fmla="*/ 9618 h 19235"/>
                <a:gd name="connsiteX1" fmla="*/ 9618 w 19235"/>
                <a:gd name="connsiteY1" fmla="*/ 19236 h 19235"/>
                <a:gd name="connsiteX2" fmla="*/ 0 w 19235"/>
                <a:gd name="connsiteY2" fmla="*/ 9618 h 19235"/>
                <a:gd name="connsiteX3" fmla="*/ 9618 w 19235"/>
                <a:gd name="connsiteY3" fmla="*/ 0 h 19235"/>
                <a:gd name="connsiteX4" fmla="*/ 19236 w 19235"/>
                <a:gd name="connsiteY4" fmla="*/ 9618 h 19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5" h="19235">
                  <a:moveTo>
                    <a:pt x="19236" y="9618"/>
                  </a:moveTo>
                  <a:cubicBezTo>
                    <a:pt x="19236" y="14926"/>
                    <a:pt x="14926" y="19236"/>
                    <a:pt x="9618" y="19236"/>
                  </a:cubicBezTo>
                  <a:cubicBezTo>
                    <a:pt x="4309" y="19236"/>
                    <a:pt x="0" y="14926"/>
                    <a:pt x="0" y="9618"/>
                  </a:cubicBezTo>
                  <a:cubicBezTo>
                    <a:pt x="0" y="4309"/>
                    <a:pt x="4309" y="0"/>
                    <a:pt x="9618" y="0"/>
                  </a:cubicBezTo>
                  <a:cubicBezTo>
                    <a:pt x="14926" y="0"/>
                    <a:pt x="19236" y="4309"/>
                    <a:pt x="19236" y="9618"/>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6" name="Freeform: Shape 145">
              <a:extLst>
                <a:ext uri="{FF2B5EF4-FFF2-40B4-BE49-F238E27FC236}">
                  <a16:creationId xmlns:a16="http://schemas.microsoft.com/office/drawing/2014/main" id="{996A708C-AA49-20B1-060C-C7A93E2F3C4C}"/>
                </a:ext>
              </a:extLst>
            </p:cNvPr>
            <p:cNvSpPr/>
            <p:nvPr/>
          </p:nvSpPr>
          <p:spPr>
            <a:xfrm>
              <a:off x="4362004" y="1664166"/>
              <a:ext cx="19235" cy="19235"/>
            </a:xfrm>
            <a:custGeom>
              <a:avLst/>
              <a:gdLst>
                <a:gd name="connsiteX0" fmla="*/ 19236 w 19235"/>
                <a:gd name="connsiteY0" fmla="*/ 9618 h 19235"/>
                <a:gd name="connsiteX1" fmla="*/ 9618 w 19235"/>
                <a:gd name="connsiteY1" fmla="*/ 19236 h 19235"/>
                <a:gd name="connsiteX2" fmla="*/ 0 w 19235"/>
                <a:gd name="connsiteY2" fmla="*/ 9618 h 19235"/>
                <a:gd name="connsiteX3" fmla="*/ 9618 w 19235"/>
                <a:gd name="connsiteY3" fmla="*/ 0 h 19235"/>
                <a:gd name="connsiteX4" fmla="*/ 19236 w 19235"/>
                <a:gd name="connsiteY4" fmla="*/ 9618 h 19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5" h="19235">
                  <a:moveTo>
                    <a:pt x="19236" y="9618"/>
                  </a:moveTo>
                  <a:cubicBezTo>
                    <a:pt x="19236" y="14926"/>
                    <a:pt x="14926" y="19236"/>
                    <a:pt x="9618" y="19236"/>
                  </a:cubicBezTo>
                  <a:cubicBezTo>
                    <a:pt x="4309" y="19236"/>
                    <a:pt x="0" y="14926"/>
                    <a:pt x="0" y="9618"/>
                  </a:cubicBezTo>
                  <a:cubicBezTo>
                    <a:pt x="0" y="4309"/>
                    <a:pt x="4309" y="0"/>
                    <a:pt x="9618" y="0"/>
                  </a:cubicBezTo>
                  <a:cubicBezTo>
                    <a:pt x="14926" y="20"/>
                    <a:pt x="19236" y="4309"/>
                    <a:pt x="19236" y="9618"/>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47" name="Freeform: Shape 146">
              <a:extLst>
                <a:ext uri="{FF2B5EF4-FFF2-40B4-BE49-F238E27FC236}">
                  <a16:creationId xmlns:a16="http://schemas.microsoft.com/office/drawing/2014/main" id="{FBE7ED8F-CBE5-87D2-9D10-A2AB92EF3AF6}"/>
                </a:ext>
              </a:extLst>
            </p:cNvPr>
            <p:cNvSpPr/>
            <p:nvPr/>
          </p:nvSpPr>
          <p:spPr>
            <a:xfrm>
              <a:off x="4425568" y="1699072"/>
              <a:ext cx="19235" cy="19235"/>
            </a:xfrm>
            <a:custGeom>
              <a:avLst/>
              <a:gdLst>
                <a:gd name="connsiteX0" fmla="*/ 19236 w 19235"/>
                <a:gd name="connsiteY0" fmla="*/ 9618 h 19235"/>
                <a:gd name="connsiteX1" fmla="*/ 9618 w 19235"/>
                <a:gd name="connsiteY1" fmla="*/ 19236 h 19235"/>
                <a:gd name="connsiteX2" fmla="*/ 0 w 19235"/>
                <a:gd name="connsiteY2" fmla="*/ 9618 h 19235"/>
                <a:gd name="connsiteX3" fmla="*/ 9618 w 19235"/>
                <a:gd name="connsiteY3" fmla="*/ 0 h 19235"/>
                <a:gd name="connsiteX4" fmla="*/ 19236 w 19235"/>
                <a:gd name="connsiteY4" fmla="*/ 9618 h 19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35" h="19235">
                  <a:moveTo>
                    <a:pt x="19236" y="9618"/>
                  </a:moveTo>
                  <a:cubicBezTo>
                    <a:pt x="19236" y="14926"/>
                    <a:pt x="14926" y="19236"/>
                    <a:pt x="9618" y="19236"/>
                  </a:cubicBezTo>
                  <a:cubicBezTo>
                    <a:pt x="4310" y="19236"/>
                    <a:pt x="0" y="14926"/>
                    <a:pt x="0" y="9618"/>
                  </a:cubicBezTo>
                  <a:cubicBezTo>
                    <a:pt x="0" y="4309"/>
                    <a:pt x="4310" y="0"/>
                    <a:pt x="9618" y="0"/>
                  </a:cubicBezTo>
                  <a:cubicBezTo>
                    <a:pt x="14926" y="0"/>
                    <a:pt x="19236" y="4309"/>
                    <a:pt x="19236" y="9618"/>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148" name="Graphic 5">
            <a:extLst>
              <a:ext uri="{FF2B5EF4-FFF2-40B4-BE49-F238E27FC236}">
                <a16:creationId xmlns:a16="http://schemas.microsoft.com/office/drawing/2014/main" id="{15C9EBA3-2765-92B4-7CBD-802C4E93A6EC}"/>
              </a:ext>
            </a:extLst>
          </p:cNvPr>
          <p:cNvGrpSpPr/>
          <p:nvPr/>
        </p:nvGrpSpPr>
        <p:grpSpPr>
          <a:xfrm>
            <a:off x="8108725" y="5605308"/>
            <a:ext cx="320044" cy="249998"/>
            <a:chOff x="2317162" y="5975060"/>
            <a:chExt cx="130653" cy="106795"/>
          </a:xfrm>
          <a:solidFill>
            <a:srgbClr val="FFFFFF"/>
          </a:solidFill>
        </p:grpSpPr>
        <p:grpSp>
          <p:nvGrpSpPr>
            <p:cNvPr id="149" name="Graphic 5">
              <a:extLst>
                <a:ext uri="{FF2B5EF4-FFF2-40B4-BE49-F238E27FC236}">
                  <a16:creationId xmlns:a16="http://schemas.microsoft.com/office/drawing/2014/main" id="{E9DFDC71-615C-3C97-6FB2-9CF0D4669E99}"/>
                </a:ext>
              </a:extLst>
            </p:cNvPr>
            <p:cNvGrpSpPr/>
            <p:nvPr/>
          </p:nvGrpSpPr>
          <p:grpSpPr>
            <a:xfrm>
              <a:off x="2317162" y="5975060"/>
              <a:ext cx="130653" cy="106795"/>
              <a:chOff x="2317162" y="5975060"/>
              <a:chExt cx="130653" cy="106795"/>
            </a:xfrm>
            <a:grpFill/>
          </p:grpSpPr>
          <p:sp>
            <p:nvSpPr>
              <p:cNvPr id="154" name="Freeform: Shape 153">
                <a:extLst>
                  <a:ext uri="{FF2B5EF4-FFF2-40B4-BE49-F238E27FC236}">
                    <a16:creationId xmlns:a16="http://schemas.microsoft.com/office/drawing/2014/main" id="{78934320-A7E0-F3B2-8D5D-70879E448E91}"/>
                  </a:ext>
                </a:extLst>
              </p:cNvPr>
              <p:cNvSpPr/>
              <p:nvPr/>
            </p:nvSpPr>
            <p:spPr>
              <a:xfrm>
                <a:off x="2317162" y="5975060"/>
                <a:ext cx="119234" cy="106795"/>
              </a:xfrm>
              <a:custGeom>
                <a:avLst/>
                <a:gdLst>
                  <a:gd name="connsiteX0" fmla="*/ 116629 w 119234"/>
                  <a:gd name="connsiteY0" fmla="*/ 106795 h 106795"/>
                  <a:gd name="connsiteX1" fmla="*/ 2605 w 119234"/>
                  <a:gd name="connsiteY1" fmla="*/ 106795 h 106795"/>
                  <a:gd name="connsiteX2" fmla="*/ 0 w 119234"/>
                  <a:gd name="connsiteY2" fmla="*/ 104191 h 106795"/>
                  <a:gd name="connsiteX3" fmla="*/ 0 w 119234"/>
                  <a:gd name="connsiteY3" fmla="*/ 2605 h 106795"/>
                  <a:gd name="connsiteX4" fmla="*/ 2605 w 119234"/>
                  <a:gd name="connsiteY4" fmla="*/ 0 h 106795"/>
                  <a:gd name="connsiteX5" fmla="*/ 116629 w 119234"/>
                  <a:gd name="connsiteY5" fmla="*/ 0 h 106795"/>
                  <a:gd name="connsiteX6" fmla="*/ 119234 w 119234"/>
                  <a:gd name="connsiteY6" fmla="*/ 2605 h 106795"/>
                  <a:gd name="connsiteX7" fmla="*/ 119234 w 119234"/>
                  <a:gd name="connsiteY7" fmla="*/ 38100 h 106795"/>
                  <a:gd name="connsiteX8" fmla="*/ 116629 w 119234"/>
                  <a:gd name="connsiteY8" fmla="*/ 40705 h 106795"/>
                  <a:gd name="connsiteX9" fmla="*/ 87207 w 119234"/>
                  <a:gd name="connsiteY9" fmla="*/ 40705 h 106795"/>
                  <a:gd name="connsiteX10" fmla="*/ 87207 w 119234"/>
                  <a:gd name="connsiteY10" fmla="*/ 66071 h 106795"/>
                  <a:gd name="connsiteX11" fmla="*/ 116629 w 119234"/>
                  <a:gd name="connsiteY11" fmla="*/ 66071 h 106795"/>
                  <a:gd name="connsiteX12" fmla="*/ 119234 w 119234"/>
                  <a:gd name="connsiteY12" fmla="*/ 68677 h 106795"/>
                  <a:gd name="connsiteX13" fmla="*/ 119234 w 119234"/>
                  <a:gd name="connsiteY13" fmla="*/ 104171 h 106795"/>
                  <a:gd name="connsiteX14" fmla="*/ 116629 w 119234"/>
                  <a:gd name="connsiteY14" fmla="*/ 106795 h 106795"/>
                  <a:gd name="connsiteX15" fmla="*/ 5211 w 119234"/>
                  <a:gd name="connsiteY15" fmla="*/ 101566 h 106795"/>
                  <a:gd name="connsiteX16" fmla="*/ 114024 w 119234"/>
                  <a:gd name="connsiteY16" fmla="*/ 101566 h 106795"/>
                  <a:gd name="connsiteX17" fmla="*/ 114024 w 119234"/>
                  <a:gd name="connsiteY17" fmla="*/ 71282 h 106795"/>
                  <a:gd name="connsiteX18" fmla="*/ 84602 w 119234"/>
                  <a:gd name="connsiteY18" fmla="*/ 71282 h 106795"/>
                  <a:gd name="connsiteX19" fmla="*/ 81997 w 119234"/>
                  <a:gd name="connsiteY19" fmla="*/ 68677 h 106795"/>
                  <a:gd name="connsiteX20" fmla="*/ 81997 w 119234"/>
                  <a:gd name="connsiteY20" fmla="*/ 38100 h 106795"/>
                  <a:gd name="connsiteX21" fmla="*/ 84602 w 119234"/>
                  <a:gd name="connsiteY21" fmla="*/ 35494 h 106795"/>
                  <a:gd name="connsiteX22" fmla="*/ 114024 w 119234"/>
                  <a:gd name="connsiteY22" fmla="*/ 35494 h 106795"/>
                  <a:gd name="connsiteX23" fmla="*/ 114024 w 119234"/>
                  <a:gd name="connsiteY23" fmla="*/ 5211 h 106795"/>
                  <a:gd name="connsiteX24" fmla="*/ 5211 w 119234"/>
                  <a:gd name="connsiteY24" fmla="*/ 5211 h 106795"/>
                  <a:gd name="connsiteX25" fmla="*/ 5211 w 119234"/>
                  <a:gd name="connsiteY25" fmla="*/ 101566 h 10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234" h="106795">
                    <a:moveTo>
                      <a:pt x="116629" y="106795"/>
                    </a:moveTo>
                    <a:lnTo>
                      <a:pt x="2605" y="106795"/>
                    </a:lnTo>
                    <a:cubicBezTo>
                      <a:pt x="1156" y="106795"/>
                      <a:pt x="0" y="105620"/>
                      <a:pt x="0" y="104191"/>
                    </a:cubicBezTo>
                    <a:lnTo>
                      <a:pt x="0" y="2605"/>
                    </a:lnTo>
                    <a:cubicBezTo>
                      <a:pt x="0" y="1156"/>
                      <a:pt x="1175" y="0"/>
                      <a:pt x="2605" y="0"/>
                    </a:cubicBezTo>
                    <a:lnTo>
                      <a:pt x="116629" y="0"/>
                    </a:lnTo>
                    <a:cubicBezTo>
                      <a:pt x="118078" y="0"/>
                      <a:pt x="119234" y="1175"/>
                      <a:pt x="119234" y="2605"/>
                    </a:cubicBezTo>
                    <a:lnTo>
                      <a:pt x="119234" y="38100"/>
                    </a:lnTo>
                    <a:cubicBezTo>
                      <a:pt x="119234" y="39549"/>
                      <a:pt x="118059" y="40705"/>
                      <a:pt x="116629" y="40705"/>
                    </a:cubicBezTo>
                    <a:lnTo>
                      <a:pt x="87207" y="40705"/>
                    </a:lnTo>
                    <a:lnTo>
                      <a:pt x="87207" y="66071"/>
                    </a:lnTo>
                    <a:lnTo>
                      <a:pt x="116629" y="66071"/>
                    </a:lnTo>
                    <a:cubicBezTo>
                      <a:pt x="118078" y="66071"/>
                      <a:pt x="119234" y="67247"/>
                      <a:pt x="119234" y="68677"/>
                    </a:cubicBezTo>
                    <a:lnTo>
                      <a:pt x="119234" y="104171"/>
                    </a:lnTo>
                    <a:cubicBezTo>
                      <a:pt x="119254" y="105620"/>
                      <a:pt x="118078" y="106795"/>
                      <a:pt x="116629" y="106795"/>
                    </a:cubicBezTo>
                    <a:close/>
                    <a:moveTo>
                      <a:pt x="5211" y="101566"/>
                    </a:moveTo>
                    <a:lnTo>
                      <a:pt x="114024" y="101566"/>
                    </a:lnTo>
                    <a:lnTo>
                      <a:pt x="114024" y="71282"/>
                    </a:lnTo>
                    <a:lnTo>
                      <a:pt x="84602" y="71282"/>
                    </a:lnTo>
                    <a:cubicBezTo>
                      <a:pt x="83152" y="71282"/>
                      <a:pt x="81997" y="70107"/>
                      <a:pt x="81997" y="68677"/>
                    </a:cubicBezTo>
                    <a:lnTo>
                      <a:pt x="81997" y="38100"/>
                    </a:lnTo>
                    <a:cubicBezTo>
                      <a:pt x="81997" y="36650"/>
                      <a:pt x="83172" y="35494"/>
                      <a:pt x="84602" y="35494"/>
                    </a:cubicBezTo>
                    <a:lnTo>
                      <a:pt x="114024" y="35494"/>
                    </a:lnTo>
                    <a:lnTo>
                      <a:pt x="114024" y="5211"/>
                    </a:lnTo>
                    <a:lnTo>
                      <a:pt x="5211" y="5211"/>
                    </a:lnTo>
                    <a:lnTo>
                      <a:pt x="5211" y="101566"/>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55" name="Freeform: Shape 154">
                <a:extLst>
                  <a:ext uri="{FF2B5EF4-FFF2-40B4-BE49-F238E27FC236}">
                    <a16:creationId xmlns:a16="http://schemas.microsoft.com/office/drawing/2014/main" id="{6C0CABC0-2941-820A-3383-E95C6625D789}"/>
                  </a:ext>
                </a:extLst>
              </p:cNvPr>
              <p:cNvSpPr/>
              <p:nvPr/>
            </p:nvSpPr>
            <p:spPr>
              <a:xfrm>
                <a:off x="2399159" y="6010574"/>
                <a:ext cx="48657" cy="35787"/>
              </a:xfrm>
              <a:custGeom>
                <a:avLst/>
                <a:gdLst>
                  <a:gd name="connsiteX0" fmla="*/ 46052 w 48657"/>
                  <a:gd name="connsiteY0" fmla="*/ 35788 h 35787"/>
                  <a:gd name="connsiteX1" fmla="*/ 2605 w 48657"/>
                  <a:gd name="connsiteY1" fmla="*/ 35788 h 35787"/>
                  <a:gd name="connsiteX2" fmla="*/ 0 w 48657"/>
                  <a:gd name="connsiteY2" fmla="*/ 33182 h 35787"/>
                  <a:gd name="connsiteX3" fmla="*/ 0 w 48657"/>
                  <a:gd name="connsiteY3" fmla="*/ 2605 h 35787"/>
                  <a:gd name="connsiteX4" fmla="*/ 2605 w 48657"/>
                  <a:gd name="connsiteY4" fmla="*/ 0 h 35787"/>
                  <a:gd name="connsiteX5" fmla="*/ 46052 w 48657"/>
                  <a:gd name="connsiteY5" fmla="*/ 0 h 35787"/>
                  <a:gd name="connsiteX6" fmla="*/ 48657 w 48657"/>
                  <a:gd name="connsiteY6" fmla="*/ 2605 h 35787"/>
                  <a:gd name="connsiteX7" fmla="*/ 48657 w 48657"/>
                  <a:gd name="connsiteY7" fmla="*/ 33182 h 35787"/>
                  <a:gd name="connsiteX8" fmla="*/ 46052 w 48657"/>
                  <a:gd name="connsiteY8" fmla="*/ 35788 h 35787"/>
                  <a:gd name="connsiteX9" fmla="*/ 5211 w 48657"/>
                  <a:gd name="connsiteY9" fmla="*/ 30557 h 35787"/>
                  <a:gd name="connsiteX10" fmla="*/ 43447 w 48657"/>
                  <a:gd name="connsiteY10" fmla="*/ 30557 h 35787"/>
                  <a:gd name="connsiteX11" fmla="*/ 43447 w 48657"/>
                  <a:gd name="connsiteY11" fmla="*/ 5191 h 35787"/>
                  <a:gd name="connsiteX12" fmla="*/ 5211 w 48657"/>
                  <a:gd name="connsiteY12" fmla="*/ 5191 h 35787"/>
                  <a:gd name="connsiteX13" fmla="*/ 5211 w 48657"/>
                  <a:gd name="connsiteY13" fmla="*/ 30557 h 3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57" h="35787">
                    <a:moveTo>
                      <a:pt x="46052" y="35788"/>
                    </a:moveTo>
                    <a:lnTo>
                      <a:pt x="2605" y="35788"/>
                    </a:lnTo>
                    <a:cubicBezTo>
                      <a:pt x="1156" y="35788"/>
                      <a:pt x="0" y="34612"/>
                      <a:pt x="0" y="33182"/>
                    </a:cubicBezTo>
                    <a:lnTo>
                      <a:pt x="0" y="2605"/>
                    </a:lnTo>
                    <a:cubicBezTo>
                      <a:pt x="0" y="1156"/>
                      <a:pt x="1175" y="0"/>
                      <a:pt x="2605" y="0"/>
                    </a:cubicBezTo>
                    <a:lnTo>
                      <a:pt x="46052" y="0"/>
                    </a:lnTo>
                    <a:cubicBezTo>
                      <a:pt x="47502" y="0"/>
                      <a:pt x="48657" y="1175"/>
                      <a:pt x="48657" y="2605"/>
                    </a:cubicBezTo>
                    <a:lnTo>
                      <a:pt x="48657" y="33182"/>
                    </a:lnTo>
                    <a:cubicBezTo>
                      <a:pt x="48657" y="34612"/>
                      <a:pt x="47502" y="35788"/>
                      <a:pt x="46052" y="35788"/>
                    </a:cubicBezTo>
                    <a:close/>
                    <a:moveTo>
                      <a:pt x="5211" y="30557"/>
                    </a:moveTo>
                    <a:lnTo>
                      <a:pt x="43447" y="30557"/>
                    </a:lnTo>
                    <a:lnTo>
                      <a:pt x="43447" y="5191"/>
                    </a:lnTo>
                    <a:lnTo>
                      <a:pt x="5211" y="5191"/>
                    </a:lnTo>
                    <a:lnTo>
                      <a:pt x="5211" y="30557"/>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150" name="Graphic 5">
              <a:extLst>
                <a:ext uri="{FF2B5EF4-FFF2-40B4-BE49-F238E27FC236}">
                  <a16:creationId xmlns:a16="http://schemas.microsoft.com/office/drawing/2014/main" id="{376F7553-AD06-A13B-970B-A23A81AAD2B5}"/>
                </a:ext>
              </a:extLst>
            </p:cNvPr>
            <p:cNvGrpSpPr/>
            <p:nvPr/>
          </p:nvGrpSpPr>
          <p:grpSpPr>
            <a:xfrm>
              <a:off x="2346187" y="5998253"/>
              <a:ext cx="30295" cy="60410"/>
              <a:chOff x="2346187" y="5998253"/>
              <a:chExt cx="30295" cy="60410"/>
            </a:xfrm>
            <a:grpFill/>
          </p:grpSpPr>
          <p:sp>
            <p:nvSpPr>
              <p:cNvPr id="151" name="Freeform: Shape 150">
                <a:extLst>
                  <a:ext uri="{FF2B5EF4-FFF2-40B4-BE49-F238E27FC236}">
                    <a16:creationId xmlns:a16="http://schemas.microsoft.com/office/drawing/2014/main" id="{AC688A08-1565-67EB-B160-0D84EA0B293D}"/>
                  </a:ext>
                </a:extLst>
              </p:cNvPr>
              <p:cNvSpPr/>
              <p:nvPr/>
            </p:nvSpPr>
            <p:spPr>
              <a:xfrm>
                <a:off x="2346187" y="6005559"/>
                <a:ext cx="30295" cy="45797"/>
              </a:xfrm>
              <a:custGeom>
                <a:avLst/>
                <a:gdLst>
                  <a:gd name="connsiteX0" fmla="*/ 15167 w 30295"/>
                  <a:gd name="connsiteY0" fmla="*/ 45798 h 45797"/>
                  <a:gd name="connsiteX1" fmla="*/ 2376 w 30295"/>
                  <a:gd name="connsiteY1" fmla="*/ 39941 h 45797"/>
                  <a:gd name="connsiteX2" fmla="*/ 2885 w 30295"/>
                  <a:gd name="connsiteY2" fmla="*/ 36278 h 45797"/>
                  <a:gd name="connsiteX3" fmla="*/ 6548 w 30295"/>
                  <a:gd name="connsiteY3" fmla="*/ 36787 h 45797"/>
                  <a:gd name="connsiteX4" fmla="*/ 17243 w 30295"/>
                  <a:gd name="connsiteY4" fmla="*/ 40431 h 45797"/>
                  <a:gd name="connsiteX5" fmla="*/ 24883 w 30295"/>
                  <a:gd name="connsiteY5" fmla="*/ 34436 h 45797"/>
                  <a:gd name="connsiteX6" fmla="*/ 23688 w 30295"/>
                  <a:gd name="connsiteY6" fmla="*/ 29284 h 45797"/>
                  <a:gd name="connsiteX7" fmla="*/ 15519 w 30295"/>
                  <a:gd name="connsiteY7" fmla="*/ 25524 h 45797"/>
                  <a:gd name="connsiteX8" fmla="*/ 5 w 30295"/>
                  <a:gd name="connsiteY8" fmla="*/ 13104 h 45797"/>
                  <a:gd name="connsiteX9" fmla="*/ 3394 w 30295"/>
                  <a:gd name="connsiteY9" fmla="*/ 4682 h 45797"/>
                  <a:gd name="connsiteX10" fmla="*/ 15128 w 30295"/>
                  <a:gd name="connsiteY10" fmla="*/ 0 h 45797"/>
                  <a:gd name="connsiteX11" fmla="*/ 27312 w 30295"/>
                  <a:gd name="connsiteY11" fmla="*/ 5152 h 45797"/>
                  <a:gd name="connsiteX12" fmla="*/ 27077 w 30295"/>
                  <a:gd name="connsiteY12" fmla="*/ 8834 h 45797"/>
                  <a:gd name="connsiteX13" fmla="*/ 23394 w 30295"/>
                  <a:gd name="connsiteY13" fmla="*/ 8600 h 45797"/>
                  <a:gd name="connsiteX14" fmla="*/ 15147 w 30295"/>
                  <a:gd name="connsiteY14" fmla="*/ 5210 h 45797"/>
                  <a:gd name="connsiteX15" fmla="*/ 7175 w 30295"/>
                  <a:gd name="connsiteY15" fmla="*/ 8305 h 45797"/>
                  <a:gd name="connsiteX16" fmla="*/ 5255 w 30295"/>
                  <a:gd name="connsiteY16" fmla="*/ 12928 h 45797"/>
                  <a:gd name="connsiteX17" fmla="*/ 15696 w 30295"/>
                  <a:gd name="connsiteY17" fmla="*/ 20294 h 45797"/>
                  <a:gd name="connsiteX18" fmla="*/ 27860 w 30295"/>
                  <a:gd name="connsiteY18" fmla="*/ 26072 h 45797"/>
                  <a:gd name="connsiteX19" fmla="*/ 29995 w 30295"/>
                  <a:gd name="connsiteY19" fmla="*/ 35592 h 45797"/>
                  <a:gd name="connsiteX20" fmla="*/ 18066 w 30295"/>
                  <a:gd name="connsiteY20" fmla="*/ 45562 h 45797"/>
                  <a:gd name="connsiteX21" fmla="*/ 15167 w 30295"/>
                  <a:gd name="connsiteY21" fmla="*/ 45798 h 45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95" h="45797">
                    <a:moveTo>
                      <a:pt x="15167" y="45798"/>
                    </a:moveTo>
                    <a:cubicBezTo>
                      <a:pt x="10015" y="45798"/>
                      <a:pt x="5196" y="43643"/>
                      <a:pt x="2376" y="39941"/>
                    </a:cubicBezTo>
                    <a:cubicBezTo>
                      <a:pt x="1494" y="38785"/>
                      <a:pt x="1729" y="37159"/>
                      <a:pt x="2885" y="36278"/>
                    </a:cubicBezTo>
                    <a:cubicBezTo>
                      <a:pt x="4041" y="35416"/>
                      <a:pt x="5667" y="35631"/>
                      <a:pt x="6548" y="36787"/>
                    </a:cubicBezTo>
                    <a:cubicBezTo>
                      <a:pt x="8742" y="39666"/>
                      <a:pt x="12934" y="41116"/>
                      <a:pt x="17243" y="40431"/>
                    </a:cubicBezTo>
                    <a:cubicBezTo>
                      <a:pt x="21063" y="39823"/>
                      <a:pt x="24197" y="37375"/>
                      <a:pt x="24883" y="34436"/>
                    </a:cubicBezTo>
                    <a:cubicBezTo>
                      <a:pt x="25411" y="32144"/>
                      <a:pt x="24530" y="30362"/>
                      <a:pt x="23688" y="29284"/>
                    </a:cubicBezTo>
                    <a:cubicBezTo>
                      <a:pt x="21944" y="27032"/>
                      <a:pt x="18889" y="25622"/>
                      <a:pt x="15519" y="25524"/>
                    </a:cubicBezTo>
                    <a:cubicBezTo>
                      <a:pt x="7038" y="25269"/>
                      <a:pt x="221" y="19824"/>
                      <a:pt x="5" y="13104"/>
                    </a:cubicBezTo>
                    <a:cubicBezTo>
                      <a:pt x="-92" y="10029"/>
                      <a:pt x="1122" y="7032"/>
                      <a:pt x="3394" y="4682"/>
                    </a:cubicBezTo>
                    <a:cubicBezTo>
                      <a:pt x="6274" y="1704"/>
                      <a:pt x="10544" y="0"/>
                      <a:pt x="15128" y="0"/>
                    </a:cubicBezTo>
                    <a:cubicBezTo>
                      <a:pt x="19907" y="0"/>
                      <a:pt x="24471" y="1920"/>
                      <a:pt x="27312" y="5152"/>
                    </a:cubicBezTo>
                    <a:cubicBezTo>
                      <a:pt x="28271" y="6229"/>
                      <a:pt x="28154" y="7894"/>
                      <a:pt x="27077" y="8834"/>
                    </a:cubicBezTo>
                    <a:cubicBezTo>
                      <a:pt x="25999" y="9794"/>
                      <a:pt x="24334" y="9677"/>
                      <a:pt x="23394" y="8600"/>
                    </a:cubicBezTo>
                    <a:cubicBezTo>
                      <a:pt x="21533" y="6484"/>
                      <a:pt x="18458" y="5210"/>
                      <a:pt x="15147" y="5210"/>
                    </a:cubicBezTo>
                    <a:cubicBezTo>
                      <a:pt x="11974" y="5210"/>
                      <a:pt x="9075" y="6327"/>
                      <a:pt x="7175" y="8305"/>
                    </a:cubicBezTo>
                    <a:cubicBezTo>
                      <a:pt x="6254" y="9246"/>
                      <a:pt x="5177" y="10813"/>
                      <a:pt x="5255" y="12928"/>
                    </a:cubicBezTo>
                    <a:cubicBezTo>
                      <a:pt x="5373" y="16827"/>
                      <a:pt x="10054" y="20117"/>
                      <a:pt x="15696" y="20294"/>
                    </a:cubicBezTo>
                    <a:cubicBezTo>
                      <a:pt x="20632" y="20430"/>
                      <a:pt x="25176" y="22605"/>
                      <a:pt x="27860" y="26072"/>
                    </a:cubicBezTo>
                    <a:cubicBezTo>
                      <a:pt x="30015" y="28873"/>
                      <a:pt x="30779" y="32242"/>
                      <a:pt x="29995" y="35592"/>
                    </a:cubicBezTo>
                    <a:cubicBezTo>
                      <a:pt x="28839" y="40626"/>
                      <a:pt x="24040" y="44622"/>
                      <a:pt x="18066" y="45562"/>
                    </a:cubicBezTo>
                    <a:cubicBezTo>
                      <a:pt x="17086" y="45719"/>
                      <a:pt x="16107" y="45798"/>
                      <a:pt x="15167" y="45798"/>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52" name="Freeform: Shape 151">
                <a:extLst>
                  <a:ext uri="{FF2B5EF4-FFF2-40B4-BE49-F238E27FC236}">
                    <a16:creationId xmlns:a16="http://schemas.microsoft.com/office/drawing/2014/main" id="{230C36D0-DBCD-2742-9033-7FD0F5578840}"/>
                  </a:ext>
                </a:extLst>
              </p:cNvPr>
              <p:cNvSpPr/>
              <p:nvPr/>
            </p:nvSpPr>
            <p:spPr>
              <a:xfrm>
                <a:off x="2358709" y="5998253"/>
                <a:ext cx="5210" cy="12516"/>
              </a:xfrm>
              <a:custGeom>
                <a:avLst/>
                <a:gdLst>
                  <a:gd name="connsiteX0" fmla="*/ 2605 w 5210"/>
                  <a:gd name="connsiteY0" fmla="*/ 12517 h 12516"/>
                  <a:gd name="connsiteX1" fmla="*/ 0 w 5210"/>
                  <a:gd name="connsiteY1" fmla="*/ 9912 h 12516"/>
                  <a:gd name="connsiteX2" fmla="*/ 0 w 5210"/>
                  <a:gd name="connsiteY2" fmla="*/ 2605 h 12516"/>
                  <a:gd name="connsiteX3" fmla="*/ 2605 w 5210"/>
                  <a:gd name="connsiteY3" fmla="*/ 0 h 12516"/>
                  <a:gd name="connsiteX4" fmla="*/ 5210 w 5210"/>
                  <a:gd name="connsiteY4" fmla="*/ 2605 h 12516"/>
                  <a:gd name="connsiteX5" fmla="*/ 5210 w 5210"/>
                  <a:gd name="connsiteY5" fmla="*/ 9912 h 12516"/>
                  <a:gd name="connsiteX6" fmla="*/ 2605 w 5210"/>
                  <a:gd name="connsiteY6" fmla="*/ 12517 h 1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0" h="12516">
                    <a:moveTo>
                      <a:pt x="2605" y="12517"/>
                    </a:moveTo>
                    <a:cubicBezTo>
                      <a:pt x="1156" y="12517"/>
                      <a:pt x="0" y="11342"/>
                      <a:pt x="0" y="9912"/>
                    </a:cubicBezTo>
                    <a:lnTo>
                      <a:pt x="0" y="2605"/>
                    </a:lnTo>
                    <a:cubicBezTo>
                      <a:pt x="0" y="1156"/>
                      <a:pt x="1175" y="0"/>
                      <a:pt x="2605" y="0"/>
                    </a:cubicBezTo>
                    <a:cubicBezTo>
                      <a:pt x="4055" y="0"/>
                      <a:pt x="5210" y="1175"/>
                      <a:pt x="5210" y="2605"/>
                    </a:cubicBezTo>
                    <a:lnTo>
                      <a:pt x="5210" y="9912"/>
                    </a:lnTo>
                    <a:cubicBezTo>
                      <a:pt x="5230" y="11342"/>
                      <a:pt x="4055" y="12517"/>
                      <a:pt x="2605" y="12517"/>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53" name="Freeform: Shape 152">
                <a:extLst>
                  <a:ext uri="{FF2B5EF4-FFF2-40B4-BE49-F238E27FC236}">
                    <a16:creationId xmlns:a16="http://schemas.microsoft.com/office/drawing/2014/main" id="{A1F0E05B-2B02-CE5F-D382-DA6C727850E4}"/>
                  </a:ext>
                </a:extLst>
              </p:cNvPr>
              <p:cNvSpPr/>
              <p:nvPr/>
            </p:nvSpPr>
            <p:spPr>
              <a:xfrm>
                <a:off x="2358709" y="6046146"/>
                <a:ext cx="5210" cy="12517"/>
              </a:xfrm>
              <a:custGeom>
                <a:avLst/>
                <a:gdLst>
                  <a:gd name="connsiteX0" fmla="*/ 2605 w 5210"/>
                  <a:gd name="connsiteY0" fmla="*/ 12517 h 12517"/>
                  <a:gd name="connsiteX1" fmla="*/ 0 w 5210"/>
                  <a:gd name="connsiteY1" fmla="*/ 9912 h 12517"/>
                  <a:gd name="connsiteX2" fmla="*/ 0 w 5210"/>
                  <a:gd name="connsiteY2" fmla="*/ 2605 h 12517"/>
                  <a:gd name="connsiteX3" fmla="*/ 2605 w 5210"/>
                  <a:gd name="connsiteY3" fmla="*/ 0 h 12517"/>
                  <a:gd name="connsiteX4" fmla="*/ 5210 w 5210"/>
                  <a:gd name="connsiteY4" fmla="*/ 2605 h 12517"/>
                  <a:gd name="connsiteX5" fmla="*/ 5210 w 5210"/>
                  <a:gd name="connsiteY5" fmla="*/ 9912 h 12517"/>
                  <a:gd name="connsiteX6" fmla="*/ 2605 w 5210"/>
                  <a:gd name="connsiteY6" fmla="*/ 12517 h 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0" h="12517">
                    <a:moveTo>
                      <a:pt x="2605" y="12517"/>
                    </a:moveTo>
                    <a:cubicBezTo>
                      <a:pt x="1156" y="12517"/>
                      <a:pt x="0" y="11342"/>
                      <a:pt x="0" y="9912"/>
                    </a:cubicBezTo>
                    <a:lnTo>
                      <a:pt x="0" y="2605"/>
                    </a:lnTo>
                    <a:cubicBezTo>
                      <a:pt x="0" y="1156"/>
                      <a:pt x="1175" y="0"/>
                      <a:pt x="2605" y="0"/>
                    </a:cubicBezTo>
                    <a:cubicBezTo>
                      <a:pt x="4055" y="0"/>
                      <a:pt x="5210" y="1175"/>
                      <a:pt x="5210" y="2605"/>
                    </a:cubicBezTo>
                    <a:lnTo>
                      <a:pt x="5210" y="9912"/>
                    </a:lnTo>
                    <a:cubicBezTo>
                      <a:pt x="5230" y="11342"/>
                      <a:pt x="4055" y="12517"/>
                      <a:pt x="2605" y="12517"/>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grpSp>
        <p:nvGrpSpPr>
          <p:cNvPr id="156" name="Graphic 5">
            <a:extLst>
              <a:ext uri="{FF2B5EF4-FFF2-40B4-BE49-F238E27FC236}">
                <a16:creationId xmlns:a16="http://schemas.microsoft.com/office/drawing/2014/main" id="{06BA86E5-F02B-627D-DC02-B1BA68C9A135}"/>
              </a:ext>
            </a:extLst>
          </p:cNvPr>
          <p:cNvGrpSpPr/>
          <p:nvPr/>
        </p:nvGrpSpPr>
        <p:grpSpPr>
          <a:xfrm>
            <a:off x="8327594" y="4600730"/>
            <a:ext cx="403846" cy="382850"/>
            <a:chOff x="7035043" y="2215459"/>
            <a:chExt cx="135892" cy="134806"/>
          </a:xfrm>
          <a:solidFill>
            <a:srgbClr val="FFFFFF"/>
          </a:solidFill>
        </p:grpSpPr>
        <p:grpSp>
          <p:nvGrpSpPr>
            <p:cNvPr id="157" name="Graphic 5">
              <a:extLst>
                <a:ext uri="{FF2B5EF4-FFF2-40B4-BE49-F238E27FC236}">
                  <a16:creationId xmlns:a16="http://schemas.microsoft.com/office/drawing/2014/main" id="{44099E4C-764A-0275-A109-FE571A808299}"/>
                </a:ext>
              </a:extLst>
            </p:cNvPr>
            <p:cNvGrpSpPr/>
            <p:nvPr/>
          </p:nvGrpSpPr>
          <p:grpSpPr>
            <a:xfrm>
              <a:off x="7035043" y="2292810"/>
              <a:ext cx="135892" cy="57455"/>
              <a:chOff x="7035043" y="2292810"/>
              <a:chExt cx="135892" cy="57455"/>
            </a:xfrm>
            <a:grpFill/>
          </p:grpSpPr>
          <p:sp>
            <p:nvSpPr>
              <p:cNvPr id="159" name="Freeform: Shape 158">
                <a:extLst>
                  <a:ext uri="{FF2B5EF4-FFF2-40B4-BE49-F238E27FC236}">
                    <a16:creationId xmlns:a16="http://schemas.microsoft.com/office/drawing/2014/main" id="{6F19541D-CE5E-55A3-7701-A5F53D869409}"/>
                  </a:ext>
                </a:extLst>
              </p:cNvPr>
              <p:cNvSpPr/>
              <p:nvPr/>
            </p:nvSpPr>
            <p:spPr>
              <a:xfrm>
                <a:off x="7122931" y="2292810"/>
                <a:ext cx="35032" cy="27289"/>
              </a:xfrm>
              <a:custGeom>
                <a:avLst/>
                <a:gdLst>
                  <a:gd name="connsiteX0" fmla="*/ 7370 w 35032"/>
                  <a:gd name="connsiteY0" fmla="*/ 27290 h 27289"/>
                  <a:gd name="connsiteX1" fmla="*/ 6058 w 35032"/>
                  <a:gd name="connsiteY1" fmla="*/ 26937 h 27289"/>
                  <a:gd name="connsiteX2" fmla="*/ 4765 w 35032"/>
                  <a:gd name="connsiteY2" fmla="*/ 24567 h 27289"/>
                  <a:gd name="connsiteX3" fmla="*/ 4882 w 35032"/>
                  <a:gd name="connsiteY3" fmla="*/ 22216 h 27289"/>
                  <a:gd name="connsiteX4" fmla="*/ 5823 w 35032"/>
                  <a:gd name="connsiteY4" fmla="*/ 20316 h 27289"/>
                  <a:gd name="connsiteX5" fmla="*/ 6684 w 35032"/>
                  <a:gd name="connsiteY5" fmla="*/ 17554 h 27289"/>
                  <a:gd name="connsiteX6" fmla="*/ 6684 w 35032"/>
                  <a:gd name="connsiteY6" fmla="*/ 17554 h 27289"/>
                  <a:gd name="connsiteX7" fmla="*/ 2238 w 35032"/>
                  <a:gd name="connsiteY7" fmla="*/ 14029 h 27289"/>
                  <a:gd name="connsiteX8" fmla="*/ 25 w 35032"/>
                  <a:gd name="connsiteY8" fmla="*/ 11815 h 27289"/>
                  <a:gd name="connsiteX9" fmla="*/ 1513 w 35032"/>
                  <a:gd name="connsiteY9" fmla="*/ 9073 h 27289"/>
                  <a:gd name="connsiteX10" fmla="*/ 19202 w 35032"/>
                  <a:gd name="connsiteY10" fmla="*/ 963 h 27289"/>
                  <a:gd name="connsiteX11" fmla="*/ 31797 w 35032"/>
                  <a:gd name="connsiteY11" fmla="*/ 4039 h 27289"/>
                  <a:gd name="connsiteX12" fmla="*/ 34481 w 35032"/>
                  <a:gd name="connsiteY12" fmla="*/ 7466 h 27289"/>
                  <a:gd name="connsiteX13" fmla="*/ 34990 w 35032"/>
                  <a:gd name="connsiteY13" fmla="*/ 9543 h 27289"/>
                  <a:gd name="connsiteX14" fmla="*/ 33775 w 35032"/>
                  <a:gd name="connsiteY14" fmla="*/ 11306 h 27289"/>
                  <a:gd name="connsiteX15" fmla="*/ 18124 w 35032"/>
                  <a:gd name="connsiteY15" fmla="*/ 20786 h 27289"/>
                  <a:gd name="connsiteX16" fmla="*/ 9192 w 35032"/>
                  <a:gd name="connsiteY16" fmla="*/ 26643 h 27289"/>
                  <a:gd name="connsiteX17" fmla="*/ 8780 w 35032"/>
                  <a:gd name="connsiteY17" fmla="*/ 26898 h 27289"/>
                  <a:gd name="connsiteX18" fmla="*/ 7370 w 35032"/>
                  <a:gd name="connsiteY18" fmla="*/ 27290 h 27289"/>
                  <a:gd name="connsiteX19" fmla="*/ 11660 w 35032"/>
                  <a:gd name="connsiteY19" fmla="*/ 16007 h 27289"/>
                  <a:gd name="connsiteX20" fmla="*/ 12052 w 35032"/>
                  <a:gd name="connsiteY20" fmla="*/ 18377 h 27289"/>
                  <a:gd name="connsiteX21" fmla="*/ 15402 w 35032"/>
                  <a:gd name="connsiteY21" fmla="*/ 16301 h 27289"/>
                  <a:gd name="connsiteX22" fmla="*/ 28526 w 35032"/>
                  <a:gd name="connsiteY22" fmla="*/ 8348 h 27289"/>
                  <a:gd name="connsiteX23" fmla="*/ 27663 w 35032"/>
                  <a:gd name="connsiteY23" fmla="*/ 7231 h 27289"/>
                  <a:gd name="connsiteX24" fmla="*/ 21376 w 35032"/>
                  <a:gd name="connsiteY24" fmla="*/ 5703 h 27289"/>
                  <a:gd name="connsiteX25" fmla="*/ 8741 w 35032"/>
                  <a:gd name="connsiteY25" fmla="*/ 11502 h 27289"/>
                  <a:gd name="connsiteX26" fmla="*/ 11660 w 35032"/>
                  <a:gd name="connsiteY26" fmla="*/ 16007 h 27289"/>
                  <a:gd name="connsiteX27" fmla="*/ 11660 w 35032"/>
                  <a:gd name="connsiteY27" fmla="*/ 16007 h 2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032" h="27289">
                    <a:moveTo>
                      <a:pt x="7370" y="27290"/>
                    </a:moveTo>
                    <a:cubicBezTo>
                      <a:pt x="6920" y="27290"/>
                      <a:pt x="6469" y="27172"/>
                      <a:pt x="6058" y="26937"/>
                    </a:cubicBezTo>
                    <a:cubicBezTo>
                      <a:pt x="5215" y="26447"/>
                      <a:pt x="4726" y="25527"/>
                      <a:pt x="4765" y="24567"/>
                    </a:cubicBezTo>
                    <a:lnTo>
                      <a:pt x="4882" y="22216"/>
                    </a:lnTo>
                    <a:cubicBezTo>
                      <a:pt x="4922" y="21472"/>
                      <a:pt x="5254" y="20786"/>
                      <a:pt x="5823" y="20316"/>
                    </a:cubicBezTo>
                    <a:cubicBezTo>
                      <a:pt x="6802" y="19513"/>
                      <a:pt x="7037" y="18730"/>
                      <a:pt x="6684" y="17554"/>
                    </a:cubicBezTo>
                    <a:lnTo>
                      <a:pt x="6684" y="17554"/>
                    </a:lnTo>
                    <a:cubicBezTo>
                      <a:pt x="6116" y="15713"/>
                      <a:pt x="4373" y="14342"/>
                      <a:pt x="2238" y="14029"/>
                    </a:cubicBezTo>
                    <a:cubicBezTo>
                      <a:pt x="1082" y="13872"/>
                      <a:pt x="181" y="12951"/>
                      <a:pt x="25" y="11815"/>
                    </a:cubicBezTo>
                    <a:cubicBezTo>
                      <a:pt x="-132" y="10659"/>
                      <a:pt x="475" y="9543"/>
                      <a:pt x="1513" y="9073"/>
                    </a:cubicBezTo>
                    <a:lnTo>
                      <a:pt x="19202" y="963"/>
                    </a:lnTo>
                    <a:cubicBezTo>
                      <a:pt x="23629" y="-1074"/>
                      <a:pt x="28800" y="199"/>
                      <a:pt x="31797" y="4039"/>
                    </a:cubicBezTo>
                    <a:lnTo>
                      <a:pt x="34481" y="7466"/>
                    </a:lnTo>
                    <a:cubicBezTo>
                      <a:pt x="34931" y="8054"/>
                      <a:pt x="35127" y="8818"/>
                      <a:pt x="34990" y="9543"/>
                    </a:cubicBezTo>
                    <a:cubicBezTo>
                      <a:pt x="34853" y="10268"/>
                      <a:pt x="34422" y="10914"/>
                      <a:pt x="33775" y="11306"/>
                    </a:cubicBezTo>
                    <a:lnTo>
                      <a:pt x="18124" y="20786"/>
                    </a:lnTo>
                    <a:cubicBezTo>
                      <a:pt x="14735" y="22824"/>
                      <a:pt x="11817" y="24743"/>
                      <a:pt x="9192" y="26643"/>
                    </a:cubicBezTo>
                    <a:lnTo>
                      <a:pt x="8780" y="26898"/>
                    </a:lnTo>
                    <a:cubicBezTo>
                      <a:pt x="8350" y="27153"/>
                      <a:pt x="7860" y="27290"/>
                      <a:pt x="7370" y="27290"/>
                    </a:cubicBezTo>
                    <a:close/>
                    <a:moveTo>
                      <a:pt x="11660" y="16007"/>
                    </a:moveTo>
                    <a:cubicBezTo>
                      <a:pt x="11915" y="16810"/>
                      <a:pt x="12032" y="17613"/>
                      <a:pt x="12052" y="18377"/>
                    </a:cubicBezTo>
                    <a:cubicBezTo>
                      <a:pt x="13109" y="17692"/>
                      <a:pt x="14226" y="17006"/>
                      <a:pt x="15402" y="16301"/>
                    </a:cubicBezTo>
                    <a:lnTo>
                      <a:pt x="28526" y="8348"/>
                    </a:lnTo>
                    <a:lnTo>
                      <a:pt x="27663" y="7231"/>
                    </a:lnTo>
                    <a:cubicBezTo>
                      <a:pt x="26175" y="5312"/>
                      <a:pt x="23589" y="4685"/>
                      <a:pt x="21376" y="5703"/>
                    </a:cubicBezTo>
                    <a:lnTo>
                      <a:pt x="8741" y="11502"/>
                    </a:lnTo>
                    <a:cubicBezTo>
                      <a:pt x="10093" y="12697"/>
                      <a:pt x="11131" y="14244"/>
                      <a:pt x="11660" y="16007"/>
                    </a:cubicBezTo>
                    <a:lnTo>
                      <a:pt x="11660" y="16007"/>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1" name="Freeform: Shape 160">
                <a:extLst>
                  <a:ext uri="{FF2B5EF4-FFF2-40B4-BE49-F238E27FC236}">
                    <a16:creationId xmlns:a16="http://schemas.microsoft.com/office/drawing/2014/main" id="{C2D3CD31-B143-5D46-5C9C-7B1E9D9A5359}"/>
                  </a:ext>
                </a:extLst>
              </p:cNvPr>
              <p:cNvSpPr/>
              <p:nvPr/>
            </p:nvSpPr>
            <p:spPr>
              <a:xfrm>
                <a:off x="7035043" y="2294409"/>
                <a:ext cx="135892" cy="55856"/>
              </a:xfrm>
              <a:custGeom>
                <a:avLst/>
                <a:gdLst>
                  <a:gd name="connsiteX0" fmla="*/ 72457 w 135892"/>
                  <a:gd name="connsiteY0" fmla="*/ 55856 h 55856"/>
                  <a:gd name="connsiteX1" fmla="*/ 66737 w 135892"/>
                  <a:gd name="connsiteY1" fmla="*/ 54897 h 55856"/>
                  <a:gd name="connsiteX2" fmla="*/ 26072 w 135892"/>
                  <a:gd name="connsiteY2" fmla="*/ 40813 h 55856"/>
                  <a:gd name="connsiteX3" fmla="*/ 17374 w 135892"/>
                  <a:gd name="connsiteY3" fmla="*/ 41048 h 55856"/>
                  <a:gd name="connsiteX4" fmla="*/ 3604 w 135892"/>
                  <a:gd name="connsiteY4" fmla="*/ 46630 h 55856"/>
                  <a:gd name="connsiteX5" fmla="*/ 195 w 135892"/>
                  <a:gd name="connsiteY5" fmla="*/ 45181 h 55856"/>
                  <a:gd name="connsiteX6" fmla="*/ 1625 w 135892"/>
                  <a:gd name="connsiteY6" fmla="*/ 41772 h 55856"/>
                  <a:gd name="connsiteX7" fmla="*/ 15396 w 135892"/>
                  <a:gd name="connsiteY7" fmla="*/ 36190 h 55856"/>
                  <a:gd name="connsiteX8" fmla="*/ 27776 w 135892"/>
                  <a:gd name="connsiteY8" fmla="*/ 35876 h 55856"/>
                  <a:gd name="connsiteX9" fmla="*/ 68441 w 135892"/>
                  <a:gd name="connsiteY9" fmla="*/ 49960 h 55856"/>
                  <a:gd name="connsiteX10" fmla="*/ 79410 w 135892"/>
                  <a:gd name="connsiteY10" fmla="*/ 48511 h 55856"/>
                  <a:gd name="connsiteX11" fmla="*/ 100253 w 135892"/>
                  <a:gd name="connsiteY11" fmla="*/ 34388 h 55856"/>
                  <a:gd name="connsiteX12" fmla="*/ 122485 w 135892"/>
                  <a:gd name="connsiteY12" fmla="*/ 17405 h 55856"/>
                  <a:gd name="connsiteX13" fmla="*/ 129714 w 135892"/>
                  <a:gd name="connsiteY13" fmla="*/ 11215 h 55856"/>
                  <a:gd name="connsiteX14" fmla="*/ 130086 w 135892"/>
                  <a:gd name="connsiteY14" fmla="*/ 7415 h 55856"/>
                  <a:gd name="connsiteX15" fmla="*/ 126501 w 135892"/>
                  <a:gd name="connsiteY15" fmla="*/ 6768 h 55856"/>
                  <a:gd name="connsiteX16" fmla="*/ 106012 w 135892"/>
                  <a:gd name="connsiteY16" fmla="*/ 19187 h 55856"/>
                  <a:gd name="connsiteX17" fmla="*/ 90635 w 135892"/>
                  <a:gd name="connsiteY17" fmla="*/ 30196 h 55856"/>
                  <a:gd name="connsiteX18" fmla="*/ 78608 w 135892"/>
                  <a:gd name="connsiteY18" fmla="*/ 34427 h 55856"/>
                  <a:gd name="connsiteX19" fmla="*/ 63975 w 135892"/>
                  <a:gd name="connsiteY19" fmla="*/ 24339 h 55856"/>
                  <a:gd name="connsiteX20" fmla="*/ 50831 w 135892"/>
                  <a:gd name="connsiteY20" fmla="*/ 24339 h 55856"/>
                  <a:gd name="connsiteX21" fmla="*/ 48226 w 135892"/>
                  <a:gd name="connsiteY21" fmla="*/ 21734 h 55856"/>
                  <a:gd name="connsiteX22" fmla="*/ 50831 w 135892"/>
                  <a:gd name="connsiteY22" fmla="*/ 19128 h 55856"/>
                  <a:gd name="connsiteX23" fmla="*/ 93201 w 135892"/>
                  <a:gd name="connsiteY23" fmla="*/ 19128 h 55856"/>
                  <a:gd name="connsiteX24" fmla="*/ 94572 w 135892"/>
                  <a:gd name="connsiteY24" fmla="*/ 15975 h 55856"/>
                  <a:gd name="connsiteX25" fmla="*/ 90125 w 135892"/>
                  <a:gd name="connsiteY25" fmla="*/ 12449 h 55856"/>
                  <a:gd name="connsiteX26" fmla="*/ 40939 w 135892"/>
                  <a:gd name="connsiteY26" fmla="*/ 5377 h 55856"/>
                  <a:gd name="connsiteX27" fmla="*/ 32693 w 135892"/>
                  <a:gd name="connsiteY27" fmla="*/ 6200 h 55856"/>
                  <a:gd name="connsiteX28" fmla="*/ 5210 w 135892"/>
                  <a:gd name="connsiteY28" fmla="*/ 15916 h 55856"/>
                  <a:gd name="connsiteX29" fmla="*/ 1880 w 135892"/>
                  <a:gd name="connsiteY29" fmla="*/ 14329 h 55856"/>
                  <a:gd name="connsiteX30" fmla="*/ 3467 w 135892"/>
                  <a:gd name="connsiteY30" fmla="*/ 10999 h 55856"/>
                  <a:gd name="connsiteX31" fmla="*/ 30949 w 135892"/>
                  <a:gd name="connsiteY31" fmla="*/ 1283 h 55856"/>
                  <a:gd name="connsiteX32" fmla="*/ 41683 w 135892"/>
                  <a:gd name="connsiteY32" fmla="*/ 226 h 55856"/>
                  <a:gd name="connsiteX33" fmla="*/ 90870 w 135892"/>
                  <a:gd name="connsiteY33" fmla="*/ 7297 h 55856"/>
                  <a:gd name="connsiteX34" fmla="*/ 99567 w 135892"/>
                  <a:gd name="connsiteY34" fmla="*/ 14466 h 55856"/>
                  <a:gd name="connsiteX35" fmla="*/ 99959 w 135892"/>
                  <a:gd name="connsiteY35" fmla="*/ 16817 h 55856"/>
                  <a:gd name="connsiteX36" fmla="*/ 103289 w 135892"/>
                  <a:gd name="connsiteY36" fmla="*/ 14760 h 55856"/>
                  <a:gd name="connsiteX37" fmla="*/ 123778 w 135892"/>
                  <a:gd name="connsiteY37" fmla="*/ 2341 h 55856"/>
                  <a:gd name="connsiteX38" fmla="*/ 134160 w 135892"/>
                  <a:gd name="connsiteY38" fmla="*/ 4222 h 55856"/>
                  <a:gd name="connsiteX39" fmla="*/ 133102 w 135892"/>
                  <a:gd name="connsiteY39" fmla="*/ 15230 h 55856"/>
                  <a:gd name="connsiteX40" fmla="*/ 125893 w 135892"/>
                  <a:gd name="connsiteY40" fmla="*/ 21420 h 55856"/>
                  <a:gd name="connsiteX41" fmla="*/ 103191 w 135892"/>
                  <a:gd name="connsiteY41" fmla="*/ 38775 h 55856"/>
                  <a:gd name="connsiteX42" fmla="*/ 82349 w 135892"/>
                  <a:gd name="connsiteY42" fmla="*/ 52899 h 55856"/>
                  <a:gd name="connsiteX43" fmla="*/ 72457 w 135892"/>
                  <a:gd name="connsiteY43" fmla="*/ 55856 h 55856"/>
                  <a:gd name="connsiteX44" fmla="*/ 70831 w 135892"/>
                  <a:gd name="connsiteY44" fmla="*/ 24339 h 55856"/>
                  <a:gd name="connsiteX45" fmla="*/ 79274 w 135892"/>
                  <a:gd name="connsiteY45" fmla="*/ 29236 h 55856"/>
                  <a:gd name="connsiteX46" fmla="*/ 87089 w 135892"/>
                  <a:gd name="connsiteY46" fmla="*/ 26298 h 55856"/>
                  <a:gd name="connsiteX47" fmla="*/ 89361 w 135892"/>
                  <a:gd name="connsiteY47" fmla="*/ 24319 h 55856"/>
                  <a:gd name="connsiteX48" fmla="*/ 70831 w 135892"/>
                  <a:gd name="connsiteY48" fmla="*/ 24319 h 55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5892" h="55856">
                    <a:moveTo>
                      <a:pt x="72457" y="55856"/>
                    </a:moveTo>
                    <a:cubicBezTo>
                      <a:pt x="70517" y="55856"/>
                      <a:pt x="68578" y="55543"/>
                      <a:pt x="66737" y="54897"/>
                    </a:cubicBezTo>
                    <a:lnTo>
                      <a:pt x="26072" y="40813"/>
                    </a:lnTo>
                    <a:cubicBezTo>
                      <a:pt x="23251" y="39833"/>
                      <a:pt x="20156" y="39912"/>
                      <a:pt x="17374" y="41048"/>
                    </a:cubicBezTo>
                    <a:lnTo>
                      <a:pt x="3604" y="46630"/>
                    </a:lnTo>
                    <a:cubicBezTo>
                      <a:pt x="2252" y="47159"/>
                      <a:pt x="744" y="46532"/>
                      <a:pt x="195" y="45181"/>
                    </a:cubicBezTo>
                    <a:cubicBezTo>
                      <a:pt x="-353" y="43849"/>
                      <a:pt x="294" y="42321"/>
                      <a:pt x="1625" y="41772"/>
                    </a:cubicBezTo>
                    <a:lnTo>
                      <a:pt x="15396" y="36190"/>
                    </a:lnTo>
                    <a:cubicBezTo>
                      <a:pt x="19353" y="34584"/>
                      <a:pt x="23741" y="34466"/>
                      <a:pt x="27776" y="35876"/>
                    </a:cubicBezTo>
                    <a:lnTo>
                      <a:pt x="68441" y="49960"/>
                    </a:lnTo>
                    <a:cubicBezTo>
                      <a:pt x="72104" y="51234"/>
                      <a:pt x="76198" y="50685"/>
                      <a:pt x="79410" y="48511"/>
                    </a:cubicBezTo>
                    <a:lnTo>
                      <a:pt x="100253" y="34388"/>
                    </a:lnTo>
                    <a:cubicBezTo>
                      <a:pt x="107951" y="29158"/>
                      <a:pt x="115434" y="23438"/>
                      <a:pt x="122485" y="17405"/>
                    </a:cubicBezTo>
                    <a:lnTo>
                      <a:pt x="129714" y="11215"/>
                    </a:lnTo>
                    <a:cubicBezTo>
                      <a:pt x="130830" y="10255"/>
                      <a:pt x="131006" y="8590"/>
                      <a:pt x="130086" y="7415"/>
                    </a:cubicBezTo>
                    <a:cubicBezTo>
                      <a:pt x="129224" y="6337"/>
                      <a:pt x="127696" y="6063"/>
                      <a:pt x="126501" y="6768"/>
                    </a:cubicBezTo>
                    <a:lnTo>
                      <a:pt x="106012" y="19187"/>
                    </a:lnTo>
                    <a:cubicBezTo>
                      <a:pt x="101173" y="22106"/>
                      <a:pt x="95571" y="25710"/>
                      <a:pt x="90635" y="30196"/>
                    </a:cubicBezTo>
                    <a:cubicBezTo>
                      <a:pt x="86913" y="33585"/>
                      <a:pt x="82858" y="35015"/>
                      <a:pt x="78608" y="34427"/>
                    </a:cubicBezTo>
                    <a:cubicBezTo>
                      <a:pt x="71477" y="33487"/>
                      <a:pt x="66012" y="27062"/>
                      <a:pt x="63975" y="24339"/>
                    </a:cubicBezTo>
                    <a:lnTo>
                      <a:pt x="50831" y="24339"/>
                    </a:lnTo>
                    <a:cubicBezTo>
                      <a:pt x="49382" y="24339"/>
                      <a:pt x="48226" y="23164"/>
                      <a:pt x="48226" y="21734"/>
                    </a:cubicBezTo>
                    <a:cubicBezTo>
                      <a:pt x="48226" y="20304"/>
                      <a:pt x="49402" y="19128"/>
                      <a:pt x="50831" y="19128"/>
                    </a:cubicBezTo>
                    <a:lnTo>
                      <a:pt x="93201" y="19128"/>
                    </a:lnTo>
                    <a:cubicBezTo>
                      <a:pt x="95003" y="17992"/>
                      <a:pt x="94846" y="16895"/>
                      <a:pt x="94572" y="15975"/>
                    </a:cubicBezTo>
                    <a:cubicBezTo>
                      <a:pt x="94004" y="14133"/>
                      <a:pt x="92260" y="12762"/>
                      <a:pt x="90125" y="12449"/>
                    </a:cubicBezTo>
                    <a:lnTo>
                      <a:pt x="40939" y="5377"/>
                    </a:lnTo>
                    <a:cubicBezTo>
                      <a:pt x="38177" y="4986"/>
                      <a:pt x="35317" y="5260"/>
                      <a:pt x="32693" y="6200"/>
                    </a:cubicBezTo>
                    <a:lnTo>
                      <a:pt x="5210" y="15916"/>
                    </a:lnTo>
                    <a:cubicBezTo>
                      <a:pt x="3859" y="16406"/>
                      <a:pt x="2350" y="15681"/>
                      <a:pt x="1880" y="14329"/>
                    </a:cubicBezTo>
                    <a:cubicBezTo>
                      <a:pt x="1391" y="12978"/>
                      <a:pt x="2115" y="11469"/>
                      <a:pt x="3467" y="10999"/>
                    </a:cubicBezTo>
                    <a:lnTo>
                      <a:pt x="30949" y="1283"/>
                    </a:lnTo>
                    <a:cubicBezTo>
                      <a:pt x="34377" y="69"/>
                      <a:pt x="38079" y="-284"/>
                      <a:pt x="41683" y="226"/>
                    </a:cubicBezTo>
                    <a:lnTo>
                      <a:pt x="90870" y="7297"/>
                    </a:lnTo>
                    <a:cubicBezTo>
                      <a:pt x="95003" y="7885"/>
                      <a:pt x="98411" y="10705"/>
                      <a:pt x="99567" y="14466"/>
                    </a:cubicBezTo>
                    <a:cubicBezTo>
                      <a:pt x="99822" y="15270"/>
                      <a:pt x="99939" y="16053"/>
                      <a:pt x="99959" y="16817"/>
                    </a:cubicBezTo>
                    <a:cubicBezTo>
                      <a:pt x="101095" y="16092"/>
                      <a:pt x="102211" y="15407"/>
                      <a:pt x="103289" y="14760"/>
                    </a:cubicBezTo>
                    <a:lnTo>
                      <a:pt x="123778" y="2341"/>
                    </a:lnTo>
                    <a:cubicBezTo>
                      <a:pt x="127206" y="265"/>
                      <a:pt x="131672" y="1068"/>
                      <a:pt x="134160" y="4222"/>
                    </a:cubicBezTo>
                    <a:cubicBezTo>
                      <a:pt x="136824" y="7591"/>
                      <a:pt x="136373" y="12429"/>
                      <a:pt x="133102" y="15230"/>
                    </a:cubicBezTo>
                    <a:lnTo>
                      <a:pt x="125893" y="21420"/>
                    </a:lnTo>
                    <a:cubicBezTo>
                      <a:pt x="118685" y="27591"/>
                      <a:pt x="111046" y="33447"/>
                      <a:pt x="103191" y="38775"/>
                    </a:cubicBezTo>
                    <a:lnTo>
                      <a:pt x="82349" y="52899"/>
                    </a:lnTo>
                    <a:cubicBezTo>
                      <a:pt x="79391" y="54818"/>
                      <a:pt x="75943" y="55856"/>
                      <a:pt x="72457" y="55856"/>
                    </a:cubicBezTo>
                    <a:close/>
                    <a:moveTo>
                      <a:pt x="70831" y="24339"/>
                    </a:moveTo>
                    <a:cubicBezTo>
                      <a:pt x="72966" y="26494"/>
                      <a:pt x="75963" y="28805"/>
                      <a:pt x="79274" y="29236"/>
                    </a:cubicBezTo>
                    <a:cubicBezTo>
                      <a:pt x="81977" y="29589"/>
                      <a:pt x="84543" y="28629"/>
                      <a:pt x="87089" y="26298"/>
                    </a:cubicBezTo>
                    <a:cubicBezTo>
                      <a:pt x="87834" y="25612"/>
                      <a:pt x="88598" y="24966"/>
                      <a:pt x="89361" y="24319"/>
                    </a:cubicBezTo>
                    <a:lnTo>
                      <a:pt x="70831" y="24319"/>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sp>
          <p:nvSpPr>
            <p:cNvPr id="158" name="Freeform: Shape 157">
              <a:extLst>
                <a:ext uri="{FF2B5EF4-FFF2-40B4-BE49-F238E27FC236}">
                  <a16:creationId xmlns:a16="http://schemas.microsoft.com/office/drawing/2014/main" id="{130ED507-A0C7-D071-664B-848257B37795}"/>
                </a:ext>
              </a:extLst>
            </p:cNvPr>
            <p:cNvSpPr/>
            <p:nvPr/>
          </p:nvSpPr>
          <p:spPr>
            <a:xfrm>
              <a:off x="7078783" y="2215459"/>
              <a:ext cx="73358" cy="73358"/>
            </a:xfrm>
            <a:custGeom>
              <a:avLst/>
              <a:gdLst>
                <a:gd name="connsiteX0" fmla="*/ 41135 w 73358"/>
                <a:gd name="connsiteY0" fmla="*/ 73358 h 73358"/>
                <a:gd name="connsiteX1" fmla="*/ 32223 w 73358"/>
                <a:gd name="connsiteY1" fmla="*/ 73358 h 73358"/>
                <a:gd name="connsiteX2" fmla="*/ 29755 w 73358"/>
                <a:gd name="connsiteY2" fmla="*/ 71615 h 73358"/>
                <a:gd name="connsiteX3" fmla="*/ 26914 w 73358"/>
                <a:gd name="connsiteY3" fmla="*/ 63505 h 73358"/>
                <a:gd name="connsiteX4" fmla="*/ 24623 w 73358"/>
                <a:gd name="connsiteY4" fmla="*/ 62545 h 73358"/>
                <a:gd name="connsiteX5" fmla="*/ 16866 w 73358"/>
                <a:gd name="connsiteY5" fmla="*/ 66287 h 73358"/>
                <a:gd name="connsiteX6" fmla="*/ 13888 w 73358"/>
                <a:gd name="connsiteY6" fmla="*/ 65778 h 73358"/>
                <a:gd name="connsiteX7" fmla="*/ 7581 w 73358"/>
                <a:gd name="connsiteY7" fmla="*/ 59470 h 73358"/>
                <a:gd name="connsiteX8" fmla="*/ 7072 w 73358"/>
                <a:gd name="connsiteY8" fmla="*/ 56493 h 73358"/>
                <a:gd name="connsiteX9" fmla="*/ 10813 w 73358"/>
                <a:gd name="connsiteY9" fmla="*/ 48736 h 73358"/>
                <a:gd name="connsiteX10" fmla="*/ 9853 w 73358"/>
                <a:gd name="connsiteY10" fmla="*/ 46444 h 73358"/>
                <a:gd name="connsiteX11" fmla="*/ 1744 w 73358"/>
                <a:gd name="connsiteY11" fmla="*/ 43604 h 73358"/>
                <a:gd name="connsiteX12" fmla="*/ 0 w 73358"/>
                <a:gd name="connsiteY12" fmla="*/ 41135 h 73358"/>
                <a:gd name="connsiteX13" fmla="*/ 0 w 73358"/>
                <a:gd name="connsiteY13" fmla="*/ 32223 h 73358"/>
                <a:gd name="connsiteX14" fmla="*/ 1744 w 73358"/>
                <a:gd name="connsiteY14" fmla="*/ 29755 h 73358"/>
                <a:gd name="connsiteX15" fmla="*/ 9853 w 73358"/>
                <a:gd name="connsiteY15" fmla="*/ 26914 h 73358"/>
                <a:gd name="connsiteX16" fmla="*/ 10813 w 73358"/>
                <a:gd name="connsiteY16" fmla="*/ 24623 h 73358"/>
                <a:gd name="connsiteX17" fmla="*/ 7072 w 73358"/>
                <a:gd name="connsiteY17" fmla="*/ 16866 h 73358"/>
                <a:gd name="connsiteX18" fmla="*/ 7581 w 73358"/>
                <a:gd name="connsiteY18" fmla="*/ 13888 h 73358"/>
                <a:gd name="connsiteX19" fmla="*/ 13888 w 73358"/>
                <a:gd name="connsiteY19" fmla="*/ 7581 h 73358"/>
                <a:gd name="connsiteX20" fmla="*/ 16866 w 73358"/>
                <a:gd name="connsiteY20" fmla="*/ 7071 h 73358"/>
                <a:gd name="connsiteX21" fmla="*/ 24623 w 73358"/>
                <a:gd name="connsiteY21" fmla="*/ 10813 h 73358"/>
                <a:gd name="connsiteX22" fmla="*/ 26914 w 73358"/>
                <a:gd name="connsiteY22" fmla="*/ 9853 h 73358"/>
                <a:gd name="connsiteX23" fmla="*/ 29755 w 73358"/>
                <a:gd name="connsiteY23" fmla="*/ 1743 h 73358"/>
                <a:gd name="connsiteX24" fmla="*/ 32223 w 73358"/>
                <a:gd name="connsiteY24" fmla="*/ 0 h 73358"/>
                <a:gd name="connsiteX25" fmla="*/ 41135 w 73358"/>
                <a:gd name="connsiteY25" fmla="*/ 0 h 73358"/>
                <a:gd name="connsiteX26" fmla="*/ 43604 w 73358"/>
                <a:gd name="connsiteY26" fmla="*/ 1743 h 73358"/>
                <a:gd name="connsiteX27" fmla="*/ 46444 w 73358"/>
                <a:gd name="connsiteY27" fmla="*/ 9853 h 73358"/>
                <a:gd name="connsiteX28" fmla="*/ 48736 w 73358"/>
                <a:gd name="connsiteY28" fmla="*/ 10813 h 73358"/>
                <a:gd name="connsiteX29" fmla="*/ 56493 w 73358"/>
                <a:gd name="connsiteY29" fmla="*/ 7071 h 73358"/>
                <a:gd name="connsiteX30" fmla="*/ 59470 w 73358"/>
                <a:gd name="connsiteY30" fmla="*/ 7581 h 73358"/>
                <a:gd name="connsiteX31" fmla="*/ 65778 w 73358"/>
                <a:gd name="connsiteY31" fmla="*/ 13888 h 73358"/>
                <a:gd name="connsiteX32" fmla="*/ 66287 w 73358"/>
                <a:gd name="connsiteY32" fmla="*/ 16866 h 73358"/>
                <a:gd name="connsiteX33" fmla="*/ 62545 w 73358"/>
                <a:gd name="connsiteY33" fmla="*/ 24623 h 73358"/>
                <a:gd name="connsiteX34" fmla="*/ 63505 w 73358"/>
                <a:gd name="connsiteY34" fmla="*/ 26914 h 73358"/>
                <a:gd name="connsiteX35" fmla="*/ 71615 w 73358"/>
                <a:gd name="connsiteY35" fmla="*/ 29755 h 73358"/>
                <a:gd name="connsiteX36" fmla="*/ 73358 w 73358"/>
                <a:gd name="connsiteY36" fmla="*/ 32223 h 73358"/>
                <a:gd name="connsiteX37" fmla="*/ 73358 w 73358"/>
                <a:gd name="connsiteY37" fmla="*/ 41135 h 73358"/>
                <a:gd name="connsiteX38" fmla="*/ 71615 w 73358"/>
                <a:gd name="connsiteY38" fmla="*/ 43604 h 73358"/>
                <a:gd name="connsiteX39" fmla="*/ 63505 w 73358"/>
                <a:gd name="connsiteY39" fmla="*/ 46444 h 73358"/>
                <a:gd name="connsiteX40" fmla="*/ 62545 w 73358"/>
                <a:gd name="connsiteY40" fmla="*/ 48736 h 73358"/>
                <a:gd name="connsiteX41" fmla="*/ 66287 w 73358"/>
                <a:gd name="connsiteY41" fmla="*/ 56493 h 73358"/>
                <a:gd name="connsiteX42" fmla="*/ 65778 w 73358"/>
                <a:gd name="connsiteY42" fmla="*/ 59470 h 73358"/>
                <a:gd name="connsiteX43" fmla="*/ 59470 w 73358"/>
                <a:gd name="connsiteY43" fmla="*/ 65778 h 73358"/>
                <a:gd name="connsiteX44" fmla="*/ 56493 w 73358"/>
                <a:gd name="connsiteY44" fmla="*/ 66287 h 73358"/>
                <a:gd name="connsiteX45" fmla="*/ 48736 w 73358"/>
                <a:gd name="connsiteY45" fmla="*/ 62545 h 73358"/>
                <a:gd name="connsiteX46" fmla="*/ 46444 w 73358"/>
                <a:gd name="connsiteY46" fmla="*/ 63505 h 73358"/>
                <a:gd name="connsiteX47" fmla="*/ 43604 w 73358"/>
                <a:gd name="connsiteY47" fmla="*/ 71615 h 73358"/>
                <a:gd name="connsiteX48" fmla="*/ 41135 w 73358"/>
                <a:gd name="connsiteY48" fmla="*/ 73358 h 73358"/>
                <a:gd name="connsiteX49" fmla="*/ 34064 w 73358"/>
                <a:gd name="connsiteY49" fmla="*/ 68148 h 73358"/>
                <a:gd name="connsiteX50" fmla="*/ 39275 w 73358"/>
                <a:gd name="connsiteY50" fmla="*/ 68148 h 73358"/>
                <a:gd name="connsiteX51" fmla="*/ 41919 w 73358"/>
                <a:gd name="connsiteY51" fmla="*/ 60587 h 73358"/>
                <a:gd name="connsiteX52" fmla="*/ 43604 w 73358"/>
                <a:gd name="connsiteY52" fmla="*/ 58961 h 73358"/>
                <a:gd name="connsiteX53" fmla="*/ 47482 w 73358"/>
                <a:gd name="connsiteY53" fmla="*/ 57335 h 73358"/>
                <a:gd name="connsiteX54" fmla="*/ 49833 w 73358"/>
                <a:gd name="connsiteY54" fmla="*/ 57296 h 73358"/>
                <a:gd name="connsiteX55" fmla="*/ 57061 w 73358"/>
                <a:gd name="connsiteY55" fmla="*/ 60782 h 73358"/>
                <a:gd name="connsiteX56" fmla="*/ 60743 w 73358"/>
                <a:gd name="connsiteY56" fmla="*/ 57100 h 73358"/>
                <a:gd name="connsiteX57" fmla="*/ 57257 w 73358"/>
                <a:gd name="connsiteY57" fmla="*/ 49872 h 73358"/>
                <a:gd name="connsiteX58" fmla="*/ 57296 w 73358"/>
                <a:gd name="connsiteY58" fmla="*/ 47521 h 73358"/>
                <a:gd name="connsiteX59" fmla="*/ 58922 w 73358"/>
                <a:gd name="connsiteY59" fmla="*/ 43643 h 73358"/>
                <a:gd name="connsiteX60" fmla="*/ 60547 w 73358"/>
                <a:gd name="connsiteY60" fmla="*/ 41958 h 73358"/>
                <a:gd name="connsiteX61" fmla="*/ 68109 w 73358"/>
                <a:gd name="connsiteY61" fmla="*/ 39314 h 73358"/>
                <a:gd name="connsiteX62" fmla="*/ 68109 w 73358"/>
                <a:gd name="connsiteY62" fmla="*/ 34103 h 73358"/>
                <a:gd name="connsiteX63" fmla="*/ 60547 w 73358"/>
                <a:gd name="connsiteY63" fmla="*/ 31459 h 73358"/>
                <a:gd name="connsiteX64" fmla="*/ 58922 w 73358"/>
                <a:gd name="connsiteY64" fmla="*/ 29774 h 73358"/>
                <a:gd name="connsiteX65" fmla="*/ 57296 w 73358"/>
                <a:gd name="connsiteY65" fmla="*/ 25896 h 73358"/>
                <a:gd name="connsiteX66" fmla="*/ 57257 w 73358"/>
                <a:gd name="connsiteY66" fmla="*/ 23545 h 73358"/>
                <a:gd name="connsiteX67" fmla="*/ 60743 w 73358"/>
                <a:gd name="connsiteY67" fmla="*/ 16317 h 73358"/>
                <a:gd name="connsiteX68" fmla="*/ 57061 w 73358"/>
                <a:gd name="connsiteY68" fmla="*/ 12634 h 73358"/>
                <a:gd name="connsiteX69" fmla="*/ 49833 w 73358"/>
                <a:gd name="connsiteY69" fmla="*/ 16121 h 73358"/>
                <a:gd name="connsiteX70" fmla="*/ 47482 w 73358"/>
                <a:gd name="connsiteY70" fmla="*/ 16082 h 73358"/>
                <a:gd name="connsiteX71" fmla="*/ 43604 w 73358"/>
                <a:gd name="connsiteY71" fmla="*/ 14456 h 73358"/>
                <a:gd name="connsiteX72" fmla="*/ 41919 w 73358"/>
                <a:gd name="connsiteY72" fmla="*/ 12830 h 73358"/>
                <a:gd name="connsiteX73" fmla="*/ 39275 w 73358"/>
                <a:gd name="connsiteY73" fmla="*/ 5269 h 73358"/>
                <a:gd name="connsiteX74" fmla="*/ 34064 w 73358"/>
                <a:gd name="connsiteY74" fmla="*/ 5269 h 73358"/>
                <a:gd name="connsiteX75" fmla="*/ 31420 w 73358"/>
                <a:gd name="connsiteY75" fmla="*/ 12830 h 73358"/>
                <a:gd name="connsiteX76" fmla="*/ 29735 w 73358"/>
                <a:gd name="connsiteY76" fmla="*/ 14456 h 73358"/>
                <a:gd name="connsiteX77" fmla="*/ 25856 w 73358"/>
                <a:gd name="connsiteY77" fmla="*/ 16082 h 73358"/>
                <a:gd name="connsiteX78" fmla="*/ 23506 w 73358"/>
                <a:gd name="connsiteY78" fmla="*/ 16121 h 73358"/>
                <a:gd name="connsiteX79" fmla="*/ 16278 w 73358"/>
                <a:gd name="connsiteY79" fmla="*/ 12634 h 73358"/>
                <a:gd name="connsiteX80" fmla="*/ 12595 w 73358"/>
                <a:gd name="connsiteY80" fmla="*/ 16317 h 73358"/>
                <a:gd name="connsiteX81" fmla="*/ 16082 w 73358"/>
                <a:gd name="connsiteY81" fmla="*/ 23545 h 73358"/>
                <a:gd name="connsiteX82" fmla="*/ 16043 w 73358"/>
                <a:gd name="connsiteY82" fmla="*/ 25896 h 73358"/>
                <a:gd name="connsiteX83" fmla="*/ 14417 w 73358"/>
                <a:gd name="connsiteY83" fmla="*/ 29774 h 73358"/>
                <a:gd name="connsiteX84" fmla="*/ 12791 w 73358"/>
                <a:gd name="connsiteY84" fmla="*/ 31459 h 73358"/>
                <a:gd name="connsiteX85" fmla="*/ 5230 w 73358"/>
                <a:gd name="connsiteY85" fmla="*/ 34103 h 73358"/>
                <a:gd name="connsiteX86" fmla="*/ 5230 w 73358"/>
                <a:gd name="connsiteY86" fmla="*/ 39314 h 73358"/>
                <a:gd name="connsiteX87" fmla="*/ 12791 w 73358"/>
                <a:gd name="connsiteY87" fmla="*/ 41958 h 73358"/>
                <a:gd name="connsiteX88" fmla="*/ 14417 w 73358"/>
                <a:gd name="connsiteY88" fmla="*/ 43643 h 73358"/>
                <a:gd name="connsiteX89" fmla="*/ 16043 w 73358"/>
                <a:gd name="connsiteY89" fmla="*/ 47521 h 73358"/>
                <a:gd name="connsiteX90" fmla="*/ 16082 w 73358"/>
                <a:gd name="connsiteY90" fmla="*/ 49872 h 73358"/>
                <a:gd name="connsiteX91" fmla="*/ 12595 w 73358"/>
                <a:gd name="connsiteY91" fmla="*/ 57100 h 73358"/>
                <a:gd name="connsiteX92" fmla="*/ 16278 w 73358"/>
                <a:gd name="connsiteY92" fmla="*/ 60782 h 73358"/>
                <a:gd name="connsiteX93" fmla="*/ 23506 w 73358"/>
                <a:gd name="connsiteY93" fmla="*/ 57296 h 73358"/>
                <a:gd name="connsiteX94" fmla="*/ 25856 w 73358"/>
                <a:gd name="connsiteY94" fmla="*/ 57335 h 73358"/>
                <a:gd name="connsiteX95" fmla="*/ 29735 w 73358"/>
                <a:gd name="connsiteY95" fmla="*/ 58961 h 73358"/>
                <a:gd name="connsiteX96" fmla="*/ 31420 w 73358"/>
                <a:gd name="connsiteY96" fmla="*/ 60587 h 73358"/>
                <a:gd name="connsiteX97" fmla="*/ 34064 w 73358"/>
                <a:gd name="connsiteY97" fmla="*/ 68148 h 73358"/>
                <a:gd name="connsiteX98" fmla="*/ 70734 w 73358"/>
                <a:gd name="connsiteY98" fmla="*/ 41155 h 73358"/>
                <a:gd name="connsiteX99" fmla="*/ 70753 w 73358"/>
                <a:gd name="connsiteY99" fmla="*/ 41155 h 73358"/>
                <a:gd name="connsiteX100" fmla="*/ 70734 w 73358"/>
                <a:gd name="connsiteY100" fmla="*/ 41155 h 73358"/>
                <a:gd name="connsiteX101" fmla="*/ 36669 w 73358"/>
                <a:gd name="connsiteY101" fmla="*/ 50910 h 73358"/>
                <a:gd name="connsiteX102" fmla="*/ 22448 w 73358"/>
                <a:gd name="connsiteY102" fmla="*/ 36689 h 73358"/>
                <a:gd name="connsiteX103" fmla="*/ 36669 w 73358"/>
                <a:gd name="connsiteY103" fmla="*/ 22468 h 73358"/>
                <a:gd name="connsiteX104" fmla="*/ 50890 w 73358"/>
                <a:gd name="connsiteY104" fmla="*/ 36689 h 73358"/>
                <a:gd name="connsiteX105" fmla="*/ 36669 w 73358"/>
                <a:gd name="connsiteY105" fmla="*/ 50910 h 73358"/>
                <a:gd name="connsiteX106" fmla="*/ 36669 w 73358"/>
                <a:gd name="connsiteY106" fmla="*/ 27698 h 73358"/>
                <a:gd name="connsiteX107" fmla="*/ 27679 w 73358"/>
                <a:gd name="connsiteY107" fmla="*/ 36689 h 73358"/>
                <a:gd name="connsiteX108" fmla="*/ 36669 w 73358"/>
                <a:gd name="connsiteY108" fmla="*/ 45680 h 73358"/>
                <a:gd name="connsiteX109" fmla="*/ 45660 w 73358"/>
                <a:gd name="connsiteY109" fmla="*/ 36689 h 73358"/>
                <a:gd name="connsiteX110" fmla="*/ 36669 w 73358"/>
                <a:gd name="connsiteY110" fmla="*/ 27698 h 7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3358" h="73358">
                  <a:moveTo>
                    <a:pt x="41135" y="73358"/>
                  </a:moveTo>
                  <a:lnTo>
                    <a:pt x="32223" y="73358"/>
                  </a:lnTo>
                  <a:cubicBezTo>
                    <a:pt x="31106" y="73358"/>
                    <a:pt x="30127" y="72653"/>
                    <a:pt x="29755" y="71615"/>
                  </a:cubicBezTo>
                  <a:lnTo>
                    <a:pt x="26914" y="63505"/>
                  </a:lnTo>
                  <a:cubicBezTo>
                    <a:pt x="26151" y="63231"/>
                    <a:pt x="25386" y="62898"/>
                    <a:pt x="24623" y="62545"/>
                  </a:cubicBezTo>
                  <a:lnTo>
                    <a:pt x="16866" y="66287"/>
                  </a:lnTo>
                  <a:cubicBezTo>
                    <a:pt x="15867" y="66776"/>
                    <a:pt x="14672" y="66561"/>
                    <a:pt x="13888" y="65778"/>
                  </a:cubicBezTo>
                  <a:lnTo>
                    <a:pt x="7581" y="59470"/>
                  </a:lnTo>
                  <a:cubicBezTo>
                    <a:pt x="6797" y="58687"/>
                    <a:pt x="6582" y="57492"/>
                    <a:pt x="7072" y="56493"/>
                  </a:cubicBezTo>
                  <a:lnTo>
                    <a:pt x="10813" y="48736"/>
                  </a:lnTo>
                  <a:cubicBezTo>
                    <a:pt x="10460" y="47972"/>
                    <a:pt x="10127" y="47208"/>
                    <a:pt x="9853" y="46444"/>
                  </a:cubicBezTo>
                  <a:lnTo>
                    <a:pt x="1744" y="43604"/>
                  </a:lnTo>
                  <a:cubicBezTo>
                    <a:pt x="686" y="43231"/>
                    <a:pt x="0" y="42252"/>
                    <a:pt x="0" y="41135"/>
                  </a:cubicBezTo>
                  <a:lnTo>
                    <a:pt x="0" y="32223"/>
                  </a:lnTo>
                  <a:cubicBezTo>
                    <a:pt x="0" y="31106"/>
                    <a:pt x="705" y="30127"/>
                    <a:pt x="1744" y="29755"/>
                  </a:cubicBezTo>
                  <a:lnTo>
                    <a:pt x="9853" y="26914"/>
                  </a:lnTo>
                  <a:cubicBezTo>
                    <a:pt x="10127" y="26150"/>
                    <a:pt x="10460" y="25386"/>
                    <a:pt x="10813" y="24623"/>
                  </a:cubicBezTo>
                  <a:lnTo>
                    <a:pt x="7072" y="16866"/>
                  </a:lnTo>
                  <a:cubicBezTo>
                    <a:pt x="6582" y="15867"/>
                    <a:pt x="6797" y="14672"/>
                    <a:pt x="7581" y="13888"/>
                  </a:cubicBezTo>
                  <a:lnTo>
                    <a:pt x="13888" y="7581"/>
                  </a:lnTo>
                  <a:cubicBezTo>
                    <a:pt x="14672" y="6797"/>
                    <a:pt x="15867" y="6582"/>
                    <a:pt x="16866" y="7071"/>
                  </a:cubicBezTo>
                  <a:lnTo>
                    <a:pt x="24623" y="10813"/>
                  </a:lnTo>
                  <a:cubicBezTo>
                    <a:pt x="25386" y="10460"/>
                    <a:pt x="26151" y="10127"/>
                    <a:pt x="26914" y="9853"/>
                  </a:cubicBezTo>
                  <a:lnTo>
                    <a:pt x="29755" y="1743"/>
                  </a:lnTo>
                  <a:cubicBezTo>
                    <a:pt x="30127" y="686"/>
                    <a:pt x="31106" y="0"/>
                    <a:pt x="32223" y="0"/>
                  </a:cubicBezTo>
                  <a:lnTo>
                    <a:pt x="41135" y="0"/>
                  </a:lnTo>
                  <a:cubicBezTo>
                    <a:pt x="42252" y="0"/>
                    <a:pt x="43232" y="705"/>
                    <a:pt x="43604" y="1743"/>
                  </a:cubicBezTo>
                  <a:lnTo>
                    <a:pt x="46444" y="9853"/>
                  </a:lnTo>
                  <a:cubicBezTo>
                    <a:pt x="47208" y="10127"/>
                    <a:pt x="47972" y="10460"/>
                    <a:pt x="48736" y="10813"/>
                  </a:cubicBezTo>
                  <a:lnTo>
                    <a:pt x="56493" y="7071"/>
                  </a:lnTo>
                  <a:cubicBezTo>
                    <a:pt x="57492" y="6582"/>
                    <a:pt x="58686" y="6797"/>
                    <a:pt x="59470" y="7581"/>
                  </a:cubicBezTo>
                  <a:lnTo>
                    <a:pt x="65778" y="13888"/>
                  </a:lnTo>
                  <a:cubicBezTo>
                    <a:pt x="66561" y="14672"/>
                    <a:pt x="66777" y="15867"/>
                    <a:pt x="66287" y="16866"/>
                  </a:cubicBezTo>
                  <a:lnTo>
                    <a:pt x="62545" y="24623"/>
                  </a:lnTo>
                  <a:cubicBezTo>
                    <a:pt x="62898" y="25386"/>
                    <a:pt x="63231" y="26150"/>
                    <a:pt x="63505" y="26914"/>
                  </a:cubicBezTo>
                  <a:lnTo>
                    <a:pt x="71615" y="29755"/>
                  </a:lnTo>
                  <a:cubicBezTo>
                    <a:pt x="72653" y="30127"/>
                    <a:pt x="73358" y="31106"/>
                    <a:pt x="73358" y="32223"/>
                  </a:cubicBezTo>
                  <a:lnTo>
                    <a:pt x="73358" y="41135"/>
                  </a:lnTo>
                  <a:cubicBezTo>
                    <a:pt x="73358" y="42252"/>
                    <a:pt x="72653" y="43231"/>
                    <a:pt x="71615" y="43604"/>
                  </a:cubicBezTo>
                  <a:lnTo>
                    <a:pt x="63505" y="46444"/>
                  </a:lnTo>
                  <a:cubicBezTo>
                    <a:pt x="63231" y="47208"/>
                    <a:pt x="62898" y="47972"/>
                    <a:pt x="62545" y="48736"/>
                  </a:cubicBezTo>
                  <a:lnTo>
                    <a:pt x="66287" y="56493"/>
                  </a:lnTo>
                  <a:cubicBezTo>
                    <a:pt x="66777" y="57492"/>
                    <a:pt x="66561" y="58687"/>
                    <a:pt x="65778" y="59470"/>
                  </a:cubicBezTo>
                  <a:lnTo>
                    <a:pt x="59470" y="65778"/>
                  </a:lnTo>
                  <a:cubicBezTo>
                    <a:pt x="58686" y="66561"/>
                    <a:pt x="57492" y="66776"/>
                    <a:pt x="56493" y="66287"/>
                  </a:cubicBezTo>
                  <a:lnTo>
                    <a:pt x="48736" y="62545"/>
                  </a:lnTo>
                  <a:cubicBezTo>
                    <a:pt x="47972" y="62898"/>
                    <a:pt x="47208" y="63231"/>
                    <a:pt x="46444" y="63505"/>
                  </a:cubicBezTo>
                  <a:lnTo>
                    <a:pt x="43604" y="71615"/>
                  </a:lnTo>
                  <a:cubicBezTo>
                    <a:pt x="43232" y="72653"/>
                    <a:pt x="42252" y="73358"/>
                    <a:pt x="41135" y="73358"/>
                  </a:cubicBezTo>
                  <a:close/>
                  <a:moveTo>
                    <a:pt x="34064" y="68148"/>
                  </a:moveTo>
                  <a:lnTo>
                    <a:pt x="39275" y="68148"/>
                  </a:lnTo>
                  <a:lnTo>
                    <a:pt x="41919" y="60587"/>
                  </a:lnTo>
                  <a:cubicBezTo>
                    <a:pt x="42193" y="59803"/>
                    <a:pt x="42820" y="59196"/>
                    <a:pt x="43604" y="58961"/>
                  </a:cubicBezTo>
                  <a:cubicBezTo>
                    <a:pt x="44896" y="58569"/>
                    <a:pt x="46189" y="58021"/>
                    <a:pt x="47482" y="57335"/>
                  </a:cubicBezTo>
                  <a:cubicBezTo>
                    <a:pt x="48207" y="56943"/>
                    <a:pt x="49088" y="56943"/>
                    <a:pt x="49833" y="57296"/>
                  </a:cubicBezTo>
                  <a:lnTo>
                    <a:pt x="57061" y="60782"/>
                  </a:lnTo>
                  <a:lnTo>
                    <a:pt x="60743" y="57100"/>
                  </a:lnTo>
                  <a:lnTo>
                    <a:pt x="57257" y="49872"/>
                  </a:lnTo>
                  <a:cubicBezTo>
                    <a:pt x="56904" y="49127"/>
                    <a:pt x="56904" y="48246"/>
                    <a:pt x="57296" y="47521"/>
                  </a:cubicBezTo>
                  <a:cubicBezTo>
                    <a:pt x="57982" y="46228"/>
                    <a:pt x="58510" y="44936"/>
                    <a:pt x="58922" y="43643"/>
                  </a:cubicBezTo>
                  <a:cubicBezTo>
                    <a:pt x="59157" y="42859"/>
                    <a:pt x="59764" y="42232"/>
                    <a:pt x="60547" y="41958"/>
                  </a:cubicBezTo>
                  <a:lnTo>
                    <a:pt x="68109" y="39314"/>
                  </a:lnTo>
                  <a:lnTo>
                    <a:pt x="68109" y="34103"/>
                  </a:lnTo>
                  <a:lnTo>
                    <a:pt x="60547" y="31459"/>
                  </a:lnTo>
                  <a:cubicBezTo>
                    <a:pt x="59764" y="31185"/>
                    <a:pt x="59157" y="30558"/>
                    <a:pt x="58922" y="29774"/>
                  </a:cubicBezTo>
                  <a:cubicBezTo>
                    <a:pt x="58530" y="28501"/>
                    <a:pt x="57982" y="27189"/>
                    <a:pt x="57296" y="25896"/>
                  </a:cubicBezTo>
                  <a:cubicBezTo>
                    <a:pt x="56904" y="25171"/>
                    <a:pt x="56904" y="24289"/>
                    <a:pt x="57257" y="23545"/>
                  </a:cubicBezTo>
                  <a:lnTo>
                    <a:pt x="60743" y="16317"/>
                  </a:lnTo>
                  <a:lnTo>
                    <a:pt x="57061" y="12634"/>
                  </a:lnTo>
                  <a:lnTo>
                    <a:pt x="49833" y="16121"/>
                  </a:lnTo>
                  <a:cubicBezTo>
                    <a:pt x="49088" y="16474"/>
                    <a:pt x="48207" y="16474"/>
                    <a:pt x="47482" y="16082"/>
                  </a:cubicBezTo>
                  <a:cubicBezTo>
                    <a:pt x="46189" y="15396"/>
                    <a:pt x="44896" y="14868"/>
                    <a:pt x="43604" y="14456"/>
                  </a:cubicBezTo>
                  <a:cubicBezTo>
                    <a:pt x="42820" y="14202"/>
                    <a:pt x="42193" y="13614"/>
                    <a:pt x="41919" y="12830"/>
                  </a:cubicBezTo>
                  <a:lnTo>
                    <a:pt x="39275" y="5269"/>
                  </a:lnTo>
                  <a:lnTo>
                    <a:pt x="34064" y="5269"/>
                  </a:lnTo>
                  <a:lnTo>
                    <a:pt x="31420" y="12830"/>
                  </a:lnTo>
                  <a:cubicBezTo>
                    <a:pt x="31146" y="13614"/>
                    <a:pt x="30519" y="14221"/>
                    <a:pt x="29735" y="14456"/>
                  </a:cubicBezTo>
                  <a:cubicBezTo>
                    <a:pt x="28442" y="14848"/>
                    <a:pt x="27150" y="15396"/>
                    <a:pt x="25856" y="16082"/>
                  </a:cubicBezTo>
                  <a:cubicBezTo>
                    <a:pt x="25112" y="16474"/>
                    <a:pt x="24251" y="16474"/>
                    <a:pt x="23506" y="16121"/>
                  </a:cubicBezTo>
                  <a:lnTo>
                    <a:pt x="16278" y="12634"/>
                  </a:lnTo>
                  <a:lnTo>
                    <a:pt x="12595" y="16317"/>
                  </a:lnTo>
                  <a:lnTo>
                    <a:pt x="16082" y="23545"/>
                  </a:lnTo>
                  <a:cubicBezTo>
                    <a:pt x="16435" y="24289"/>
                    <a:pt x="16435" y="25171"/>
                    <a:pt x="16043" y="25896"/>
                  </a:cubicBezTo>
                  <a:cubicBezTo>
                    <a:pt x="15357" y="27189"/>
                    <a:pt x="14809" y="28481"/>
                    <a:pt x="14417" y="29774"/>
                  </a:cubicBezTo>
                  <a:cubicBezTo>
                    <a:pt x="14182" y="30558"/>
                    <a:pt x="13575" y="31185"/>
                    <a:pt x="12791" y="31459"/>
                  </a:cubicBezTo>
                  <a:lnTo>
                    <a:pt x="5230" y="34103"/>
                  </a:lnTo>
                  <a:lnTo>
                    <a:pt x="5230" y="39314"/>
                  </a:lnTo>
                  <a:lnTo>
                    <a:pt x="12791" y="41958"/>
                  </a:lnTo>
                  <a:cubicBezTo>
                    <a:pt x="13575" y="42232"/>
                    <a:pt x="14182" y="42859"/>
                    <a:pt x="14417" y="43643"/>
                  </a:cubicBezTo>
                  <a:cubicBezTo>
                    <a:pt x="14809" y="44936"/>
                    <a:pt x="15357" y="46228"/>
                    <a:pt x="16043" y="47521"/>
                  </a:cubicBezTo>
                  <a:cubicBezTo>
                    <a:pt x="16435" y="48246"/>
                    <a:pt x="16435" y="49127"/>
                    <a:pt x="16082" y="49872"/>
                  </a:cubicBezTo>
                  <a:lnTo>
                    <a:pt x="12595" y="57100"/>
                  </a:lnTo>
                  <a:lnTo>
                    <a:pt x="16278" y="60782"/>
                  </a:lnTo>
                  <a:lnTo>
                    <a:pt x="23506" y="57296"/>
                  </a:lnTo>
                  <a:cubicBezTo>
                    <a:pt x="24251" y="56943"/>
                    <a:pt x="25132" y="56963"/>
                    <a:pt x="25856" y="57335"/>
                  </a:cubicBezTo>
                  <a:cubicBezTo>
                    <a:pt x="27150" y="58021"/>
                    <a:pt x="28442" y="58549"/>
                    <a:pt x="29735" y="58961"/>
                  </a:cubicBezTo>
                  <a:cubicBezTo>
                    <a:pt x="30519" y="59215"/>
                    <a:pt x="31146" y="59823"/>
                    <a:pt x="31420" y="60587"/>
                  </a:cubicBezTo>
                  <a:lnTo>
                    <a:pt x="34064" y="68148"/>
                  </a:lnTo>
                  <a:close/>
                  <a:moveTo>
                    <a:pt x="70734" y="41155"/>
                  </a:moveTo>
                  <a:lnTo>
                    <a:pt x="70753" y="41155"/>
                  </a:lnTo>
                  <a:lnTo>
                    <a:pt x="70734" y="41155"/>
                  </a:lnTo>
                  <a:close/>
                  <a:moveTo>
                    <a:pt x="36669" y="50910"/>
                  </a:moveTo>
                  <a:cubicBezTo>
                    <a:pt x="28834" y="50910"/>
                    <a:pt x="22448" y="44524"/>
                    <a:pt x="22448" y="36689"/>
                  </a:cubicBezTo>
                  <a:cubicBezTo>
                    <a:pt x="22448" y="28854"/>
                    <a:pt x="28834" y="22468"/>
                    <a:pt x="36669" y="22468"/>
                  </a:cubicBezTo>
                  <a:cubicBezTo>
                    <a:pt x="44505" y="22468"/>
                    <a:pt x="50890" y="28854"/>
                    <a:pt x="50890" y="36689"/>
                  </a:cubicBezTo>
                  <a:cubicBezTo>
                    <a:pt x="50890" y="44524"/>
                    <a:pt x="44524" y="50910"/>
                    <a:pt x="36669" y="50910"/>
                  </a:cubicBezTo>
                  <a:close/>
                  <a:moveTo>
                    <a:pt x="36669" y="27698"/>
                  </a:moveTo>
                  <a:cubicBezTo>
                    <a:pt x="31713" y="27698"/>
                    <a:pt x="27679" y="31733"/>
                    <a:pt x="27679" y="36689"/>
                  </a:cubicBezTo>
                  <a:cubicBezTo>
                    <a:pt x="27679" y="41645"/>
                    <a:pt x="31713" y="45680"/>
                    <a:pt x="36669" y="45680"/>
                  </a:cubicBezTo>
                  <a:cubicBezTo>
                    <a:pt x="41625" y="45680"/>
                    <a:pt x="45660" y="41645"/>
                    <a:pt x="45660" y="36689"/>
                  </a:cubicBezTo>
                  <a:cubicBezTo>
                    <a:pt x="45660" y="31733"/>
                    <a:pt x="41625" y="27698"/>
                    <a:pt x="36669" y="27698"/>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grpSp>
        <p:nvGrpSpPr>
          <p:cNvPr id="162" name="Graphic 5">
            <a:extLst>
              <a:ext uri="{FF2B5EF4-FFF2-40B4-BE49-F238E27FC236}">
                <a16:creationId xmlns:a16="http://schemas.microsoft.com/office/drawing/2014/main" id="{73B1A173-F024-3CDA-C31A-ED65474F3883}"/>
              </a:ext>
            </a:extLst>
          </p:cNvPr>
          <p:cNvGrpSpPr/>
          <p:nvPr/>
        </p:nvGrpSpPr>
        <p:grpSpPr>
          <a:xfrm>
            <a:off x="8555057" y="4166339"/>
            <a:ext cx="316498" cy="306658"/>
            <a:chOff x="7035964" y="3946927"/>
            <a:chExt cx="134042" cy="135903"/>
          </a:xfrm>
          <a:solidFill>
            <a:srgbClr val="FFFFFF"/>
          </a:solidFill>
        </p:grpSpPr>
        <p:grpSp>
          <p:nvGrpSpPr>
            <p:cNvPr id="163" name="Graphic 5">
              <a:extLst>
                <a:ext uri="{FF2B5EF4-FFF2-40B4-BE49-F238E27FC236}">
                  <a16:creationId xmlns:a16="http://schemas.microsoft.com/office/drawing/2014/main" id="{F2CC9B9F-2E7A-7EA6-F023-9C2C5F15A5EF}"/>
                </a:ext>
              </a:extLst>
            </p:cNvPr>
            <p:cNvGrpSpPr/>
            <p:nvPr/>
          </p:nvGrpSpPr>
          <p:grpSpPr>
            <a:xfrm>
              <a:off x="7068069" y="3946927"/>
              <a:ext cx="69851" cy="135903"/>
              <a:chOff x="7068069" y="3946927"/>
              <a:chExt cx="69851" cy="135903"/>
            </a:xfrm>
            <a:grpFill/>
          </p:grpSpPr>
          <p:sp>
            <p:nvSpPr>
              <p:cNvPr id="217" name="Freeform: Shape 216">
                <a:extLst>
                  <a:ext uri="{FF2B5EF4-FFF2-40B4-BE49-F238E27FC236}">
                    <a16:creationId xmlns:a16="http://schemas.microsoft.com/office/drawing/2014/main" id="{B3634E2E-0D2C-5CBB-607B-0BD3A102F53E}"/>
                  </a:ext>
                </a:extLst>
              </p:cNvPr>
              <p:cNvSpPr/>
              <p:nvPr/>
            </p:nvSpPr>
            <p:spPr>
              <a:xfrm>
                <a:off x="7089498" y="3957466"/>
                <a:ext cx="26992" cy="26992"/>
              </a:xfrm>
              <a:custGeom>
                <a:avLst/>
                <a:gdLst>
                  <a:gd name="connsiteX0" fmla="*/ 13497 w 26992"/>
                  <a:gd name="connsiteY0" fmla="*/ 26993 h 26992"/>
                  <a:gd name="connsiteX1" fmla="*/ 0 w 26992"/>
                  <a:gd name="connsiteY1" fmla="*/ 13496 h 26992"/>
                  <a:gd name="connsiteX2" fmla="*/ 13497 w 26992"/>
                  <a:gd name="connsiteY2" fmla="*/ 0 h 26992"/>
                  <a:gd name="connsiteX3" fmla="*/ 26993 w 26992"/>
                  <a:gd name="connsiteY3" fmla="*/ 13496 h 26992"/>
                  <a:gd name="connsiteX4" fmla="*/ 13497 w 26992"/>
                  <a:gd name="connsiteY4" fmla="*/ 26993 h 26992"/>
                  <a:gd name="connsiteX5" fmla="*/ 13497 w 26992"/>
                  <a:gd name="connsiteY5" fmla="*/ 5230 h 26992"/>
                  <a:gd name="connsiteX6" fmla="*/ 5230 w 26992"/>
                  <a:gd name="connsiteY6" fmla="*/ 13496 h 26992"/>
                  <a:gd name="connsiteX7" fmla="*/ 13497 w 26992"/>
                  <a:gd name="connsiteY7" fmla="*/ 21763 h 26992"/>
                  <a:gd name="connsiteX8" fmla="*/ 21763 w 26992"/>
                  <a:gd name="connsiteY8" fmla="*/ 13496 h 26992"/>
                  <a:gd name="connsiteX9" fmla="*/ 13497 w 26992"/>
                  <a:gd name="connsiteY9" fmla="*/ 5230 h 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92" h="26992">
                    <a:moveTo>
                      <a:pt x="13497" y="26993"/>
                    </a:moveTo>
                    <a:cubicBezTo>
                      <a:pt x="6053" y="26993"/>
                      <a:pt x="0" y="20940"/>
                      <a:pt x="0" y="13496"/>
                    </a:cubicBezTo>
                    <a:cubicBezTo>
                      <a:pt x="0" y="6053"/>
                      <a:pt x="6053" y="0"/>
                      <a:pt x="13497" y="0"/>
                    </a:cubicBezTo>
                    <a:cubicBezTo>
                      <a:pt x="20940" y="0"/>
                      <a:pt x="26993" y="6053"/>
                      <a:pt x="26993" y="13496"/>
                    </a:cubicBezTo>
                    <a:cubicBezTo>
                      <a:pt x="26993" y="20940"/>
                      <a:pt x="20940" y="26993"/>
                      <a:pt x="13497" y="26993"/>
                    </a:cubicBezTo>
                    <a:close/>
                    <a:moveTo>
                      <a:pt x="13497" y="5230"/>
                    </a:moveTo>
                    <a:cubicBezTo>
                      <a:pt x="8932" y="5230"/>
                      <a:pt x="5230" y="8932"/>
                      <a:pt x="5230" y="13496"/>
                    </a:cubicBezTo>
                    <a:cubicBezTo>
                      <a:pt x="5230" y="18060"/>
                      <a:pt x="8932" y="21763"/>
                      <a:pt x="13497" y="21763"/>
                    </a:cubicBezTo>
                    <a:cubicBezTo>
                      <a:pt x="18060" y="21763"/>
                      <a:pt x="21763" y="18060"/>
                      <a:pt x="21763" y="13496"/>
                    </a:cubicBezTo>
                    <a:cubicBezTo>
                      <a:pt x="21763" y="8952"/>
                      <a:pt x="18060" y="5230"/>
                      <a:pt x="1349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218" name="Freeform: Shape 217">
                <a:extLst>
                  <a:ext uri="{FF2B5EF4-FFF2-40B4-BE49-F238E27FC236}">
                    <a16:creationId xmlns:a16="http://schemas.microsoft.com/office/drawing/2014/main" id="{55210EF1-9423-DFF2-59BA-2C60B90BBE32}"/>
                  </a:ext>
                </a:extLst>
              </p:cNvPr>
              <p:cNvSpPr/>
              <p:nvPr/>
            </p:nvSpPr>
            <p:spPr>
              <a:xfrm>
                <a:off x="7068069" y="3946927"/>
                <a:ext cx="69851" cy="135903"/>
              </a:xfrm>
              <a:custGeom>
                <a:avLst/>
                <a:gdLst>
                  <a:gd name="connsiteX0" fmla="*/ 34319 w 69851"/>
                  <a:gd name="connsiteY0" fmla="*/ 135904 h 135903"/>
                  <a:gd name="connsiteX1" fmla="*/ 32614 w 69851"/>
                  <a:gd name="connsiteY1" fmla="*/ 135257 h 135903"/>
                  <a:gd name="connsiteX2" fmla="*/ 17101 w 69851"/>
                  <a:gd name="connsiteY2" fmla="*/ 121839 h 135903"/>
                  <a:gd name="connsiteX3" fmla="*/ 16200 w 69851"/>
                  <a:gd name="connsiteY3" fmla="*/ 119861 h 135903"/>
                  <a:gd name="connsiteX4" fmla="*/ 16200 w 69851"/>
                  <a:gd name="connsiteY4" fmla="*/ 64387 h 135903"/>
                  <a:gd name="connsiteX5" fmla="*/ 0 w 69851"/>
                  <a:gd name="connsiteY5" fmla="*/ 34926 h 135903"/>
                  <a:gd name="connsiteX6" fmla="*/ 34926 w 69851"/>
                  <a:gd name="connsiteY6" fmla="*/ 0 h 135903"/>
                  <a:gd name="connsiteX7" fmla="*/ 69852 w 69851"/>
                  <a:gd name="connsiteY7" fmla="*/ 34926 h 135903"/>
                  <a:gd name="connsiteX8" fmla="*/ 53652 w 69851"/>
                  <a:gd name="connsiteY8" fmla="*/ 64406 h 135903"/>
                  <a:gd name="connsiteX9" fmla="*/ 53652 w 69851"/>
                  <a:gd name="connsiteY9" fmla="*/ 73672 h 135903"/>
                  <a:gd name="connsiteX10" fmla="*/ 53143 w 69851"/>
                  <a:gd name="connsiteY10" fmla="*/ 75219 h 135903"/>
                  <a:gd name="connsiteX11" fmla="*/ 46268 w 69851"/>
                  <a:gd name="connsiteY11" fmla="*/ 84543 h 135903"/>
                  <a:gd name="connsiteX12" fmla="*/ 53260 w 69851"/>
                  <a:gd name="connsiteY12" fmla="*/ 96178 h 135903"/>
                  <a:gd name="connsiteX13" fmla="*/ 53221 w 69851"/>
                  <a:gd name="connsiteY13" fmla="*/ 98941 h 135903"/>
                  <a:gd name="connsiteX14" fmla="*/ 46326 w 69851"/>
                  <a:gd name="connsiteY14" fmla="*/ 109596 h 135903"/>
                  <a:gd name="connsiteX15" fmla="*/ 53084 w 69851"/>
                  <a:gd name="connsiteY15" fmla="*/ 118274 h 135903"/>
                  <a:gd name="connsiteX16" fmla="*/ 52653 w 69851"/>
                  <a:gd name="connsiteY16" fmla="*/ 121918 h 135903"/>
                  <a:gd name="connsiteX17" fmla="*/ 35945 w 69851"/>
                  <a:gd name="connsiteY17" fmla="*/ 135335 h 135903"/>
                  <a:gd name="connsiteX18" fmla="*/ 34319 w 69851"/>
                  <a:gd name="connsiteY18" fmla="*/ 135904 h 135903"/>
                  <a:gd name="connsiteX19" fmla="*/ 21429 w 69851"/>
                  <a:gd name="connsiteY19" fmla="*/ 118685 h 135903"/>
                  <a:gd name="connsiteX20" fmla="*/ 34397 w 69851"/>
                  <a:gd name="connsiteY20" fmla="*/ 129890 h 135903"/>
                  <a:gd name="connsiteX21" fmla="*/ 47384 w 69851"/>
                  <a:gd name="connsiteY21" fmla="*/ 119449 h 135903"/>
                  <a:gd name="connsiteX22" fmla="*/ 41077 w 69851"/>
                  <a:gd name="connsiteY22" fmla="*/ 111340 h 135903"/>
                  <a:gd name="connsiteX23" fmla="*/ 40939 w 69851"/>
                  <a:gd name="connsiteY23" fmla="*/ 108304 h 135903"/>
                  <a:gd name="connsiteX24" fmla="*/ 47952 w 69851"/>
                  <a:gd name="connsiteY24" fmla="*/ 97452 h 135903"/>
                  <a:gd name="connsiteX25" fmla="*/ 40900 w 69851"/>
                  <a:gd name="connsiteY25" fmla="*/ 85718 h 135903"/>
                  <a:gd name="connsiteX26" fmla="*/ 41037 w 69851"/>
                  <a:gd name="connsiteY26" fmla="*/ 82819 h 135903"/>
                  <a:gd name="connsiteX27" fmla="*/ 48422 w 69851"/>
                  <a:gd name="connsiteY27" fmla="*/ 72771 h 135903"/>
                  <a:gd name="connsiteX28" fmla="*/ 48422 w 69851"/>
                  <a:gd name="connsiteY28" fmla="*/ 62898 h 135903"/>
                  <a:gd name="connsiteX29" fmla="*/ 49734 w 69851"/>
                  <a:gd name="connsiteY29" fmla="*/ 60626 h 135903"/>
                  <a:gd name="connsiteX30" fmla="*/ 64622 w 69851"/>
                  <a:gd name="connsiteY30" fmla="*/ 34887 h 135903"/>
                  <a:gd name="connsiteX31" fmla="*/ 34926 w 69851"/>
                  <a:gd name="connsiteY31" fmla="*/ 5191 h 135903"/>
                  <a:gd name="connsiteX32" fmla="*/ 5230 w 69851"/>
                  <a:gd name="connsiteY32" fmla="*/ 34887 h 135903"/>
                  <a:gd name="connsiteX33" fmla="*/ 20117 w 69851"/>
                  <a:gd name="connsiteY33" fmla="*/ 60626 h 135903"/>
                  <a:gd name="connsiteX34" fmla="*/ 21429 w 69851"/>
                  <a:gd name="connsiteY34" fmla="*/ 62898 h 135903"/>
                  <a:gd name="connsiteX35" fmla="*/ 21429 w 69851"/>
                  <a:gd name="connsiteY35" fmla="*/ 118685 h 135903"/>
                  <a:gd name="connsiteX36" fmla="*/ 51028 w 69851"/>
                  <a:gd name="connsiteY36" fmla="*/ 73652 h 135903"/>
                  <a:gd name="connsiteX37" fmla="*/ 51047 w 69851"/>
                  <a:gd name="connsiteY37" fmla="*/ 73652 h 135903"/>
                  <a:gd name="connsiteX38" fmla="*/ 51028 w 69851"/>
                  <a:gd name="connsiteY38" fmla="*/ 73652 h 13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9851" h="135903">
                    <a:moveTo>
                      <a:pt x="34319" y="135904"/>
                    </a:moveTo>
                    <a:cubicBezTo>
                      <a:pt x="33711" y="135904"/>
                      <a:pt x="33104" y="135688"/>
                      <a:pt x="32614" y="135257"/>
                    </a:cubicBezTo>
                    <a:lnTo>
                      <a:pt x="17101" y="121839"/>
                    </a:lnTo>
                    <a:cubicBezTo>
                      <a:pt x="16532" y="121349"/>
                      <a:pt x="16200" y="120625"/>
                      <a:pt x="16200" y="119861"/>
                    </a:cubicBezTo>
                    <a:lnTo>
                      <a:pt x="16200" y="64387"/>
                    </a:lnTo>
                    <a:cubicBezTo>
                      <a:pt x="6170" y="58001"/>
                      <a:pt x="0" y="46855"/>
                      <a:pt x="0" y="34926"/>
                    </a:cubicBezTo>
                    <a:cubicBezTo>
                      <a:pt x="0" y="15671"/>
                      <a:pt x="15671" y="0"/>
                      <a:pt x="34926" y="0"/>
                    </a:cubicBezTo>
                    <a:cubicBezTo>
                      <a:pt x="54181" y="0"/>
                      <a:pt x="69852" y="15671"/>
                      <a:pt x="69852" y="34926"/>
                    </a:cubicBezTo>
                    <a:cubicBezTo>
                      <a:pt x="69852" y="46855"/>
                      <a:pt x="63682" y="58021"/>
                      <a:pt x="53652" y="64406"/>
                    </a:cubicBezTo>
                    <a:lnTo>
                      <a:pt x="53652" y="73672"/>
                    </a:lnTo>
                    <a:cubicBezTo>
                      <a:pt x="53652" y="74220"/>
                      <a:pt x="53476" y="74768"/>
                      <a:pt x="53143" y="75219"/>
                    </a:cubicBezTo>
                    <a:lnTo>
                      <a:pt x="46268" y="84543"/>
                    </a:lnTo>
                    <a:lnTo>
                      <a:pt x="53260" y="96178"/>
                    </a:lnTo>
                    <a:cubicBezTo>
                      <a:pt x="53770" y="97041"/>
                      <a:pt x="53750" y="98098"/>
                      <a:pt x="53221" y="98941"/>
                    </a:cubicBezTo>
                    <a:lnTo>
                      <a:pt x="46326" y="109596"/>
                    </a:lnTo>
                    <a:lnTo>
                      <a:pt x="53084" y="118274"/>
                    </a:lnTo>
                    <a:cubicBezTo>
                      <a:pt x="53966" y="119410"/>
                      <a:pt x="53770" y="121017"/>
                      <a:pt x="52653" y="121918"/>
                    </a:cubicBezTo>
                    <a:lnTo>
                      <a:pt x="35945" y="135335"/>
                    </a:lnTo>
                    <a:cubicBezTo>
                      <a:pt x="35475" y="135708"/>
                      <a:pt x="34906" y="135904"/>
                      <a:pt x="34319" y="135904"/>
                    </a:cubicBezTo>
                    <a:close/>
                    <a:moveTo>
                      <a:pt x="21429" y="118685"/>
                    </a:moveTo>
                    <a:lnTo>
                      <a:pt x="34397" y="129890"/>
                    </a:lnTo>
                    <a:lnTo>
                      <a:pt x="47384" y="119449"/>
                    </a:lnTo>
                    <a:lnTo>
                      <a:pt x="41077" y="111340"/>
                    </a:lnTo>
                    <a:cubicBezTo>
                      <a:pt x="40391" y="110458"/>
                      <a:pt x="40332" y="109244"/>
                      <a:pt x="40939" y="108304"/>
                    </a:cubicBezTo>
                    <a:lnTo>
                      <a:pt x="47952" y="97452"/>
                    </a:lnTo>
                    <a:lnTo>
                      <a:pt x="40900" y="85718"/>
                    </a:lnTo>
                    <a:cubicBezTo>
                      <a:pt x="40352" y="84817"/>
                      <a:pt x="40410" y="83681"/>
                      <a:pt x="41037" y="82819"/>
                    </a:cubicBezTo>
                    <a:lnTo>
                      <a:pt x="48422" y="72771"/>
                    </a:lnTo>
                    <a:lnTo>
                      <a:pt x="48422" y="62898"/>
                    </a:lnTo>
                    <a:cubicBezTo>
                      <a:pt x="48422" y="61958"/>
                      <a:pt x="48912" y="61096"/>
                      <a:pt x="49734" y="60626"/>
                    </a:cubicBezTo>
                    <a:cubicBezTo>
                      <a:pt x="58922" y="55337"/>
                      <a:pt x="64622" y="45464"/>
                      <a:pt x="64622" y="34887"/>
                    </a:cubicBezTo>
                    <a:cubicBezTo>
                      <a:pt x="64622" y="18511"/>
                      <a:pt x="51302" y="5191"/>
                      <a:pt x="34926" y="5191"/>
                    </a:cubicBezTo>
                    <a:cubicBezTo>
                      <a:pt x="18550" y="5191"/>
                      <a:pt x="5230" y="18511"/>
                      <a:pt x="5230" y="34887"/>
                    </a:cubicBezTo>
                    <a:cubicBezTo>
                      <a:pt x="5230" y="45464"/>
                      <a:pt x="10930" y="55337"/>
                      <a:pt x="20117" y="60626"/>
                    </a:cubicBezTo>
                    <a:cubicBezTo>
                      <a:pt x="20920" y="61096"/>
                      <a:pt x="21429" y="61958"/>
                      <a:pt x="21429" y="62898"/>
                    </a:cubicBezTo>
                    <a:lnTo>
                      <a:pt x="21429" y="118685"/>
                    </a:lnTo>
                    <a:close/>
                    <a:moveTo>
                      <a:pt x="51028" y="73652"/>
                    </a:moveTo>
                    <a:lnTo>
                      <a:pt x="51047" y="73652"/>
                    </a:lnTo>
                    <a:lnTo>
                      <a:pt x="51028" y="73652"/>
                    </a:ln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sp>
          <p:nvSpPr>
            <p:cNvPr id="164" name="Freeform: Shape 163">
              <a:extLst>
                <a:ext uri="{FF2B5EF4-FFF2-40B4-BE49-F238E27FC236}">
                  <a16:creationId xmlns:a16="http://schemas.microsoft.com/office/drawing/2014/main" id="{C6FB9E8B-C0C6-1E47-1B5A-B87080BC796F}"/>
                </a:ext>
              </a:extLst>
            </p:cNvPr>
            <p:cNvSpPr/>
            <p:nvPr/>
          </p:nvSpPr>
          <p:spPr>
            <a:xfrm>
              <a:off x="7149713" y="3986123"/>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4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4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64" y="20293"/>
                    <a:pt x="0" y="15749"/>
                    <a:pt x="0" y="10147"/>
                  </a:cubicBezTo>
                  <a:cubicBezTo>
                    <a:pt x="0" y="4564"/>
                    <a:pt x="4545" y="0"/>
                    <a:pt x="10147" y="0"/>
                  </a:cubicBezTo>
                  <a:cubicBezTo>
                    <a:pt x="15749" y="0"/>
                    <a:pt x="20294" y="4544"/>
                    <a:pt x="20294" y="10147"/>
                  </a:cubicBezTo>
                  <a:cubicBezTo>
                    <a:pt x="20294" y="15749"/>
                    <a:pt x="15749" y="20293"/>
                    <a:pt x="10147" y="20293"/>
                  </a:cubicBezTo>
                  <a:close/>
                  <a:moveTo>
                    <a:pt x="10147" y="5230"/>
                  </a:moveTo>
                  <a:cubicBezTo>
                    <a:pt x="7444" y="5230"/>
                    <a:pt x="5230" y="7443"/>
                    <a:pt x="5230" y="10147"/>
                  </a:cubicBezTo>
                  <a:cubicBezTo>
                    <a:pt x="5230" y="12850"/>
                    <a:pt x="7444" y="15063"/>
                    <a:pt x="10147" y="15063"/>
                  </a:cubicBezTo>
                  <a:cubicBezTo>
                    <a:pt x="12850" y="15063"/>
                    <a:pt x="15064" y="12850"/>
                    <a:pt x="15064" y="10147"/>
                  </a:cubicBezTo>
                  <a:cubicBezTo>
                    <a:pt x="15064" y="7443"/>
                    <a:pt x="12870"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5" name="Freeform: Shape 164">
              <a:extLst>
                <a:ext uri="{FF2B5EF4-FFF2-40B4-BE49-F238E27FC236}">
                  <a16:creationId xmlns:a16="http://schemas.microsoft.com/office/drawing/2014/main" id="{B414FF69-4107-3972-2C30-98B273C284A0}"/>
                </a:ext>
              </a:extLst>
            </p:cNvPr>
            <p:cNvSpPr/>
            <p:nvPr/>
          </p:nvSpPr>
          <p:spPr>
            <a:xfrm>
              <a:off x="7149713" y="4024340"/>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4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4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64" y="20293"/>
                    <a:pt x="0" y="15749"/>
                    <a:pt x="0" y="10147"/>
                  </a:cubicBezTo>
                  <a:cubicBezTo>
                    <a:pt x="0" y="4564"/>
                    <a:pt x="4545" y="0"/>
                    <a:pt x="10147" y="0"/>
                  </a:cubicBezTo>
                  <a:cubicBezTo>
                    <a:pt x="15749" y="0"/>
                    <a:pt x="20294" y="4544"/>
                    <a:pt x="20294" y="10147"/>
                  </a:cubicBezTo>
                  <a:cubicBezTo>
                    <a:pt x="20294" y="15729"/>
                    <a:pt x="15749" y="20293"/>
                    <a:pt x="10147" y="20293"/>
                  </a:cubicBezTo>
                  <a:close/>
                  <a:moveTo>
                    <a:pt x="10147" y="5230"/>
                  </a:moveTo>
                  <a:cubicBezTo>
                    <a:pt x="7444" y="5230"/>
                    <a:pt x="5230" y="7443"/>
                    <a:pt x="5230" y="10147"/>
                  </a:cubicBezTo>
                  <a:cubicBezTo>
                    <a:pt x="5230" y="12850"/>
                    <a:pt x="7444" y="15063"/>
                    <a:pt x="10147" y="15063"/>
                  </a:cubicBezTo>
                  <a:cubicBezTo>
                    <a:pt x="12850" y="15063"/>
                    <a:pt x="15064" y="12850"/>
                    <a:pt x="15064" y="10147"/>
                  </a:cubicBezTo>
                  <a:cubicBezTo>
                    <a:pt x="15064" y="7424"/>
                    <a:pt x="12870"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6" name="Freeform: Shape 165">
              <a:extLst>
                <a:ext uri="{FF2B5EF4-FFF2-40B4-BE49-F238E27FC236}">
                  <a16:creationId xmlns:a16="http://schemas.microsoft.com/office/drawing/2014/main" id="{A9861C9D-9745-80C5-04A1-6ED0A647742D}"/>
                </a:ext>
              </a:extLst>
            </p:cNvPr>
            <p:cNvSpPr/>
            <p:nvPr/>
          </p:nvSpPr>
          <p:spPr>
            <a:xfrm>
              <a:off x="7149713" y="4062537"/>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4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4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64" y="20293"/>
                    <a:pt x="0" y="15749"/>
                    <a:pt x="0" y="10147"/>
                  </a:cubicBezTo>
                  <a:cubicBezTo>
                    <a:pt x="0" y="4564"/>
                    <a:pt x="4545" y="0"/>
                    <a:pt x="10147" y="0"/>
                  </a:cubicBezTo>
                  <a:cubicBezTo>
                    <a:pt x="15749" y="0"/>
                    <a:pt x="20294" y="4544"/>
                    <a:pt x="20294" y="10147"/>
                  </a:cubicBezTo>
                  <a:cubicBezTo>
                    <a:pt x="20294" y="15749"/>
                    <a:pt x="15749" y="20293"/>
                    <a:pt x="10147" y="20293"/>
                  </a:cubicBezTo>
                  <a:close/>
                  <a:moveTo>
                    <a:pt x="10147" y="5230"/>
                  </a:moveTo>
                  <a:cubicBezTo>
                    <a:pt x="7444" y="5230"/>
                    <a:pt x="5230" y="7443"/>
                    <a:pt x="5230" y="10147"/>
                  </a:cubicBezTo>
                  <a:cubicBezTo>
                    <a:pt x="5230" y="12850"/>
                    <a:pt x="7444" y="15063"/>
                    <a:pt x="10147" y="15063"/>
                  </a:cubicBezTo>
                  <a:cubicBezTo>
                    <a:pt x="12850" y="15063"/>
                    <a:pt x="15064" y="12850"/>
                    <a:pt x="15064" y="10147"/>
                  </a:cubicBezTo>
                  <a:cubicBezTo>
                    <a:pt x="15064" y="7443"/>
                    <a:pt x="12870"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7" name="Freeform: Shape 166">
              <a:extLst>
                <a:ext uri="{FF2B5EF4-FFF2-40B4-BE49-F238E27FC236}">
                  <a16:creationId xmlns:a16="http://schemas.microsoft.com/office/drawing/2014/main" id="{68CFD0EC-EC65-A500-7DA8-C59C476D2D0B}"/>
                </a:ext>
              </a:extLst>
            </p:cNvPr>
            <p:cNvSpPr/>
            <p:nvPr/>
          </p:nvSpPr>
          <p:spPr>
            <a:xfrm>
              <a:off x="7035964" y="3986123"/>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3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3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44" y="20293"/>
                    <a:pt x="0" y="15749"/>
                    <a:pt x="0" y="10147"/>
                  </a:cubicBezTo>
                  <a:cubicBezTo>
                    <a:pt x="0" y="4564"/>
                    <a:pt x="4544" y="0"/>
                    <a:pt x="10147" y="0"/>
                  </a:cubicBezTo>
                  <a:cubicBezTo>
                    <a:pt x="15749" y="0"/>
                    <a:pt x="20293" y="4544"/>
                    <a:pt x="20293" y="10147"/>
                  </a:cubicBezTo>
                  <a:cubicBezTo>
                    <a:pt x="20293" y="15749"/>
                    <a:pt x="15749" y="20293"/>
                    <a:pt x="10147" y="20293"/>
                  </a:cubicBezTo>
                  <a:close/>
                  <a:moveTo>
                    <a:pt x="10147" y="5230"/>
                  </a:moveTo>
                  <a:cubicBezTo>
                    <a:pt x="7443" y="5230"/>
                    <a:pt x="5230" y="7443"/>
                    <a:pt x="5230" y="10147"/>
                  </a:cubicBezTo>
                  <a:cubicBezTo>
                    <a:pt x="5230" y="12850"/>
                    <a:pt x="7443" y="15063"/>
                    <a:pt x="10147" y="15063"/>
                  </a:cubicBezTo>
                  <a:cubicBezTo>
                    <a:pt x="12850" y="15063"/>
                    <a:pt x="15063" y="12850"/>
                    <a:pt x="15063" y="10147"/>
                  </a:cubicBezTo>
                  <a:cubicBezTo>
                    <a:pt x="15063" y="7443"/>
                    <a:pt x="12869"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8" name="Freeform: Shape 167">
              <a:extLst>
                <a:ext uri="{FF2B5EF4-FFF2-40B4-BE49-F238E27FC236}">
                  <a16:creationId xmlns:a16="http://schemas.microsoft.com/office/drawing/2014/main" id="{6D224CA1-5FD7-433E-6054-AB370759D2FA}"/>
                </a:ext>
              </a:extLst>
            </p:cNvPr>
            <p:cNvSpPr/>
            <p:nvPr/>
          </p:nvSpPr>
          <p:spPr>
            <a:xfrm>
              <a:off x="7035964" y="4024340"/>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3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3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44" y="20293"/>
                    <a:pt x="0" y="15749"/>
                    <a:pt x="0" y="10147"/>
                  </a:cubicBezTo>
                  <a:cubicBezTo>
                    <a:pt x="0" y="4564"/>
                    <a:pt x="4544" y="0"/>
                    <a:pt x="10147" y="0"/>
                  </a:cubicBezTo>
                  <a:cubicBezTo>
                    <a:pt x="15749" y="0"/>
                    <a:pt x="20293" y="4544"/>
                    <a:pt x="20293" y="10147"/>
                  </a:cubicBezTo>
                  <a:cubicBezTo>
                    <a:pt x="20293" y="15729"/>
                    <a:pt x="15749" y="20293"/>
                    <a:pt x="10147" y="20293"/>
                  </a:cubicBezTo>
                  <a:close/>
                  <a:moveTo>
                    <a:pt x="10147" y="5230"/>
                  </a:moveTo>
                  <a:cubicBezTo>
                    <a:pt x="7443" y="5230"/>
                    <a:pt x="5230" y="7443"/>
                    <a:pt x="5230" y="10147"/>
                  </a:cubicBezTo>
                  <a:cubicBezTo>
                    <a:pt x="5230" y="12850"/>
                    <a:pt x="7443" y="15063"/>
                    <a:pt x="10147" y="15063"/>
                  </a:cubicBezTo>
                  <a:cubicBezTo>
                    <a:pt x="12850" y="15063"/>
                    <a:pt x="15063" y="12850"/>
                    <a:pt x="15063" y="10147"/>
                  </a:cubicBezTo>
                  <a:cubicBezTo>
                    <a:pt x="15063" y="7424"/>
                    <a:pt x="12869"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69" name="Freeform: Shape 168">
              <a:extLst>
                <a:ext uri="{FF2B5EF4-FFF2-40B4-BE49-F238E27FC236}">
                  <a16:creationId xmlns:a16="http://schemas.microsoft.com/office/drawing/2014/main" id="{E6AC29F5-5851-FBEF-09D8-36755A3034D3}"/>
                </a:ext>
              </a:extLst>
            </p:cNvPr>
            <p:cNvSpPr/>
            <p:nvPr/>
          </p:nvSpPr>
          <p:spPr>
            <a:xfrm>
              <a:off x="7035964" y="4062537"/>
              <a:ext cx="20293" cy="20293"/>
            </a:xfrm>
            <a:custGeom>
              <a:avLst/>
              <a:gdLst>
                <a:gd name="connsiteX0" fmla="*/ 10147 w 20293"/>
                <a:gd name="connsiteY0" fmla="*/ 20293 h 20293"/>
                <a:gd name="connsiteX1" fmla="*/ 0 w 20293"/>
                <a:gd name="connsiteY1" fmla="*/ 10147 h 20293"/>
                <a:gd name="connsiteX2" fmla="*/ 10147 w 20293"/>
                <a:gd name="connsiteY2" fmla="*/ 0 h 20293"/>
                <a:gd name="connsiteX3" fmla="*/ 20293 w 20293"/>
                <a:gd name="connsiteY3" fmla="*/ 10147 h 20293"/>
                <a:gd name="connsiteX4" fmla="*/ 10147 w 20293"/>
                <a:gd name="connsiteY4" fmla="*/ 20293 h 20293"/>
                <a:gd name="connsiteX5" fmla="*/ 10147 w 20293"/>
                <a:gd name="connsiteY5" fmla="*/ 5230 h 20293"/>
                <a:gd name="connsiteX6" fmla="*/ 5230 w 20293"/>
                <a:gd name="connsiteY6" fmla="*/ 10147 h 20293"/>
                <a:gd name="connsiteX7" fmla="*/ 10147 w 20293"/>
                <a:gd name="connsiteY7" fmla="*/ 15063 h 20293"/>
                <a:gd name="connsiteX8" fmla="*/ 15063 w 20293"/>
                <a:gd name="connsiteY8" fmla="*/ 10147 h 20293"/>
                <a:gd name="connsiteX9" fmla="*/ 10147 w 20293"/>
                <a:gd name="connsiteY9" fmla="*/ 5230 h 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93" h="20293">
                  <a:moveTo>
                    <a:pt x="10147" y="20293"/>
                  </a:moveTo>
                  <a:cubicBezTo>
                    <a:pt x="4544" y="20293"/>
                    <a:pt x="0" y="15749"/>
                    <a:pt x="0" y="10147"/>
                  </a:cubicBezTo>
                  <a:cubicBezTo>
                    <a:pt x="0" y="4564"/>
                    <a:pt x="4544" y="0"/>
                    <a:pt x="10147" y="0"/>
                  </a:cubicBezTo>
                  <a:cubicBezTo>
                    <a:pt x="15749" y="0"/>
                    <a:pt x="20293" y="4544"/>
                    <a:pt x="20293" y="10147"/>
                  </a:cubicBezTo>
                  <a:cubicBezTo>
                    <a:pt x="20293" y="15749"/>
                    <a:pt x="15749" y="20293"/>
                    <a:pt x="10147" y="20293"/>
                  </a:cubicBezTo>
                  <a:close/>
                  <a:moveTo>
                    <a:pt x="10147" y="5230"/>
                  </a:moveTo>
                  <a:cubicBezTo>
                    <a:pt x="7443" y="5230"/>
                    <a:pt x="5230" y="7443"/>
                    <a:pt x="5230" y="10147"/>
                  </a:cubicBezTo>
                  <a:cubicBezTo>
                    <a:pt x="5230" y="12850"/>
                    <a:pt x="7443" y="15063"/>
                    <a:pt x="10147" y="15063"/>
                  </a:cubicBezTo>
                  <a:cubicBezTo>
                    <a:pt x="12850" y="15063"/>
                    <a:pt x="15063" y="12850"/>
                    <a:pt x="15063" y="10147"/>
                  </a:cubicBezTo>
                  <a:cubicBezTo>
                    <a:pt x="15063" y="7443"/>
                    <a:pt x="12869" y="5230"/>
                    <a:pt x="10147" y="523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70" name="Freeform: Shape 169">
              <a:extLst>
                <a:ext uri="{FF2B5EF4-FFF2-40B4-BE49-F238E27FC236}">
                  <a16:creationId xmlns:a16="http://schemas.microsoft.com/office/drawing/2014/main" id="{65CEADEB-607F-0E7E-1774-0CCF13B3F0DE}"/>
                </a:ext>
              </a:extLst>
            </p:cNvPr>
            <p:cNvSpPr/>
            <p:nvPr/>
          </p:nvSpPr>
          <p:spPr>
            <a:xfrm>
              <a:off x="7116491" y="4001206"/>
              <a:ext cx="45993" cy="21312"/>
            </a:xfrm>
            <a:custGeom>
              <a:avLst/>
              <a:gdLst>
                <a:gd name="connsiteX0" fmla="*/ 27267 w 45993"/>
                <a:gd name="connsiteY0" fmla="*/ 21312 h 21312"/>
                <a:gd name="connsiteX1" fmla="*/ 2605 w 45993"/>
                <a:gd name="connsiteY1" fmla="*/ 21312 h 21312"/>
                <a:gd name="connsiteX2" fmla="*/ 0 w 45993"/>
                <a:gd name="connsiteY2" fmla="*/ 18707 h 21312"/>
                <a:gd name="connsiteX3" fmla="*/ 2605 w 45993"/>
                <a:gd name="connsiteY3" fmla="*/ 16102 h 21312"/>
                <a:gd name="connsiteX4" fmla="*/ 26190 w 45993"/>
                <a:gd name="connsiteY4" fmla="*/ 16102 h 21312"/>
                <a:gd name="connsiteX5" fmla="*/ 41527 w 45993"/>
                <a:gd name="connsiteY5" fmla="*/ 764 h 21312"/>
                <a:gd name="connsiteX6" fmla="*/ 45230 w 45993"/>
                <a:gd name="connsiteY6" fmla="*/ 764 h 21312"/>
                <a:gd name="connsiteX7" fmla="*/ 45230 w 45993"/>
                <a:gd name="connsiteY7" fmla="*/ 4466 h 21312"/>
                <a:gd name="connsiteX8" fmla="*/ 29128 w 45993"/>
                <a:gd name="connsiteY8" fmla="*/ 20568 h 21312"/>
                <a:gd name="connsiteX9" fmla="*/ 27267 w 45993"/>
                <a:gd name="connsiteY9" fmla="*/ 21312 h 21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3" h="21312">
                  <a:moveTo>
                    <a:pt x="27267" y="21312"/>
                  </a:moveTo>
                  <a:lnTo>
                    <a:pt x="2605" y="21312"/>
                  </a:lnTo>
                  <a:cubicBezTo>
                    <a:pt x="1156" y="21312"/>
                    <a:pt x="0" y="20137"/>
                    <a:pt x="0" y="18707"/>
                  </a:cubicBezTo>
                  <a:cubicBezTo>
                    <a:pt x="0" y="17257"/>
                    <a:pt x="1175" y="16102"/>
                    <a:pt x="2605" y="16102"/>
                  </a:cubicBezTo>
                  <a:lnTo>
                    <a:pt x="26190" y="16102"/>
                  </a:lnTo>
                  <a:lnTo>
                    <a:pt x="41527" y="764"/>
                  </a:lnTo>
                  <a:cubicBezTo>
                    <a:pt x="42546" y="-255"/>
                    <a:pt x="44211" y="-255"/>
                    <a:pt x="45230" y="764"/>
                  </a:cubicBezTo>
                  <a:cubicBezTo>
                    <a:pt x="46248" y="1783"/>
                    <a:pt x="46248" y="3448"/>
                    <a:pt x="45230" y="4466"/>
                  </a:cubicBezTo>
                  <a:lnTo>
                    <a:pt x="29128" y="20568"/>
                  </a:lnTo>
                  <a:cubicBezTo>
                    <a:pt x="28619" y="21038"/>
                    <a:pt x="27953" y="21312"/>
                    <a:pt x="27267" y="21312"/>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71" name="Freeform: Shape 170">
              <a:extLst>
                <a:ext uri="{FF2B5EF4-FFF2-40B4-BE49-F238E27FC236}">
                  <a16:creationId xmlns:a16="http://schemas.microsoft.com/office/drawing/2014/main" id="{8F4F4F81-B75F-B57F-7A75-B41D634E00AF}"/>
                </a:ext>
              </a:extLst>
            </p:cNvPr>
            <p:cNvSpPr/>
            <p:nvPr/>
          </p:nvSpPr>
          <p:spPr>
            <a:xfrm>
              <a:off x="7111261" y="4039423"/>
              <a:ext cx="51223" cy="17864"/>
            </a:xfrm>
            <a:custGeom>
              <a:avLst/>
              <a:gdLst>
                <a:gd name="connsiteX0" fmla="*/ 35944 w 51223"/>
                <a:gd name="connsiteY0" fmla="*/ 17865 h 17864"/>
                <a:gd name="connsiteX1" fmla="*/ 2605 w 51223"/>
                <a:gd name="connsiteY1" fmla="*/ 17865 h 17864"/>
                <a:gd name="connsiteX2" fmla="*/ 0 w 51223"/>
                <a:gd name="connsiteY2" fmla="*/ 15259 h 17864"/>
                <a:gd name="connsiteX3" fmla="*/ 2605 w 51223"/>
                <a:gd name="connsiteY3" fmla="*/ 12654 h 17864"/>
                <a:gd name="connsiteX4" fmla="*/ 34867 w 51223"/>
                <a:gd name="connsiteY4" fmla="*/ 12654 h 17864"/>
                <a:gd name="connsiteX5" fmla="*/ 46757 w 51223"/>
                <a:gd name="connsiteY5" fmla="*/ 764 h 17864"/>
                <a:gd name="connsiteX6" fmla="*/ 50459 w 51223"/>
                <a:gd name="connsiteY6" fmla="*/ 764 h 17864"/>
                <a:gd name="connsiteX7" fmla="*/ 50459 w 51223"/>
                <a:gd name="connsiteY7" fmla="*/ 4466 h 17864"/>
                <a:gd name="connsiteX8" fmla="*/ 37806 w 51223"/>
                <a:gd name="connsiteY8" fmla="*/ 17120 h 17864"/>
                <a:gd name="connsiteX9" fmla="*/ 35944 w 51223"/>
                <a:gd name="connsiteY9" fmla="*/ 17865 h 1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23" h="17864">
                  <a:moveTo>
                    <a:pt x="35944" y="17865"/>
                  </a:moveTo>
                  <a:lnTo>
                    <a:pt x="2605" y="17865"/>
                  </a:lnTo>
                  <a:cubicBezTo>
                    <a:pt x="1155" y="17865"/>
                    <a:pt x="0" y="16689"/>
                    <a:pt x="0" y="15259"/>
                  </a:cubicBezTo>
                  <a:cubicBezTo>
                    <a:pt x="0" y="13810"/>
                    <a:pt x="1175" y="12654"/>
                    <a:pt x="2605" y="12654"/>
                  </a:cubicBezTo>
                  <a:lnTo>
                    <a:pt x="34867" y="12654"/>
                  </a:lnTo>
                  <a:lnTo>
                    <a:pt x="46757" y="764"/>
                  </a:lnTo>
                  <a:cubicBezTo>
                    <a:pt x="47776" y="-255"/>
                    <a:pt x="49441" y="-255"/>
                    <a:pt x="50459" y="764"/>
                  </a:cubicBezTo>
                  <a:cubicBezTo>
                    <a:pt x="51478" y="1783"/>
                    <a:pt x="51478" y="3448"/>
                    <a:pt x="50459" y="4466"/>
                  </a:cubicBezTo>
                  <a:lnTo>
                    <a:pt x="37806" y="17120"/>
                  </a:lnTo>
                  <a:cubicBezTo>
                    <a:pt x="37296" y="17590"/>
                    <a:pt x="36650" y="17865"/>
                    <a:pt x="35944" y="17865"/>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72" name="Freeform: Shape 171">
              <a:extLst>
                <a:ext uri="{FF2B5EF4-FFF2-40B4-BE49-F238E27FC236}">
                  <a16:creationId xmlns:a16="http://schemas.microsoft.com/office/drawing/2014/main" id="{D41F9CD4-3712-CECF-1193-0D53A1551C1C}"/>
                </a:ext>
              </a:extLst>
            </p:cNvPr>
            <p:cNvSpPr/>
            <p:nvPr/>
          </p:nvSpPr>
          <p:spPr>
            <a:xfrm>
              <a:off x="7109165" y="4070098"/>
              <a:ext cx="45778" cy="5210"/>
            </a:xfrm>
            <a:custGeom>
              <a:avLst/>
              <a:gdLst>
                <a:gd name="connsiteX0" fmla="*/ 43173 w 45778"/>
                <a:gd name="connsiteY0" fmla="*/ 5211 h 5210"/>
                <a:gd name="connsiteX1" fmla="*/ 2605 w 45778"/>
                <a:gd name="connsiteY1" fmla="*/ 5211 h 5210"/>
                <a:gd name="connsiteX2" fmla="*/ 0 w 45778"/>
                <a:gd name="connsiteY2" fmla="*/ 2605 h 5210"/>
                <a:gd name="connsiteX3" fmla="*/ 2605 w 45778"/>
                <a:gd name="connsiteY3" fmla="*/ 0 h 5210"/>
                <a:gd name="connsiteX4" fmla="*/ 43173 w 45778"/>
                <a:gd name="connsiteY4" fmla="*/ 0 h 5210"/>
                <a:gd name="connsiteX5" fmla="*/ 45778 w 45778"/>
                <a:gd name="connsiteY5" fmla="*/ 2605 h 5210"/>
                <a:gd name="connsiteX6" fmla="*/ 43173 w 45778"/>
                <a:gd name="connsiteY6" fmla="*/ 5211 h 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78" h="5210">
                  <a:moveTo>
                    <a:pt x="43173" y="5211"/>
                  </a:moveTo>
                  <a:lnTo>
                    <a:pt x="2605" y="5211"/>
                  </a:lnTo>
                  <a:cubicBezTo>
                    <a:pt x="1156" y="5211"/>
                    <a:pt x="0" y="4035"/>
                    <a:pt x="0" y="2605"/>
                  </a:cubicBezTo>
                  <a:cubicBezTo>
                    <a:pt x="0" y="1156"/>
                    <a:pt x="1175" y="0"/>
                    <a:pt x="2605" y="0"/>
                  </a:cubicBezTo>
                  <a:lnTo>
                    <a:pt x="43173" y="0"/>
                  </a:lnTo>
                  <a:cubicBezTo>
                    <a:pt x="44622" y="0"/>
                    <a:pt x="45778" y="1175"/>
                    <a:pt x="45778" y="2605"/>
                  </a:cubicBezTo>
                  <a:cubicBezTo>
                    <a:pt x="45778" y="4035"/>
                    <a:pt x="44622" y="5211"/>
                    <a:pt x="43173" y="5211"/>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173" name="Freeform: Shape 172">
              <a:extLst>
                <a:ext uri="{FF2B5EF4-FFF2-40B4-BE49-F238E27FC236}">
                  <a16:creationId xmlns:a16="http://schemas.microsoft.com/office/drawing/2014/main" id="{B16F506C-D5DD-F3A0-1E8F-B0EFF9566F7E}"/>
                </a:ext>
              </a:extLst>
            </p:cNvPr>
            <p:cNvSpPr/>
            <p:nvPr/>
          </p:nvSpPr>
          <p:spPr>
            <a:xfrm>
              <a:off x="7049984" y="3979215"/>
              <a:ext cx="23338" cy="15879"/>
            </a:xfrm>
            <a:custGeom>
              <a:avLst/>
              <a:gdLst>
                <a:gd name="connsiteX0" fmla="*/ 2610 w 23338"/>
                <a:gd name="connsiteY0" fmla="*/ 15880 h 15879"/>
                <a:gd name="connsiteX1" fmla="*/ 357 w 23338"/>
                <a:gd name="connsiteY1" fmla="*/ 14587 h 15879"/>
                <a:gd name="connsiteX2" fmla="*/ 1297 w 23338"/>
                <a:gd name="connsiteY2" fmla="*/ 11002 h 15879"/>
                <a:gd name="connsiteX3" fmla="*/ 19397 w 23338"/>
                <a:gd name="connsiteY3" fmla="*/ 366 h 15879"/>
                <a:gd name="connsiteX4" fmla="*/ 22981 w 23338"/>
                <a:gd name="connsiteY4" fmla="*/ 1306 h 15879"/>
                <a:gd name="connsiteX5" fmla="*/ 22041 w 23338"/>
                <a:gd name="connsiteY5" fmla="*/ 4891 h 15879"/>
                <a:gd name="connsiteX6" fmla="*/ 3942 w 23338"/>
                <a:gd name="connsiteY6" fmla="*/ 15527 h 15879"/>
                <a:gd name="connsiteX7" fmla="*/ 2610 w 23338"/>
                <a:gd name="connsiteY7" fmla="*/ 15880 h 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38" h="15879">
                  <a:moveTo>
                    <a:pt x="2610" y="15880"/>
                  </a:moveTo>
                  <a:cubicBezTo>
                    <a:pt x="1708" y="15880"/>
                    <a:pt x="847" y="15409"/>
                    <a:pt x="357" y="14587"/>
                  </a:cubicBezTo>
                  <a:cubicBezTo>
                    <a:pt x="-368" y="13353"/>
                    <a:pt x="44" y="11746"/>
                    <a:pt x="1297" y="11002"/>
                  </a:cubicBezTo>
                  <a:lnTo>
                    <a:pt x="19397" y="366"/>
                  </a:lnTo>
                  <a:cubicBezTo>
                    <a:pt x="20631" y="-379"/>
                    <a:pt x="22237" y="52"/>
                    <a:pt x="22981" y="1306"/>
                  </a:cubicBezTo>
                  <a:cubicBezTo>
                    <a:pt x="23706" y="2540"/>
                    <a:pt x="23295" y="4146"/>
                    <a:pt x="22041" y="4891"/>
                  </a:cubicBezTo>
                  <a:lnTo>
                    <a:pt x="3942" y="15527"/>
                  </a:lnTo>
                  <a:cubicBezTo>
                    <a:pt x="3511" y="15762"/>
                    <a:pt x="3060" y="15880"/>
                    <a:pt x="2610" y="15880"/>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215" name="Freeform: Shape 214">
              <a:extLst>
                <a:ext uri="{FF2B5EF4-FFF2-40B4-BE49-F238E27FC236}">
                  <a16:creationId xmlns:a16="http://schemas.microsoft.com/office/drawing/2014/main" id="{C06EEE05-08B1-0F3E-1BDC-43CF5A9E99FD}"/>
                </a:ext>
              </a:extLst>
            </p:cNvPr>
            <p:cNvSpPr/>
            <p:nvPr/>
          </p:nvSpPr>
          <p:spPr>
            <a:xfrm>
              <a:off x="7051046" y="4017641"/>
              <a:ext cx="38432" cy="19451"/>
            </a:xfrm>
            <a:custGeom>
              <a:avLst/>
              <a:gdLst>
                <a:gd name="connsiteX0" fmla="*/ 2605 w 38432"/>
                <a:gd name="connsiteY0" fmla="*/ 19451 h 19451"/>
                <a:gd name="connsiteX1" fmla="*/ 764 w 38432"/>
                <a:gd name="connsiteY1" fmla="*/ 18687 h 19451"/>
                <a:gd name="connsiteX2" fmla="*/ 764 w 38432"/>
                <a:gd name="connsiteY2" fmla="*/ 14985 h 19451"/>
                <a:gd name="connsiteX3" fmla="*/ 14985 w 38432"/>
                <a:gd name="connsiteY3" fmla="*/ 764 h 19451"/>
                <a:gd name="connsiteX4" fmla="*/ 16826 w 38432"/>
                <a:gd name="connsiteY4" fmla="*/ 0 h 19451"/>
                <a:gd name="connsiteX5" fmla="*/ 35827 w 38432"/>
                <a:gd name="connsiteY5" fmla="*/ 0 h 19451"/>
                <a:gd name="connsiteX6" fmla="*/ 38432 w 38432"/>
                <a:gd name="connsiteY6" fmla="*/ 2605 h 19451"/>
                <a:gd name="connsiteX7" fmla="*/ 35827 w 38432"/>
                <a:gd name="connsiteY7" fmla="*/ 5211 h 19451"/>
                <a:gd name="connsiteX8" fmla="*/ 17904 w 38432"/>
                <a:gd name="connsiteY8" fmla="*/ 5211 h 19451"/>
                <a:gd name="connsiteX9" fmla="*/ 4447 w 38432"/>
                <a:gd name="connsiteY9" fmla="*/ 18668 h 19451"/>
                <a:gd name="connsiteX10" fmla="*/ 2605 w 38432"/>
                <a:gd name="connsiteY10" fmla="*/ 19451 h 19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32" h="19451">
                  <a:moveTo>
                    <a:pt x="2605" y="19451"/>
                  </a:moveTo>
                  <a:cubicBezTo>
                    <a:pt x="1939" y="19451"/>
                    <a:pt x="1273" y="19197"/>
                    <a:pt x="764" y="18687"/>
                  </a:cubicBezTo>
                  <a:cubicBezTo>
                    <a:pt x="-255" y="17669"/>
                    <a:pt x="-255" y="16004"/>
                    <a:pt x="764" y="14985"/>
                  </a:cubicBezTo>
                  <a:lnTo>
                    <a:pt x="14985" y="764"/>
                  </a:lnTo>
                  <a:cubicBezTo>
                    <a:pt x="15475" y="274"/>
                    <a:pt x="16141" y="0"/>
                    <a:pt x="16826" y="0"/>
                  </a:cubicBezTo>
                  <a:lnTo>
                    <a:pt x="35827" y="0"/>
                  </a:lnTo>
                  <a:cubicBezTo>
                    <a:pt x="37277" y="0"/>
                    <a:pt x="38432" y="1175"/>
                    <a:pt x="38432" y="2605"/>
                  </a:cubicBezTo>
                  <a:cubicBezTo>
                    <a:pt x="38432" y="4055"/>
                    <a:pt x="37257" y="5211"/>
                    <a:pt x="35827" y="5211"/>
                  </a:cubicBezTo>
                  <a:lnTo>
                    <a:pt x="17904" y="5211"/>
                  </a:lnTo>
                  <a:lnTo>
                    <a:pt x="4447" y="18668"/>
                  </a:lnTo>
                  <a:cubicBezTo>
                    <a:pt x="3938" y="19197"/>
                    <a:pt x="3271" y="19451"/>
                    <a:pt x="2605" y="19451"/>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216" name="Freeform: Shape 215">
              <a:extLst>
                <a:ext uri="{FF2B5EF4-FFF2-40B4-BE49-F238E27FC236}">
                  <a16:creationId xmlns:a16="http://schemas.microsoft.com/office/drawing/2014/main" id="{9EB336C1-8F24-DFDA-23C8-8C2292DC9898}"/>
                </a:ext>
              </a:extLst>
            </p:cNvPr>
            <p:cNvSpPr/>
            <p:nvPr/>
          </p:nvSpPr>
          <p:spPr>
            <a:xfrm>
              <a:off x="7051046" y="4056093"/>
              <a:ext cx="36669" cy="19216"/>
            </a:xfrm>
            <a:custGeom>
              <a:avLst/>
              <a:gdLst>
                <a:gd name="connsiteX0" fmla="*/ 2605 w 36669"/>
                <a:gd name="connsiteY0" fmla="*/ 19216 h 19216"/>
                <a:gd name="connsiteX1" fmla="*/ 764 w 36669"/>
                <a:gd name="connsiteY1" fmla="*/ 18452 h 19216"/>
                <a:gd name="connsiteX2" fmla="*/ 764 w 36669"/>
                <a:gd name="connsiteY2" fmla="*/ 14750 h 19216"/>
                <a:gd name="connsiteX3" fmla="*/ 14750 w 36669"/>
                <a:gd name="connsiteY3" fmla="*/ 764 h 19216"/>
                <a:gd name="connsiteX4" fmla="*/ 16591 w 36669"/>
                <a:gd name="connsiteY4" fmla="*/ 0 h 19216"/>
                <a:gd name="connsiteX5" fmla="*/ 34064 w 36669"/>
                <a:gd name="connsiteY5" fmla="*/ 0 h 19216"/>
                <a:gd name="connsiteX6" fmla="*/ 36669 w 36669"/>
                <a:gd name="connsiteY6" fmla="*/ 2605 h 19216"/>
                <a:gd name="connsiteX7" fmla="*/ 34064 w 36669"/>
                <a:gd name="connsiteY7" fmla="*/ 5211 h 19216"/>
                <a:gd name="connsiteX8" fmla="*/ 17669 w 36669"/>
                <a:gd name="connsiteY8" fmla="*/ 5211 h 19216"/>
                <a:gd name="connsiteX9" fmla="*/ 4447 w 36669"/>
                <a:gd name="connsiteY9" fmla="*/ 18433 h 19216"/>
                <a:gd name="connsiteX10" fmla="*/ 2605 w 36669"/>
                <a:gd name="connsiteY10" fmla="*/ 19216 h 1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9" h="19216">
                  <a:moveTo>
                    <a:pt x="2605" y="19216"/>
                  </a:moveTo>
                  <a:cubicBezTo>
                    <a:pt x="1939" y="19216"/>
                    <a:pt x="1273" y="18962"/>
                    <a:pt x="764" y="18452"/>
                  </a:cubicBezTo>
                  <a:cubicBezTo>
                    <a:pt x="-255" y="17434"/>
                    <a:pt x="-255" y="15769"/>
                    <a:pt x="764" y="14750"/>
                  </a:cubicBezTo>
                  <a:lnTo>
                    <a:pt x="14750" y="764"/>
                  </a:lnTo>
                  <a:cubicBezTo>
                    <a:pt x="15240" y="274"/>
                    <a:pt x="15906" y="0"/>
                    <a:pt x="16591" y="0"/>
                  </a:cubicBezTo>
                  <a:lnTo>
                    <a:pt x="34064" y="0"/>
                  </a:lnTo>
                  <a:cubicBezTo>
                    <a:pt x="35514" y="0"/>
                    <a:pt x="36669" y="1175"/>
                    <a:pt x="36669" y="2605"/>
                  </a:cubicBezTo>
                  <a:cubicBezTo>
                    <a:pt x="36669" y="4055"/>
                    <a:pt x="35494" y="5211"/>
                    <a:pt x="34064" y="5211"/>
                  </a:cubicBezTo>
                  <a:lnTo>
                    <a:pt x="17669" y="5211"/>
                  </a:lnTo>
                  <a:lnTo>
                    <a:pt x="4447" y="18433"/>
                  </a:lnTo>
                  <a:cubicBezTo>
                    <a:pt x="3938" y="18962"/>
                    <a:pt x="3271" y="19216"/>
                    <a:pt x="2605" y="19216"/>
                  </a:cubicBezTo>
                  <a:close/>
                </a:path>
              </a:pathLst>
            </a:custGeom>
            <a:grp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grpSp>
      <p:sp>
        <p:nvSpPr>
          <p:cNvPr id="219" name="Freeform: Shape 218">
            <a:extLst>
              <a:ext uri="{FF2B5EF4-FFF2-40B4-BE49-F238E27FC236}">
                <a16:creationId xmlns:a16="http://schemas.microsoft.com/office/drawing/2014/main" id="{4BEAA4E8-73A7-6356-881A-4A79E990F01A}"/>
              </a:ext>
            </a:extLst>
          </p:cNvPr>
          <p:cNvSpPr/>
          <p:nvPr/>
        </p:nvSpPr>
        <p:spPr>
          <a:xfrm>
            <a:off x="8680793" y="3723437"/>
            <a:ext cx="240972" cy="306618"/>
          </a:xfrm>
          <a:custGeom>
            <a:avLst/>
            <a:gdLst>
              <a:gd name="connsiteX0" fmla="*/ 99411 w 102055"/>
              <a:gd name="connsiteY0" fmla="*/ 135884 h 135884"/>
              <a:gd name="connsiteX1" fmla="*/ 96805 w 102055"/>
              <a:gd name="connsiteY1" fmla="*/ 133279 h 135884"/>
              <a:gd name="connsiteX2" fmla="*/ 96805 w 102055"/>
              <a:gd name="connsiteY2" fmla="*/ 115238 h 135884"/>
              <a:gd name="connsiteX3" fmla="*/ 68128 w 102055"/>
              <a:gd name="connsiteY3" fmla="*/ 72790 h 135884"/>
              <a:gd name="connsiteX4" fmla="*/ 66502 w 102055"/>
              <a:gd name="connsiteY4" fmla="*/ 70537 h 135884"/>
              <a:gd name="connsiteX5" fmla="*/ 67795 w 102055"/>
              <a:gd name="connsiteY5" fmla="*/ 68089 h 135884"/>
              <a:gd name="connsiteX6" fmla="*/ 84700 w 102055"/>
              <a:gd name="connsiteY6" fmla="*/ 38902 h 135884"/>
              <a:gd name="connsiteX7" fmla="*/ 51008 w 102055"/>
              <a:gd name="connsiteY7" fmla="*/ 5210 h 135884"/>
              <a:gd name="connsiteX8" fmla="*/ 17316 w 102055"/>
              <a:gd name="connsiteY8" fmla="*/ 38902 h 135884"/>
              <a:gd name="connsiteX9" fmla="*/ 34221 w 102055"/>
              <a:gd name="connsiteY9" fmla="*/ 68089 h 135884"/>
              <a:gd name="connsiteX10" fmla="*/ 35514 w 102055"/>
              <a:gd name="connsiteY10" fmla="*/ 70537 h 135884"/>
              <a:gd name="connsiteX11" fmla="*/ 33888 w 102055"/>
              <a:gd name="connsiteY11" fmla="*/ 72790 h 135884"/>
              <a:gd name="connsiteX12" fmla="*/ 5210 w 102055"/>
              <a:gd name="connsiteY12" fmla="*/ 115238 h 135884"/>
              <a:gd name="connsiteX13" fmla="*/ 5210 w 102055"/>
              <a:gd name="connsiteY13" fmla="*/ 133279 h 135884"/>
              <a:gd name="connsiteX14" fmla="*/ 2605 w 102055"/>
              <a:gd name="connsiteY14" fmla="*/ 135884 h 135884"/>
              <a:gd name="connsiteX15" fmla="*/ 0 w 102055"/>
              <a:gd name="connsiteY15" fmla="*/ 133279 h 135884"/>
              <a:gd name="connsiteX16" fmla="*/ 0 w 102055"/>
              <a:gd name="connsiteY16" fmla="*/ 115238 h 135884"/>
              <a:gd name="connsiteX17" fmla="*/ 27580 w 102055"/>
              <a:gd name="connsiteY17" fmla="*/ 69950 h 135884"/>
              <a:gd name="connsiteX18" fmla="*/ 12105 w 102055"/>
              <a:gd name="connsiteY18" fmla="*/ 38922 h 135884"/>
              <a:gd name="connsiteX19" fmla="*/ 51028 w 102055"/>
              <a:gd name="connsiteY19" fmla="*/ 0 h 135884"/>
              <a:gd name="connsiteX20" fmla="*/ 89949 w 102055"/>
              <a:gd name="connsiteY20" fmla="*/ 38922 h 135884"/>
              <a:gd name="connsiteX21" fmla="*/ 74475 w 102055"/>
              <a:gd name="connsiteY21" fmla="*/ 69950 h 135884"/>
              <a:gd name="connsiteX22" fmla="*/ 102055 w 102055"/>
              <a:gd name="connsiteY22" fmla="*/ 115238 h 135884"/>
              <a:gd name="connsiteX23" fmla="*/ 102055 w 102055"/>
              <a:gd name="connsiteY23" fmla="*/ 133279 h 135884"/>
              <a:gd name="connsiteX24" fmla="*/ 99411 w 102055"/>
              <a:gd name="connsiteY24" fmla="*/ 135884 h 13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2055" h="135884">
                <a:moveTo>
                  <a:pt x="99411" y="135884"/>
                </a:moveTo>
                <a:cubicBezTo>
                  <a:pt x="97961" y="135884"/>
                  <a:pt x="96805" y="134709"/>
                  <a:pt x="96805" y="133279"/>
                </a:cubicBezTo>
                <a:lnTo>
                  <a:pt x="96805" y="115238"/>
                </a:lnTo>
                <a:cubicBezTo>
                  <a:pt x="96805" y="96472"/>
                  <a:pt x="85542" y="79822"/>
                  <a:pt x="68128" y="72790"/>
                </a:cubicBezTo>
                <a:cubicBezTo>
                  <a:pt x="67208" y="72418"/>
                  <a:pt x="66561" y="71536"/>
                  <a:pt x="66502" y="70537"/>
                </a:cubicBezTo>
                <a:cubicBezTo>
                  <a:pt x="66424" y="69538"/>
                  <a:pt x="66933" y="68598"/>
                  <a:pt x="67795" y="68089"/>
                </a:cubicBezTo>
                <a:cubicBezTo>
                  <a:pt x="78216" y="62075"/>
                  <a:pt x="84700" y="50890"/>
                  <a:pt x="84700" y="38902"/>
                </a:cubicBezTo>
                <a:cubicBezTo>
                  <a:pt x="84700" y="20313"/>
                  <a:pt x="69578" y="5210"/>
                  <a:pt x="51008" y="5210"/>
                </a:cubicBezTo>
                <a:cubicBezTo>
                  <a:pt x="32438" y="5210"/>
                  <a:pt x="17316" y="20333"/>
                  <a:pt x="17316" y="38902"/>
                </a:cubicBezTo>
                <a:cubicBezTo>
                  <a:pt x="17316" y="50890"/>
                  <a:pt x="23800" y="62056"/>
                  <a:pt x="34221" y="68089"/>
                </a:cubicBezTo>
                <a:cubicBezTo>
                  <a:pt x="35082" y="68598"/>
                  <a:pt x="35592" y="69538"/>
                  <a:pt x="35514" y="70537"/>
                </a:cubicBezTo>
                <a:cubicBezTo>
                  <a:pt x="35435" y="71536"/>
                  <a:pt x="34808" y="72398"/>
                  <a:pt x="33888" y="72790"/>
                </a:cubicBezTo>
                <a:cubicBezTo>
                  <a:pt x="16474" y="79822"/>
                  <a:pt x="5210" y="96492"/>
                  <a:pt x="5210" y="115238"/>
                </a:cubicBezTo>
                <a:lnTo>
                  <a:pt x="5210" y="133279"/>
                </a:lnTo>
                <a:cubicBezTo>
                  <a:pt x="5210" y="134728"/>
                  <a:pt x="4035" y="135884"/>
                  <a:pt x="2605" y="135884"/>
                </a:cubicBezTo>
                <a:cubicBezTo>
                  <a:pt x="1156" y="135884"/>
                  <a:pt x="0" y="134709"/>
                  <a:pt x="0" y="133279"/>
                </a:cubicBezTo>
                <a:lnTo>
                  <a:pt x="0" y="115238"/>
                </a:lnTo>
                <a:cubicBezTo>
                  <a:pt x="0" y="95963"/>
                  <a:pt x="10676" y="78647"/>
                  <a:pt x="27580" y="69950"/>
                </a:cubicBezTo>
                <a:cubicBezTo>
                  <a:pt x="17943" y="62643"/>
                  <a:pt x="12105" y="51145"/>
                  <a:pt x="12105" y="38922"/>
                </a:cubicBezTo>
                <a:cubicBezTo>
                  <a:pt x="12105" y="17453"/>
                  <a:pt x="29559" y="0"/>
                  <a:pt x="51028" y="0"/>
                </a:cubicBezTo>
                <a:cubicBezTo>
                  <a:pt x="72496" y="0"/>
                  <a:pt x="89949" y="17453"/>
                  <a:pt x="89949" y="38922"/>
                </a:cubicBezTo>
                <a:cubicBezTo>
                  <a:pt x="89949" y="51145"/>
                  <a:pt x="84132" y="62643"/>
                  <a:pt x="74475" y="69950"/>
                </a:cubicBezTo>
                <a:cubicBezTo>
                  <a:pt x="91360" y="78667"/>
                  <a:pt x="102055" y="95963"/>
                  <a:pt x="102055" y="115238"/>
                </a:cubicBezTo>
                <a:lnTo>
                  <a:pt x="102055" y="133279"/>
                </a:lnTo>
                <a:cubicBezTo>
                  <a:pt x="102036" y="134709"/>
                  <a:pt x="100860" y="135884"/>
                  <a:pt x="99411" y="135884"/>
                </a:cubicBezTo>
                <a:close/>
              </a:path>
            </a:pathLst>
          </a:custGeom>
          <a:solidFill>
            <a:srgbClr val="FFFFFF"/>
          </a:solidFill>
          <a:ln w="195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010F"/>
              </a:solidFill>
              <a:effectLst/>
              <a:uLnTx/>
              <a:uFillTx/>
              <a:latin typeface="Open Sans"/>
              <a:ea typeface="+mn-ea"/>
              <a:cs typeface="+mn-cs"/>
            </a:endParaRPr>
          </a:p>
        </p:txBody>
      </p:sp>
      <p:sp>
        <p:nvSpPr>
          <p:cNvPr id="220" name="TextBox 219">
            <a:extLst>
              <a:ext uri="{FF2B5EF4-FFF2-40B4-BE49-F238E27FC236}">
                <a16:creationId xmlns:a16="http://schemas.microsoft.com/office/drawing/2014/main" id="{1C366A1B-4CF1-028A-AF69-CB83B22539A8}"/>
              </a:ext>
            </a:extLst>
          </p:cNvPr>
          <p:cNvSpPr txBox="1"/>
          <p:nvPr/>
        </p:nvSpPr>
        <p:spPr>
          <a:xfrm>
            <a:off x="7463337" y="975495"/>
            <a:ext cx="2295359"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Sample Use Cases</a:t>
            </a:r>
          </a:p>
        </p:txBody>
      </p:sp>
      <p:sp>
        <p:nvSpPr>
          <p:cNvPr id="221" name="TextBox 220">
            <a:extLst>
              <a:ext uri="{FF2B5EF4-FFF2-40B4-BE49-F238E27FC236}">
                <a16:creationId xmlns:a16="http://schemas.microsoft.com/office/drawing/2014/main" id="{D9BA5BD0-7581-595E-186F-CDBB33BEFB9C}"/>
              </a:ext>
            </a:extLst>
          </p:cNvPr>
          <p:cNvSpPr txBox="1"/>
          <p:nvPr/>
        </p:nvSpPr>
        <p:spPr>
          <a:xfrm>
            <a:off x="8534668" y="1354131"/>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Automated 24/7 customer service</a:t>
            </a:r>
          </a:p>
        </p:txBody>
      </p:sp>
      <p:sp>
        <p:nvSpPr>
          <p:cNvPr id="223" name="TextBox 222">
            <a:extLst>
              <a:ext uri="{FF2B5EF4-FFF2-40B4-BE49-F238E27FC236}">
                <a16:creationId xmlns:a16="http://schemas.microsoft.com/office/drawing/2014/main" id="{FBA1BB83-37A9-9F39-0C75-2FE88B87CA38}"/>
              </a:ext>
            </a:extLst>
          </p:cNvPr>
          <p:cNvSpPr txBox="1"/>
          <p:nvPr/>
        </p:nvSpPr>
        <p:spPr>
          <a:xfrm>
            <a:off x="8634877" y="1818029"/>
            <a:ext cx="1792500"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Product knowledge management</a:t>
            </a:r>
          </a:p>
        </p:txBody>
      </p:sp>
      <p:sp>
        <p:nvSpPr>
          <p:cNvPr id="244" name="TextBox 243">
            <a:extLst>
              <a:ext uri="{FF2B5EF4-FFF2-40B4-BE49-F238E27FC236}">
                <a16:creationId xmlns:a16="http://schemas.microsoft.com/office/drawing/2014/main" id="{13ACFB0C-CFE5-6025-6E57-3F719F4CC72F}"/>
              </a:ext>
            </a:extLst>
          </p:cNvPr>
          <p:cNvSpPr txBox="1"/>
          <p:nvPr/>
        </p:nvSpPr>
        <p:spPr>
          <a:xfrm>
            <a:off x="8775227" y="2281927"/>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Draft blogs &amp; social media content</a:t>
            </a:r>
          </a:p>
        </p:txBody>
      </p:sp>
      <p:sp>
        <p:nvSpPr>
          <p:cNvPr id="246" name="TextBox 245">
            <a:extLst>
              <a:ext uri="{FF2B5EF4-FFF2-40B4-BE49-F238E27FC236}">
                <a16:creationId xmlns:a16="http://schemas.microsoft.com/office/drawing/2014/main" id="{92D71870-6186-77E0-0428-F0180BDE5554}"/>
              </a:ext>
            </a:extLst>
          </p:cNvPr>
          <p:cNvSpPr txBox="1"/>
          <p:nvPr/>
        </p:nvSpPr>
        <p:spPr>
          <a:xfrm>
            <a:off x="8973247" y="3209723"/>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Sales proposal development</a:t>
            </a:r>
          </a:p>
        </p:txBody>
      </p:sp>
      <p:sp>
        <p:nvSpPr>
          <p:cNvPr id="247" name="TextBox 246">
            <a:extLst>
              <a:ext uri="{FF2B5EF4-FFF2-40B4-BE49-F238E27FC236}">
                <a16:creationId xmlns:a16="http://schemas.microsoft.com/office/drawing/2014/main" id="{754166F3-7435-9ED8-3F16-2AEAB2A1C58F}"/>
              </a:ext>
            </a:extLst>
          </p:cNvPr>
          <p:cNvSpPr txBox="1"/>
          <p:nvPr/>
        </p:nvSpPr>
        <p:spPr>
          <a:xfrm>
            <a:off x="8904128" y="2745825"/>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Personalized marketing campaigns</a:t>
            </a:r>
          </a:p>
        </p:txBody>
      </p:sp>
      <p:sp>
        <p:nvSpPr>
          <p:cNvPr id="256" name="TextBox 255">
            <a:extLst>
              <a:ext uri="{FF2B5EF4-FFF2-40B4-BE49-F238E27FC236}">
                <a16:creationId xmlns:a16="http://schemas.microsoft.com/office/drawing/2014/main" id="{FB0813FE-4197-4587-EFB8-059DB6D5F2FB}"/>
              </a:ext>
            </a:extLst>
          </p:cNvPr>
          <p:cNvSpPr txBox="1"/>
          <p:nvPr/>
        </p:nvSpPr>
        <p:spPr>
          <a:xfrm flipH="1">
            <a:off x="8973247" y="3673621"/>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Generative product </a:t>
            </a:r>
            <a:r>
              <a:rPr lang="en-US" sz="1000">
                <a:solidFill>
                  <a:srgbClr val="FFFFFF"/>
                </a:solidFill>
                <a:latin typeface="Open Sans"/>
              </a:rPr>
              <a:t>d</a:t>
            </a:r>
            <a:r>
              <a:rPr kumimoji="0" lang="en-US" sz="1000" i="0" u="none" strike="noStrike" kern="1200" cap="none" spc="0" normalizeH="0" baseline="0" noProof="0" err="1">
                <a:ln>
                  <a:noFill/>
                </a:ln>
                <a:solidFill>
                  <a:srgbClr val="FFFFFF"/>
                </a:solidFill>
                <a:effectLst/>
                <a:uLnTx/>
                <a:uFillTx/>
                <a:latin typeface="Open Sans"/>
                <a:ea typeface="+mn-ea"/>
                <a:cs typeface="+mn-cs"/>
              </a:rPr>
              <a:t>esign</a:t>
            </a:r>
            <a:endParaRPr kumimoji="0" lang="en-US" sz="1000" i="0" u="none" strike="noStrike" kern="1200" cap="none" spc="0" normalizeH="0" baseline="0" noProof="0">
              <a:ln>
                <a:noFill/>
              </a:ln>
              <a:solidFill>
                <a:srgbClr val="FFFFFF"/>
              </a:solidFill>
              <a:effectLst/>
              <a:uLnTx/>
              <a:uFillTx/>
              <a:latin typeface="Open Sans"/>
              <a:ea typeface="+mn-ea"/>
              <a:cs typeface="+mn-cs"/>
            </a:endParaRPr>
          </a:p>
        </p:txBody>
      </p:sp>
      <p:sp>
        <p:nvSpPr>
          <p:cNvPr id="257" name="TextBox 256">
            <a:extLst>
              <a:ext uri="{FF2B5EF4-FFF2-40B4-BE49-F238E27FC236}">
                <a16:creationId xmlns:a16="http://schemas.microsoft.com/office/drawing/2014/main" id="{E0AB6DDB-01C7-9E7F-372D-65F5592DC772}"/>
              </a:ext>
            </a:extLst>
          </p:cNvPr>
          <p:cNvSpPr txBox="1"/>
          <p:nvPr/>
        </p:nvSpPr>
        <p:spPr>
          <a:xfrm flipH="1">
            <a:off x="8921764" y="4137519"/>
            <a:ext cx="136989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Code generation and testing</a:t>
            </a:r>
          </a:p>
        </p:txBody>
      </p:sp>
      <p:sp>
        <p:nvSpPr>
          <p:cNvPr id="258" name="TextBox 257">
            <a:extLst>
              <a:ext uri="{FF2B5EF4-FFF2-40B4-BE49-F238E27FC236}">
                <a16:creationId xmlns:a16="http://schemas.microsoft.com/office/drawing/2014/main" id="{077C253C-7CC1-4EB2-F812-8B595E6F2A8D}"/>
              </a:ext>
            </a:extLst>
          </p:cNvPr>
          <p:cNvSpPr txBox="1"/>
          <p:nvPr/>
        </p:nvSpPr>
        <p:spPr>
          <a:xfrm flipH="1">
            <a:off x="8774743" y="4601417"/>
            <a:ext cx="166993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Personalized employee onboarding &amp;  training </a:t>
            </a:r>
          </a:p>
        </p:txBody>
      </p:sp>
      <p:sp>
        <p:nvSpPr>
          <p:cNvPr id="259" name="TextBox 258">
            <a:extLst>
              <a:ext uri="{FF2B5EF4-FFF2-40B4-BE49-F238E27FC236}">
                <a16:creationId xmlns:a16="http://schemas.microsoft.com/office/drawing/2014/main" id="{267050CB-0DF6-31D6-F2EE-982561EE24B0}"/>
              </a:ext>
            </a:extLst>
          </p:cNvPr>
          <p:cNvSpPr txBox="1"/>
          <p:nvPr/>
        </p:nvSpPr>
        <p:spPr>
          <a:xfrm flipH="1">
            <a:off x="8638154" y="5065315"/>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Internal digital assistants </a:t>
            </a:r>
          </a:p>
        </p:txBody>
      </p:sp>
      <p:sp>
        <p:nvSpPr>
          <p:cNvPr id="260" name="TextBox 259">
            <a:extLst>
              <a:ext uri="{FF2B5EF4-FFF2-40B4-BE49-F238E27FC236}">
                <a16:creationId xmlns:a16="http://schemas.microsoft.com/office/drawing/2014/main" id="{EABC56F7-B292-E968-20A8-B9C558DDECD1}"/>
              </a:ext>
            </a:extLst>
          </p:cNvPr>
          <p:cNvSpPr txBox="1"/>
          <p:nvPr/>
        </p:nvSpPr>
        <p:spPr>
          <a:xfrm flipH="1">
            <a:off x="8481283" y="5529210"/>
            <a:ext cx="1583029" cy="400110"/>
          </a:xfrm>
          <a:prstGeom prst="rect">
            <a:avLst/>
          </a:prstGeom>
          <a:noFill/>
        </p:spPr>
        <p:txBody>
          <a:bodyPr wrap="square" lIns="91440" tIns="45720" rIns="91440" bIns="45720" rtlCol="0" anchor="ctr" anchorCtr="0">
            <a:spAutoFit/>
          </a:bodyPr>
          <a:lstStyle/>
          <a:p>
            <a:pPr marL="0" marR="0" lvl="0" indent="0" algn="l" defTabSz="457200" rtl="0" eaLnBrk="1" fontAlgn="auto" latinLnBrk="0" hangingPunct="1">
              <a:lnSpc>
                <a:spcPct val="100000"/>
              </a:lnSpc>
              <a:spcBef>
                <a:spcPts val="0"/>
              </a:spcBef>
              <a:spcAft>
                <a:spcPts val="600"/>
              </a:spcAft>
              <a:buClr>
                <a:srgbClr val="164C82"/>
              </a:buClr>
              <a:buSzTx/>
              <a:buFontTx/>
              <a:buNone/>
              <a:tabLst/>
              <a:defRPr/>
            </a:pPr>
            <a:r>
              <a:rPr kumimoji="0" lang="en-US" sz="1000" i="0" u="none" strike="noStrike" kern="1200" cap="none" spc="0" normalizeH="0" baseline="0" noProof="0">
                <a:ln>
                  <a:noFill/>
                </a:ln>
                <a:solidFill>
                  <a:srgbClr val="FFFFFF"/>
                </a:solidFill>
                <a:effectLst/>
                <a:uLnTx/>
                <a:uFillTx/>
                <a:latin typeface="Open Sans"/>
                <a:ea typeface="+mn-ea"/>
                <a:cs typeface="+mn-cs"/>
              </a:rPr>
              <a:t>Accelerated research discovery </a:t>
            </a:r>
          </a:p>
        </p:txBody>
      </p:sp>
      <p:sp>
        <p:nvSpPr>
          <p:cNvPr id="116" name="TextBox 115">
            <a:extLst>
              <a:ext uri="{FF2B5EF4-FFF2-40B4-BE49-F238E27FC236}">
                <a16:creationId xmlns:a16="http://schemas.microsoft.com/office/drawing/2014/main" id="{2BE38597-6CDF-94CC-8D76-1281A62DEA3A}"/>
              </a:ext>
            </a:extLst>
          </p:cNvPr>
          <p:cNvSpPr txBox="1"/>
          <p:nvPr/>
        </p:nvSpPr>
        <p:spPr>
          <a:xfrm>
            <a:off x="2534563" y="1511063"/>
            <a:ext cx="1622470" cy="276999"/>
          </a:xfrm>
          <a:prstGeom prst="rect">
            <a:avLst/>
          </a:prstGeom>
          <a:noFill/>
        </p:spPr>
        <p:txBody>
          <a:bodyPr wrap="square"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Core Technologies</a:t>
            </a:r>
          </a:p>
        </p:txBody>
      </p:sp>
      <p:sp>
        <p:nvSpPr>
          <p:cNvPr id="117" name="TextBox 116">
            <a:extLst>
              <a:ext uri="{FF2B5EF4-FFF2-40B4-BE49-F238E27FC236}">
                <a16:creationId xmlns:a16="http://schemas.microsoft.com/office/drawing/2014/main" id="{08F63408-BCA0-B95B-B5AB-36EA1F2FE548}"/>
              </a:ext>
            </a:extLst>
          </p:cNvPr>
          <p:cNvSpPr txBox="1"/>
          <p:nvPr/>
        </p:nvSpPr>
        <p:spPr>
          <a:xfrm>
            <a:off x="5444787" y="1228415"/>
            <a:ext cx="1443147" cy="276999"/>
          </a:xfrm>
          <a:prstGeom prst="rect">
            <a:avLst/>
          </a:prstGeom>
          <a:noFill/>
        </p:spPr>
        <p:txBody>
          <a:bodyPr wrap="square" anchor="b"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Business Impact</a:t>
            </a:r>
          </a:p>
        </p:txBody>
      </p:sp>
      <p:sp>
        <p:nvSpPr>
          <p:cNvPr id="22" name="Arrow: Pentagon 21">
            <a:extLst>
              <a:ext uri="{FF2B5EF4-FFF2-40B4-BE49-F238E27FC236}">
                <a16:creationId xmlns:a16="http://schemas.microsoft.com/office/drawing/2014/main" id="{1675D54D-7DD6-EF59-9969-2C5EC979B300}"/>
              </a:ext>
            </a:extLst>
          </p:cNvPr>
          <p:cNvSpPr/>
          <p:nvPr/>
        </p:nvSpPr>
        <p:spPr>
          <a:xfrm>
            <a:off x="5559169" y="1506854"/>
            <a:ext cx="2595253" cy="4296842"/>
          </a:xfrm>
          <a:prstGeom prst="homePlate">
            <a:avLst>
              <a:gd name="adj" fmla="val 23301"/>
            </a:avLst>
          </a:prstGeom>
          <a:gradFill>
            <a:gsLst>
              <a:gs pos="0">
                <a:schemeClr val="accent6"/>
              </a:gs>
              <a:gs pos="72000">
                <a:schemeClr val="accent6">
                  <a:lumMod val="75000"/>
                </a:schemeClr>
              </a:gs>
            </a:gsLst>
            <a:lin ang="5400000" scaled="0"/>
          </a:gradFill>
          <a:ln w="25400">
            <a:solidFill>
              <a:schemeClr val="tx1">
                <a:lumMod val="20000"/>
                <a:lumOff val="80000"/>
              </a:schemeClr>
            </a:solidFill>
          </a:ln>
          <a:effectLst>
            <a:outerShdw blurRad="1270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p>
        </p:txBody>
      </p:sp>
      <p:sp>
        <p:nvSpPr>
          <p:cNvPr id="72" name="Arrow: Pentagon 71">
            <a:extLst>
              <a:ext uri="{FF2B5EF4-FFF2-40B4-BE49-F238E27FC236}">
                <a16:creationId xmlns:a16="http://schemas.microsoft.com/office/drawing/2014/main" id="{638D3999-FC5D-080A-0DE9-85CF7CE53A0F}"/>
              </a:ext>
            </a:extLst>
          </p:cNvPr>
          <p:cNvSpPr/>
          <p:nvPr/>
        </p:nvSpPr>
        <p:spPr>
          <a:xfrm>
            <a:off x="2605229" y="1789993"/>
            <a:ext cx="3478555" cy="3730564"/>
          </a:xfrm>
          <a:prstGeom prst="homePlate">
            <a:avLst>
              <a:gd name="adj" fmla="val 15171"/>
            </a:avLst>
          </a:prstGeom>
          <a:gradFill flip="none" rotWithShape="1">
            <a:gsLst>
              <a:gs pos="0">
                <a:schemeClr val="bg2">
                  <a:lumMod val="60000"/>
                  <a:lumOff val="40000"/>
                </a:schemeClr>
              </a:gs>
              <a:gs pos="73000">
                <a:schemeClr val="bg2"/>
              </a:gs>
            </a:gsLst>
            <a:lin ang="5400000" scaled="0"/>
            <a:tileRect/>
          </a:gradFill>
          <a:ln w="25400">
            <a:solidFill>
              <a:schemeClr val="tx1">
                <a:lumMod val="20000"/>
                <a:lumOff val="80000"/>
              </a:schemeClr>
            </a:solidFill>
          </a:ln>
          <a:effectLst>
            <a:outerShdw blurRad="1270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144" name="TextBox 143">
            <a:extLst>
              <a:ext uri="{FF2B5EF4-FFF2-40B4-BE49-F238E27FC236}">
                <a16:creationId xmlns:a16="http://schemas.microsoft.com/office/drawing/2014/main" id="{BF5B4D5E-B24C-DAD9-2A5C-31428FC92468}"/>
              </a:ext>
            </a:extLst>
          </p:cNvPr>
          <p:cNvSpPr txBox="1"/>
          <p:nvPr/>
        </p:nvSpPr>
        <p:spPr>
          <a:xfrm>
            <a:off x="3042271" y="5019270"/>
            <a:ext cx="1340603"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Open Sans"/>
                <a:ea typeface="+mn-ea"/>
                <a:cs typeface="+mn-cs"/>
              </a:rPr>
              <a:t>Infrastructure &amp; Platforms</a:t>
            </a:r>
          </a:p>
        </p:txBody>
      </p:sp>
      <p:grpSp>
        <p:nvGrpSpPr>
          <p:cNvPr id="5" name="Group 4">
            <a:extLst>
              <a:ext uri="{FF2B5EF4-FFF2-40B4-BE49-F238E27FC236}">
                <a16:creationId xmlns:a16="http://schemas.microsoft.com/office/drawing/2014/main" id="{9A3B22F1-069B-71BC-9D26-379F18CED321}"/>
              </a:ext>
            </a:extLst>
          </p:cNvPr>
          <p:cNvGrpSpPr>
            <a:grpSpLocks noChangeAspect="1"/>
          </p:cNvGrpSpPr>
          <p:nvPr/>
        </p:nvGrpSpPr>
        <p:grpSpPr bwMode="auto">
          <a:xfrm>
            <a:off x="4335016" y="5068229"/>
            <a:ext cx="439465" cy="329656"/>
            <a:chOff x="961" y="0"/>
            <a:chExt cx="5759" cy="4320"/>
          </a:xfrm>
          <a:solidFill>
            <a:schemeClr val="bg1"/>
          </a:solidFill>
        </p:grpSpPr>
        <p:sp>
          <p:nvSpPr>
            <p:cNvPr id="6" name="Freeform 5">
              <a:extLst>
                <a:ext uri="{FF2B5EF4-FFF2-40B4-BE49-F238E27FC236}">
                  <a16:creationId xmlns:a16="http://schemas.microsoft.com/office/drawing/2014/main" id="{5C149151-C60C-4326-1C2B-FC6A5DE4B7C2}"/>
                </a:ext>
              </a:extLst>
            </p:cNvPr>
            <p:cNvSpPr>
              <a:spLocks/>
            </p:cNvSpPr>
            <p:nvPr/>
          </p:nvSpPr>
          <p:spPr bwMode="auto">
            <a:xfrm>
              <a:off x="961" y="0"/>
              <a:ext cx="5759" cy="3416"/>
            </a:xfrm>
            <a:custGeom>
              <a:avLst/>
              <a:gdLst>
                <a:gd name="T0" fmla="*/ 3383 w 8419"/>
                <a:gd name="T1" fmla="*/ 0 h 4994"/>
                <a:gd name="T2" fmla="*/ 1360 w 8419"/>
                <a:gd name="T3" fmla="*/ 2045 h 4994"/>
                <a:gd name="T4" fmla="*/ 0 w 8419"/>
                <a:gd name="T5" fmla="*/ 3511 h 4994"/>
                <a:gd name="T6" fmla="*/ 1474 w 8419"/>
                <a:gd name="T7" fmla="*/ 4994 h 4994"/>
                <a:gd name="T8" fmla="*/ 1889 w 8419"/>
                <a:gd name="T9" fmla="*/ 4994 h 4994"/>
                <a:gd name="T10" fmla="*/ 1972 w 8419"/>
                <a:gd name="T11" fmla="*/ 4912 h 4994"/>
                <a:gd name="T12" fmla="*/ 1889 w 8419"/>
                <a:gd name="T13" fmla="*/ 4830 h 4994"/>
                <a:gd name="T14" fmla="*/ 1474 w 8419"/>
                <a:gd name="T15" fmla="*/ 4830 h 4994"/>
                <a:gd name="T16" fmla="*/ 164 w 8419"/>
                <a:gd name="T17" fmla="*/ 3511 h 4994"/>
                <a:gd name="T18" fmla="*/ 1433 w 8419"/>
                <a:gd name="T19" fmla="*/ 2194 h 4994"/>
                <a:gd name="T20" fmla="*/ 1513 w 8419"/>
                <a:gd name="T21" fmla="*/ 2111 h 4994"/>
                <a:gd name="T22" fmla="*/ 1513 w 8419"/>
                <a:gd name="T23" fmla="*/ 2104 h 4994"/>
                <a:gd name="T24" fmla="*/ 3383 w 8419"/>
                <a:gd name="T25" fmla="*/ 166 h 4994"/>
                <a:gd name="T26" fmla="*/ 5037 w 8419"/>
                <a:gd name="T27" fmla="*/ 1204 h 4994"/>
                <a:gd name="T28" fmla="*/ 5148 w 8419"/>
                <a:gd name="T29" fmla="*/ 1241 h 4994"/>
                <a:gd name="T30" fmla="*/ 5160 w 8419"/>
                <a:gd name="T31" fmla="*/ 1233 h 4994"/>
                <a:gd name="T32" fmla="*/ 5888 w 8419"/>
                <a:gd name="T33" fmla="*/ 992 h 4994"/>
                <a:gd name="T34" fmla="*/ 7137 w 8419"/>
                <a:gd name="T35" fmla="*/ 2147 h 4994"/>
                <a:gd name="T36" fmla="*/ 7203 w 8419"/>
                <a:gd name="T37" fmla="*/ 2219 h 4994"/>
                <a:gd name="T38" fmla="*/ 8254 w 8419"/>
                <a:gd name="T39" fmla="*/ 3511 h 4994"/>
                <a:gd name="T40" fmla="*/ 6944 w 8419"/>
                <a:gd name="T41" fmla="*/ 4830 h 4994"/>
                <a:gd name="T42" fmla="*/ 6529 w 8419"/>
                <a:gd name="T43" fmla="*/ 4830 h 4994"/>
                <a:gd name="T44" fmla="*/ 6446 w 8419"/>
                <a:gd name="T45" fmla="*/ 4912 h 4994"/>
                <a:gd name="T46" fmla="*/ 6446 w 8419"/>
                <a:gd name="T47" fmla="*/ 4912 h 4994"/>
                <a:gd name="T48" fmla="*/ 6529 w 8419"/>
                <a:gd name="T49" fmla="*/ 4994 h 4994"/>
                <a:gd name="T50" fmla="*/ 6529 w 8419"/>
                <a:gd name="T51" fmla="*/ 4994 h 4994"/>
                <a:gd name="T52" fmla="*/ 6944 w 8419"/>
                <a:gd name="T53" fmla="*/ 4994 h 4994"/>
                <a:gd name="T54" fmla="*/ 8419 w 8419"/>
                <a:gd name="T55" fmla="*/ 3511 h 4994"/>
                <a:gd name="T56" fmla="*/ 7285 w 8419"/>
                <a:gd name="T57" fmla="*/ 2076 h 4994"/>
                <a:gd name="T58" fmla="*/ 5888 w 8419"/>
                <a:gd name="T59" fmla="*/ 827 h 4994"/>
                <a:gd name="T60" fmla="*/ 5138 w 8419"/>
                <a:gd name="T61" fmla="*/ 1061 h 4994"/>
                <a:gd name="T62" fmla="*/ 3383 w 8419"/>
                <a:gd name="T63" fmla="*/ 0 h 4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19" h="4994">
                  <a:moveTo>
                    <a:pt x="3383" y="0"/>
                  </a:moveTo>
                  <a:cubicBezTo>
                    <a:pt x="2279" y="0"/>
                    <a:pt x="1392" y="914"/>
                    <a:pt x="1360" y="2045"/>
                  </a:cubicBezTo>
                  <a:cubicBezTo>
                    <a:pt x="599" y="2105"/>
                    <a:pt x="0" y="2732"/>
                    <a:pt x="0" y="3511"/>
                  </a:cubicBezTo>
                  <a:cubicBezTo>
                    <a:pt x="0" y="4331"/>
                    <a:pt x="658" y="4994"/>
                    <a:pt x="1474" y="4994"/>
                  </a:cubicBezTo>
                  <a:cubicBezTo>
                    <a:pt x="1889" y="4994"/>
                    <a:pt x="1889" y="4994"/>
                    <a:pt x="1889" y="4994"/>
                  </a:cubicBezTo>
                  <a:cubicBezTo>
                    <a:pt x="1935" y="4994"/>
                    <a:pt x="1972" y="4957"/>
                    <a:pt x="1972" y="4912"/>
                  </a:cubicBezTo>
                  <a:cubicBezTo>
                    <a:pt x="1972" y="4866"/>
                    <a:pt x="1935" y="4830"/>
                    <a:pt x="1889" y="4830"/>
                  </a:cubicBezTo>
                  <a:cubicBezTo>
                    <a:pt x="1474" y="4830"/>
                    <a:pt x="1474" y="4830"/>
                    <a:pt x="1474" y="4830"/>
                  </a:cubicBezTo>
                  <a:cubicBezTo>
                    <a:pt x="748" y="4830"/>
                    <a:pt x="164" y="4243"/>
                    <a:pt x="164" y="3511"/>
                  </a:cubicBezTo>
                  <a:cubicBezTo>
                    <a:pt x="164" y="2793"/>
                    <a:pt x="726" y="2216"/>
                    <a:pt x="1433" y="2194"/>
                  </a:cubicBezTo>
                  <a:cubicBezTo>
                    <a:pt x="1478" y="2193"/>
                    <a:pt x="1514" y="2156"/>
                    <a:pt x="1513" y="2111"/>
                  </a:cubicBezTo>
                  <a:cubicBezTo>
                    <a:pt x="1513" y="2109"/>
                    <a:pt x="1513" y="2107"/>
                    <a:pt x="1513" y="2104"/>
                  </a:cubicBezTo>
                  <a:cubicBezTo>
                    <a:pt x="1513" y="1031"/>
                    <a:pt x="2351" y="166"/>
                    <a:pt x="3383" y="166"/>
                  </a:cubicBezTo>
                  <a:cubicBezTo>
                    <a:pt x="4077" y="166"/>
                    <a:pt x="4714" y="564"/>
                    <a:pt x="5037" y="1204"/>
                  </a:cubicBezTo>
                  <a:cubicBezTo>
                    <a:pt x="5058" y="1245"/>
                    <a:pt x="5107" y="1261"/>
                    <a:pt x="5148" y="1241"/>
                  </a:cubicBezTo>
                  <a:cubicBezTo>
                    <a:pt x="5152" y="1239"/>
                    <a:pt x="5157" y="1236"/>
                    <a:pt x="5160" y="1233"/>
                  </a:cubicBezTo>
                  <a:cubicBezTo>
                    <a:pt x="5373" y="1076"/>
                    <a:pt x="5627" y="992"/>
                    <a:pt x="5888" y="992"/>
                  </a:cubicBezTo>
                  <a:cubicBezTo>
                    <a:pt x="6526" y="992"/>
                    <a:pt x="7063" y="1487"/>
                    <a:pt x="7137" y="2147"/>
                  </a:cubicBezTo>
                  <a:cubicBezTo>
                    <a:pt x="7141" y="2183"/>
                    <a:pt x="7167" y="2212"/>
                    <a:pt x="7203" y="2219"/>
                  </a:cubicBezTo>
                  <a:cubicBezTo>
                    <a:pt x="7804" y="2339"/>
                    <a:pt x="8254" y="2868"/>
                    <a:pt x="8254" y="3511"/>
                  </a:cubicBezTo>
                  <a:cubicBezTo>
                    <a:pt x="8254" y="4243"/>
                    <a:pt x="7671" y="4830"/>
                    <a:pt x="6944" y="4830"/>
                  </a:cubicBezTo>
                  <a:cubicBezTo>
                    <a:pt x="6529" y="4830"/>
                    <a:pt x="6529" y="4830"/>
                    <a:pt x="6529" y="4830"/>
                  </a:cubicBezTo>
                  <a:cubicBezTo>
                    <a:pt x="6484" y="4829"/>
                    <a:pt x="6447" y="4866"/>
                    <a:pt x="6446" y="4912"/>
                  </a:cubicBezTo>
                  <a:cubicBezTo>
                    <a:pt x="6446" y="4912"/>
                    <a:pt x="6446" y="4912"/>
                    <a:pt x="6446" y="4912"/>
                  </a:cubicBezTo>
                  <a:cubicBezTo>
                    <a:pt x="6446" y="4958"/>
                    <a:pt x="6483" y="4994"/>
                    <a:pt x="6529" y="4994"/>
                  </a:cubicBezTo>
                  <a:cubicBezTo>
                    <a:pt x="6529" y="4994"/>
                    <a:pt x="6529" y="4994"/>
                    <a:pt x="6529" y="4994"/>
                  </a:cubicBezTo>
                  <a:cubicBezTo>
                    <a:pt x="6944" y="4994"/>
                    <a:pt x="6944" y="4994"/>
                    <a:pt x="6944" y="4994"/>
                  </a:cubicBezTo>
                  <a:cubicBezTo>
                    <a:pt x="7760" y="4994"/>
                    <a:pt x="8419" y="4331"/>
                    <a:pt x="8419" y="3511"/>
                  </a:cubicBezTo>
                  <a:cubicBezTo>
                    <a:pt x="8419" y="2810"/>
                    <a:pt x="7935" y="2232"/>
                    <a:pt x="7285" y="2076"/>
                  </a:cubicBezTo>
                  <a:cubicBezTo>
                    <a:pt x="7179" y="1364"/>
                    <a:pt x="6593" y="827"/>
                    <a:pt x="5888" y="827"/>
                  </a:cubicBezTo>
                  <a:cubicBezTo>
                    <a:pt x="5620" y="827"/>
                    <a:pt x="5363" y="915"/>
                    <a:pt x="5138" y="1061"/>
                  </a:cubicBezTo>
                  <a:cubicBezTo>
                    <a:pt x="4777" y="412"/>
                    <a:pt x="4113" y="0"/>
                    <a:pt x="3383" y="0"/>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7" name="Freeform 6">
              <a:extLst>
                <a:ext uri="{FF2B5EF4-FFF2-40B4-BE49-F238E27FC236}">
                  <a16:creationId xmlns:a16="http://schemas.microsoft.com/office/drawing/2014/main" id="{4F90F061-C6C8-9B52-8704-076B1B60A056}"/>
                </a:ext>
              </a:extLst>
            </p:cNvPr>
            <p:cNvSpPr>
              <a:spLocks noEditPoints="1"/>
            </p:cNvSpPr>
            <p:nvPr/>
          </p:nvSpPr>
          <p:spPr bwMode="auto">
            <a:xfrm>
              <a:off x="2457" y="2640"/>
              <a:ext cx="2767" cy="800"/>
            </a:xfrm>
            <a:custGeom>
              <a:avLst/>
              <a:gdLst>
                <a:gd name="T0" fmla="*/ 264 w 4045"/>
                <a:gd name="T1" fmla="*/ 0 h 1169"/>
                <a:gd name="T2" fmla="*/ 0 w 4045"/>
                <a:gd name="T3" fmla="*/ 264 h 1169"/>
                <a:gd name="T4" fmla="*/ 0 w 4045"/>
                <a:gd name="T5" fmla="*/ 906 h 1169"/>
                <a:gd name="T6" fmla="*/ 264 w 4045"/>
                <a:gd name="T7" fmla="*/ 1169 h 1169"/>
                <a:gd name="T8" fmla="*/ 3781 w 4045"/>
                <a:gd name="T9" fmla="*/ 1169 h 1169"/>
                <a:gd name="T10" fmla="*/ 4045 w 4045"/>
                <a:gd name="T11" fmla="*/ 906 h 1169"/>
                <a:gd name="T12" fmla="*/ 4045 w 4045"/>
                <a:gd name="T13" fmla="*/ 264 h 1169"/>
                <a:gd name="T14" fmla="*/ 3781 w 4045"/>
                <a:gd name="T15" fmla="*/ 0 h 1169"/>
                <a:gd name="T16" fmla="*/ 264 w 4045"/>
                <a:gd name="T17" fmla="*/ 0 h 1169"/>
                <a:gd name="T18" fmla="*/ 264 w 4045"/>
                <a:gd name="T19" fmla="*/ 165 h 1169"/>
                <a:gd name="T20" fmla="*/ 3781 w 4045"/>
                <a:gd name="T21" fmla="*/ 165 h 1169"/>
                <a:gd name="T22" fmla="*/ 3880 w 4045"/>
                <a:gd name="T23" fmla="*/ 264 h 1169"/>
                <a:gd name="T24" fmla="*/ 3880 w 4045"/>
                <a:gd name="T25" fmla="*/ 906 h 1169"/>
                <a:gd name="T26" fmla="*/ 3781 w 4045"/>
                <a:gd name="T27" fmla="*/ 1005 h 1169"/>
                <a:gd name="T28" fmla="*/ 264 w 4045"/>
                <a:gd name="T29" fmla="*/ 1005 h 1169"/>
                <a:gd name="T30" fmla="*/ 165 w 4045"/>
                <a:gd name="T31" fmla="*/ 906 h 1169"/>
                <a:gd name="T32" fmla="*/ 165 w 4045"/>
                <a:gd name="T33" fmla="*/ 264 h 1169"/>
                <a:gd name="T34" fmla="*/ 264 w 4045"/>
                <a:gd name="T35" fmla="*/ 16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5" h="1169">
                  <a:moveTo>
                    <a:pt x="264" y="0"/>
                  </a:moveTo>
                  <a:cubicBezTo>
                    <a:pt x="119" y="0"/>
                    <a:pt x="0" y="119"/>
                    <a:pt x="0" y="264"/>
                  </a:cubicBezTo>
                  <a:cubicBezTo>
                    <a:pt x="0" y="906"/>
                    <a:pt x="0" y="906"/>
                    <a:pt x="0" y="906"/>
                  </a:cubicBezTo>
                  <a:cubicBezTo>
                    <a:pt x="0" y="1051"/>
                    <a:pt x="119" y="1169"/>
                    <a:pt x="264" y="1169"/>
                  </a:cubicBezTo>
                  <a:cubicBezTo>
                    <a:pt x="3781" y="1169"/>
                    <a:pt x="3781" y="1169"/>
                    <a:pt x="3781" y="1169"/>
                  </a:cubicBezTo>
                  <a:cubicBezTo>
                    <a:pt x="3926" y="1169"/>
                    <a:pt x="4045" y="1051"/>
                    <a:pt x="4045" y="906"/>
                  </a:cubicBezTo>
                  <a:cubicBezTo>
                    <a:pt x="4045" y="264"/>
                    <a:pt x="4045" y="264"/>
                    <a:pt x="4045" y="264"/>
                  </a:cubicBezTo>
                  <a:cubicBezTo>
                    <a:pt x="4045" y="119"/>
                    <a:pt x="3926" y="0"/>
                    <a:pt x="3781" y="0"/>
                  </a:cubicBezTo>
                  <a:lnTo>
                    <a:pt x="264" y="0"/>
                  </a:lnTo>
                  <a:close/>
                  <a:moveTo>
                    <a:pt x="264" y="165"/>
                  </a:moveTo>
                  <a:cubicBezTo>
                    <a:pt x="3781" y="165"/>
                    <a:pt x="3781" y="165"/>
                    <a:pt x="3781" y="165"/>
                  </a:cubicBezTo>
                  <a:cubicBezTo>
                    <a:pt x="3837" y="165"/>
                    <a:pt x="3880" y="207"/>
                    <a:pt x="3880" y="264"/>
                  </a:cubicBezTo>
                  <a:cubicBezTo>
                    <a:pt x="3880" y="906"/>
                    <a:pt x="3880" y="906"/>
                    <a:pt x="3880" y="906"/>
                  </a:cubicBezTo>
                  <a:cubicBezTo>
                    <a:pt x="3880" y="962"/>
                    <a:pt x="3837" y="1005"/>
                    <a:pt x="3781" y="1005"/>
                  </a:cubicBezTo>
                  <a:cubicBezTo>
                    <a:pt x="264" y="1005"/>
                    <a:pt x="264" y="1005"/>
                    <a:pt x="264" y="1005"/>
                  </a:cubicBezTo>
                  <a:cubicBezTo>
                    <a:pt x="208" y="1005"/>
                    <a:pt x="165" y="962"/>
                    <a:pt x="165" y="906"/>
                  </a:cubicBezTo>
                  <a:cubicBezTo>
                    <a:pt x="165" y="264"/>
                    <a:pt x="165" y="264"/>
                    <a:pt x="165" y="264"/>
                  </a:cubicBezTo>
                  <a:cubicBezTo>
                    <a:pt x="165" y="207"/>
                    <a:pt x="208" y="165"/>
                    <a:pt x="264" y="16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8" name="Oval 7">
              <a:extLst>
                <a:ext uri="{FF2B5EF4-FFF2-40B4-BE49-F238E27FC236}">
                  <a16:creationId xmlns:a16="http://schemas.microsoft.com/office/drawing/2014/main" id="{54C2929E-326C-3153-EE6D-AE5B7D46E459}"/>
                </a:ext>
              </a:extLst>
            </p:cNvPr>
            <p:cNvSpPr>
              <a:spLocks noChangeArrowheads="1"/>
            </p:cNvSpPr>
            <p:nvPr/>
          </p:nvSpPr>
          <p:spPr bwMode="auto">
            <a:xfrm>
              <a:off x="2848" y="2944"/>
              <a:ext cx="192" cy="192"/>
            </a:xfrm>
            <a:prstGeom prst="ellipse">
              <a:avLst/>
            </a:pr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9" name="Freeform 8">
              <a:extLst>
                <a:ext uri="{FF2B5EF4-FFF2-40B4-BE49-F238E27FC236}">
                  <a16:creationId xmlns:a16="http://schemas.microsoft.com/office/drawing/2014/main" id="{645F7325-3F93-0B3E-83F7-1FE99C27063F}"/>
                </a:ext>
              </a:extLst>
            </p:cNvPr>
            <p:cNvSpPr>
              <a:spLocks noEditPoints="1"/>
            </p:cNvSpPr>
            <p:nvPr/>
          </p:nvSpPr>
          <p:spPr bwMode="auto">
            <a:xfrm>
              <a:off x="2792" y="2887"/>
              <a:ext cx="305" cy="306"/>
            </a:xfrm>
            <a:custGeom>
              <a:avLst/>
              <a:gdLst>
                <a:gd name="T0" fmla="*/ 222 w 446"/>
                <a:gd name="T1" fmla="*/ 0 h 447"/>
                <a:gd name="T2" fmla="*/ 0 w 446"/>
                <a:gd name="T3" fmla="*/ 224 h 447"/>
                <a:gd name="T4" fmla="*/ 222 w 446"/>
                <a:gd name="T5" fmla="*/ 447 h 447"/>
                <a:gd name="T6" fmla="*/ 446 w 446"/>
                <a:gd name="T7" fmla="*/ 224 h 447"/>
                <a:gd name="T8" fmla="*/ 222 w 446"/>
                <a:gd name="T9" fmla="*/ 0 h 447"/>
                <a:gd name="T10" fmla="*/ 222 w 446"/>
                <a:gd name="T11" fmla="*/ 166 h 447"/>
                <a:gd name="T12" fmla="*/ 281 w 446"/>
                <a:gd name="T13" fmla="*/ 224 h 447"/>
                <a:gd name="T14" fmla="*/ 222 w 446"/>
                <a:gd name="T15" fmla="*/ 282 h 447"/>
                <a:gd name="T16" fmla="*/ 164 w 446"/>
                <a:gd name="T17" fmla="*/ 224 h 447"/>
                <a:gd name="T18" fmla="*/ 222 w 446"/>
                <a:gd name="T19" fmla="*/ 16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7">
                  <a:moveTo>
                    <a:pt x="222" y="0"/>
                  </a:moveTo>
                  <a:cubicBezTo>
                    <a:pt x="100" y="0"/>
                    <a:pt x="0" y="101"/>
                    <a:pt x="0" y="224"/>
                  </a:cubicBezTo>
                  <a:cubicBezTo>
                    <a:pt x="0" y="346"/>
                    <a:pt x="100" y="447"/>
                    <a:pt x="222" y="447"/>
                  </a:cubicBezTo>
                  <a:cubicBezTo>
                    <a:pt x="345" y="447"/>
                    <a:pt x="446" y="346"/>
                    <a:pt x="446" y="224"/>
                  </a:cubicBezTo>
                  <a:cubicBezTo>
                    <a:pt x="446" y="101"/>
                    <a:pt x="345" y="0"/>
                    <a:pt x="222" y="0"/>
                  </a:cubicBezTo>
                  <a:close/>
                  <a:moveTo>
                    <a:pt x="222" y="166"/>
                  </a:moveTo>
                  <a:cubicBezTo>
                    <a:pt x="256" y="166"/>
                    <a:pt x="281" y="190"/>
                    <a:pt x="281" y="224"/>
                  </a:cubicBezTo>
                  <a:cubicBezTo>
                    <a:pt x="281" y="257"/>
                    <a:pt x="256" y="282"/>
                    <a:pt x="222" y="282"/>
                  </a:cubicBezTo>
                  <a:cubicBezTo>
                    <a:pt x="189" y="282"/>
                    <a:pt x="164" y="257"/>
                    <a:pt x="164" y="224"/>
                  </a:cubicBezTo>
                  <a:cubicBezTo>
                    <a:pt x="164" y="190"/>
                    <a:pt x="189" y="166"/>
                    <a:pt x="222" y="166"/>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49381FF1-3C57-A351-E204-C62C2961CEAA}"/>
                </a:ext>
              </a:extLst>
            </p:cNvPr>
            <p:cNvSpPr>
              <a:spLocks/>
            </p:cNvSpPr>
            <p:nvPr/>
          </p:nvSpPr>
          <p:spPr bwMode="auto">
            <a:xfrm>
              <a:off x="4280" y="3039"/>
              <a:ext cx="274" cy="113"/>
            </a:xfrm>
            <a:custGeom>
              <a:avLst/>
              <a:gdLst>
                <a:gd name="T0" fmla="*/ 82 w 400"/>
                <a:gd name="T1" fmla="*/ 0 h 165"/>
                <a:gd name="T2" fmla="*/ 0 w 400"/>
                <a:gd name="T3" fmla="*/ 82 h 165"/>
                <a:gd name="T4" fmla="*/ 82 w 400"/>
                <a:gd name="T5" fmla="*/ 165 h 165"/>
                <a:gd name="T6" fmla="*/ 317 w 400"/>
                <a:gd name="T7" fmla="*/ 165 h 165"/>
                <a:gd name="T8" fmla="*/ 400 w 400"/>
                <a:gd name="T9" fmla="*/ 82 h 165"/>
                <a:gd name="T10" fmla="*/ 317 w 400"/>
                <a:gd name="T11" fmla="*/ 0 h 165"/>
                <a:gd name="T12" fmla="*/ 82 w 40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400" h="165">
                  <a:moveTo>
                    <a:pt x="82" y="0"/>
                  </a:moveTo>
                  <a:cubicBezTo>
                    <a:pt x="37" y="0"/>
                    <a:pt x="0" y="37"/>
                    <a:pt x="0" y="82"/>
                  </a:cubicBezTo>
                  <a:cubicBezTo>
                    <a:pt x="0" y="128"/>
                    <a:pt x="37" y="165"/>
                    <a:pt x="82" y="165"/>
                  </a:cubicBezTo>
                  <a:cubicBezTo>
                    <a:pt x="317" y="165"/>
                    <a:pt x="317" y="165"/>
                    <a:pt x="317" y="165"/>
                  </a:cubicBezTo>
                  <a:cubicBezTo>
                    <a:pt x="363" y="165"/>
                    <a:pt x="400" y="128"/>
                    <a:pt x="400" y="82"/>
                  </a:cubicBezTo>
                  <a:cubicBezTo>
                    <a:pt x="400" y="37"/>
                    <a:pt x="363" y="0"/>
                    <a:pt x="317" y="0"/>
                  </a:cubicBezTo>
                  <a:lnTo>
                    <a:pt x="82"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289AC4C-6FE2-FA6E-0A11-B4834F510343}"/>
                </a:ext>
              </a:extLst>
            </p:cNvPr>
            <p:cNvSpPr>
              <a:spLocks/>
            </p:cNvSpPr>
            <p:nvPr/>
          </p:nvSpPr>
          <p:spPr bwMode="auto">
            <a:xfrm>
              <a:off x="4611" y="3039"/>
              <a:ext cx="274" cy="113"/>
            </a:xfrm>
            <a:custGeom>
              <a:avLst/>
              <a:gdLst>
                <a:gd name="T0" fmla="*/ 83 w 400"/>
                <a:gd name="T1" fmla="*/ 0 h 165"/>
                <a:gd name="T2" fmla="*/ 0 w 400"/>
                <a:gd name="T3" fmla="*/ 82 h 165"/>
                <a:gd name="T4" fmla="*/ 0 w 400"/>
                <a:gd name="T5" fmla="*/ 82 h 165"/>
                <a:gd name="T6" fmla="*/ 82 w 400"/>
                <a:gd name="T7" fmla="*/ 165 h 165"/>
                <a:gd name="T8" fmla="*/ 83 w 400"/>
                <a:gd name="T9" fmla="*/ 165 h 165"/>
                <a:gd name="T10" fmla="*/ 317 w 400"/>
                <a:gd name="T11" fmla="*/ 165 h 165"/>
                <a:gd name="T12" fmla="*/ 400 w 400"/>
                <a:gd name="T13" fmla="*/ 82 h 165"/>
                <a:gd name="T14" fmla="*/ 400 w 400"/>
                <a:gd name="T15" fmla="*/ 82 h 165"/>
                <a:gd name="T16" fmla="*/ 317 w 400"/>
                <a:gd name="T17" fmla="*/ 0 h 165"/>
                <a:gd name="T18" fmla="*/ 317 w 400"/>
                <a:gd name="T19" fmla="*/ 0 h 165"/>
                <a:gd name="T20" fmla="*/ 83 w 400"/>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65">
                  <a:moveTo>
                    <a:pt x="83" y="0"/>
                  </a:moveTo>
                  <a:cubicBezTo>
                    <a:pt x="37" y="0"/>
                    <a:pt x="0" y="36"/>
                    <a:pt x="0" y="82"/>
                  </a:cubicBezTo>
                  <a:cubicBezTo>
                    <a:pt x="0" y="82"/>
                    <a:pt x="0" y="82"/>
                    <a:pt x="0" y="82"/>
                  </a:cubicBezTo>
                  <a:cubicBezTo>
                    <a:pt x="0" y="128"/>
                    <a:pt x="37" y="165"/>
                    <a:pt x="82" y="165"/>
                  </a:cubicBezTo>
                  <a:cubicBezTo>
                    <a:pt x="83" y="165"/>
                    <a:pt x="83" y="165"/>
                    <a:pt x="83" y="165"/>
                  </a:cubicBezTo>
                  <a:cubicBezTo>
                    <a:pt x="317" y="165"/>
                    <a:pt x="317" y="165"/>
                    <a:pt x="317" y="165"/>
                  </a:cubicBezTo>
                  <a:cubicBezTo>
                    <a:pt x="363" y="165"/>
                    <a:pt x="400" y="128"/>
                    <a:pt x="400" y="82"/>
                  </a:cubicBezTo>
                  <a:cubicBezTo>
                    <a:pt x="400" y="82"/>
                    <a:pt x="400" y="82"/>
                    <a:pt x="400" y="82"/>
                  </a:cubicBezTo>
                  <a:cubicBezTo>
                    <a:pt x="400" y="37"/>
                    <a:pt x="363" y="0"/>
                    <a:pt x="317" y="0"/>
                  </a:cubicBezTo>
                  <a:cubicBezTo>
                    <a:pt x="317" y="0"/>
                    <a:pt x="317" y="0"/>
                    <a:pt x="317" y="0"/>
                  </a:cubicBezTo>
                  <a:lnTo>
                    <a:pt x="83"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7C963BF9-B288-D98B-79BD-EC0D8D2685F8}"/>
                </a:ext>
              </a:extLst>
            </p:cNvPr>
            <p:cNvSpPr>
              <a:spLocks noEditPoints="1"/>
            </p:cNvSpPr>
            <p:nvPr/>
          </p:nvSpPr>
          <p:spPr bwMode="auto">
            <a:xfrm>
              <a:off x="2457" y="3520"/>
              <a:ext cx="2767" cy="800"/>
            </a:xfrm>
            <a:custGeom>
              <a:avLst/>
              <a:gdLst>
                <a:gd name="T0" fmla="*/ 264 w 4045"/>
                <a:gd name="T1" fmla="*/ 0 h 1170"/>
                <a:gd name="T2" fmla="*/ 0 w 4045"/>
                <a:gd name="T3" fmla="*/ 264 h 1170"/>
                <a:gd name="T4" fmla="*/ 0 w 4045"/>
                <a:gd name="T5" fmla="*/ 906 h 1170"/>
                <a:gd name="T6" fmla="*/ 264 w 4045"/>
                <a:gd name="T7" fmla="*/ 1170 h 1170"/>
                <a:gd name="T8" fmla="*/ 3781 w 4045"/>
                <a:gd name="T9" fmla="*/ 1170 h 1170"/>
                <a:gd name="T10" fmla="*/ 4045 w 4045"/>
                <a:gd name="T11" fmla="*/ 906 h 1170"/>
                <a:gd name="T12" fmla="*/ 4045 w 4045"/>
                <a:gd name="T13" fmla="*/ 264 h 1170"/>
                <a:gd name="T14" fmla="*/ 3781 w 4045"/>
                <a:gd name="T15" fmla="*/ 0 h 1170"/>
                <a:gd name="T16" fmla="*/ 264 w 4045"/>
                <a:gd name="T17" fmla="*/ 0 h 1170"/>
                <a:gd name="T18" fmla="*/ 264 w 4045"/>
                <a:gd name="T19" fmla="*/ 165 h 1170"/>
                <a:gd name="T20" fmla="*/ 3781 w 4045"/>
                <a:gd name="T21" fmla="*/ 165 h 1170"/>
                <a:gd name="T22" fmla="*/ 3880 w 4045"/>
                <a:gd name="T23" fmla="*/ 264 h 1170"/>
                <a:gd name="T24" fmla="*/ 3880 w 4045"/>
                <a:gd name="T25" fmla="*/ 906 h 1170"/>
                <a:gd name="T26" fmla="*/ 3781 w 4045"/>
                <a:gd name="T27" fmla="*/ 1005 h 1170"/>
                <a:gd name="T28" fmla="*/ 264 w 4045"/>
                <a:gd name="T29" fmla="*/ 1005 h 1170"/>
                <a:gd name="T30" fmla="*/ 165 w 4045"/>
                <a:gd name="T31" fmla="*/ 906 h 1170"/>
                <a:gd name="T32" fmla="*/ 165 w 4045"/>
                <a:gd name="T33" fmla="*/ 264 h 1170"/>
                <a:gd name="T34" fmla="*/ 264 w 4045"/>
                <a:gd name="T35" fmla="*/ 165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5" h="1170">
                  <a:moveTo>
                    <a:pt x="264" y="0"/>
                  </a:moveTo>
                  <a:cubicBezTo>
                    <a:pt x="119" y="0"/>
                    <a:pt x="0" y="119"/>
                    <a:pt x="0" y="264"/>
                  </a:cubicBezTo>
                  <a:cubicBezTo>
                    <a:pt x="0" y="906"/>
                    <a:pt x="0" y="906"/>
                    <a:pt x="0" y="906"/>
                  </a:cubicBezTo>
                  <a:cubicBezTo>
                    <a:pt x="0" y="1051"/>
                    <a:pt x="119" y="1170"/>
                    <a:pt x="264" y="1170"/>
                  </a:cubicBezTo>
                  <a:cubicBezTo>
                    <a:pt x="3781" y="1170"/>
                    <a:pt x="3781" y="1170"/>
                    <a:pt x="3781" y="1170"/>
                  </a:cubicBezTo>
                  <a:cubicBezTo>
                    <a:pt x="3926" y="1170"/>
                    <a:pt x="4045" y="1051"/>
                    <a:pt x="4045" y="906"/>
                  </a:cubicBezTo>
                  <a:cubicBezTo>
                    <a:pt x="4045" y="264"/>
                    <a:pt x="4045" y="264"/>
                    <a:pt x="4045" y="264"/>
                  </a:cubicBezTo>
                  <a:cubicBezTo>
                    <a:pt x="4045" y="119"/>
                    <a:pt x="3926" y="0"/>
                    <a:pt x="3781" y="0"/>
                  </a:cubicBezTo>
                  <a:lnTo>
                    <a:pt x="264" y="0"/>
                  </a:lnTo>
                  <a:close/>
                  <a:moveTo>
                    <a:pt x="264" y="165"/>
                  </a:moveTo>
                  <a:cubicBezTo>
                    <a:pt x="3781" y="165"/>
                    <a:pt x="3781" y="165"/>
                    <a:pt x="3781" y="165"/>
                  </a:cubicBezTo>
                  <a:cubicBezTo>
                    <a:pt x="3837" y="165"/>
                    <a:pt x="3880" y="208"/>
                    <a:pt x="3880" y="264"/>
                  </a:cubicBezTo>
                  <a:cubicBezTo>
                    <a:pt x="3880" y="906"/>
                    <a:pt x="3880" y="906"/>
                    <a:pt x="3880" y="906"/>
                  </a:cubicBezTo>
                  <a:cubicBezTo>
                    <a:pt x="3880" y="962"/>
                    <a:pt x="3837" y="1005"/>
                    <a:pt x="3781" y="1005"/>
                  </a:cubicBezTo>
                  <a:cubicBezTo>
                    <a:pt x="264" y="1005"/>
                    <a:pt x="264" y="1005"/>
                    <a:pt x="264" y="1005"/>
                  </a:cubicBezTo>
                  <a:cubicBezTo>
                    <a:pt x="208" y="1005"/>
                    <a:pt x="165" y="962"/>
                    <a:pt x="165" y="906"/>
                  </a:cubicBezTo>
                  <a:cubicBezTo>
                    <a:pt x="165" y="264"/>
                    <a:pt x="165" y="264"/>
                    <a:pt x="165" y="264"/>
                  </a:cubicBezTo>
                  <a:cubicBezTo>
                    <a:pt x="165" y="208"/>
                    <a:pt x="208" y="165"/>
                    <a:pt x="264" y="16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3" name="Oval 12">
              <a:extLst>
                <a:ext uri="{FF2B5EF4-FFF2-40B4-BE49-F238E27FC236}">
                  <a16:creationId xmlns:a16="http://schemas.microsoft.com/office/drawing/2014/main" id="{F97A593D-7D46-474F-7886-BC68474CC4C3}"/>
                </a:ext>
              </a:extLst>
            </p:cNvPr>
            <p:cNvSpPr>
              <a:spLocks noChangeArrowheads="1"/>
            </p:cNvSpPr>
            <p:nvPr/>
          </p:nvSpPr>
          <p:spPr bwMode="auto">
            <a:xfrm>
              <a:off x="2848" y="3823"/>
              <a:ext cx="192" cy="193"/>
            </a:xfrm>
            <a:prstGeom prst="ellipse">
              <a:avLst/>
            </a:pr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B815D6EE-C7D1-6543-9003-218A7EAA17CE}"/>
                </a:ext>
              </a:extLst>
            </p:cNvPr>
            <p:cNvSpPr>
              <a:spLocks noEditPoints="1"/>
            </p:cNvSpPr>
            <p:nvPr/>
          </p:nvSpPr>
          <p:spPr bwMode="auto">
            <a:xfrm>
              <a:off x="2792" y="3767"/>
              <a:ext cx="305" cy="305"/>
            </a:xfrm>
            <a:custGeom>
              <a:avLst/>
              <a:gdLst>
                <a:gd name="T0" fmla="*/ 222 w 446"/>
                <a:gd name="T1" fmla="*/ 0 h 446"/>
                <a:gd name="T2" fmla="*/ 0 w 446"/>
                <a:gd name="T3" fmla="*/ 223 h 446"/>
                <a:gd name="T4" fmla="*/ 222 w 446"/>
                <a:gd name="T5" fmla="*/ 446 h 446"/>
                <a:gd name="T6" fmla="*/ 446 w 446"/>
                <a:gd name="T7" fmla="*/ 223 h 446"/>
                <a:gd name="T8" fmla="*/ 222 w 446"/>
                <a:gd name="T9" fmla="*/ 0 h 446"/>
                <a:gd name="T10" fmla="*/ 222 w 446"/>
                <a:gd name="T11" fmla="*/ 165 h 446"/>
                <a:gd name="T12" fmla="*/ 281 w 446"/>
                <a:gd name="T13" fmla="*/ 223 h 446"/>
                <a:gd name="T14" fmla="*/ 222 w 446"/>
                <a:gd name="T15" fmla="*/ 281 h 446"/>
                <a:gd name="T16" fmla="*/ 164 w 446"/>
                <a:gd name="T17" fmla="*/ 223 h 446"/>
                <a:gd name="T18" fmla="*/ 222 w 446"/>
                <a:gd name="T19" fmla="*/ 16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2" y="0"/>
                  </a:moveTo>
                  <a:cubicBezTo>
                    <a:pt x="100" y="0"/>
                    <a:pt x="0" y="101"/>
                    <a:pt x="0" y="223"/>
                  </a:cubicBezTo>
                  <a:cubicBezTo>
                    <a:pt x="0" y="346"/>
                    <a:pt x="100" y="446"/>
                    <a:pt x="222" y="446"/>
                  </a:cubicBezTo>
                  <a:cubicBezTo>
                    <a:pt x="345" y="446"/>
                    <a:pt x="446" y="346"/>
                    <a:pt x="446" y="223"/>
                  </a:cubicBezTo>
                  <a:cubicBezTo>
                    <a:pt x="446" y="101"/>
                    <a:pt x="345" y="0"/>
                    <a:pt x="222" y="0"/>
                  </a:cubicBezTo>
                  <a:close/>
                  <a:moveTo>
                    <a:pt x="222" y="165"/>
                  </a:moveTo>
                  <a:cubicBezTo>
                    <a:pt x="256" y="165"/>
                    <a:pt x="281" y="190"/>
                    <a:pt x="281" y="223"/>
                  </a:cubicBezTo>
                  <a:cubicBezTo>
                    <a:pt x="281" y="257"/>
                    <a:pt x="256" y="281"/>
                    <a:pt x="222" y="281"/>
                  </a:cubicBezTo>
                  <a:cubicBezTo>
                    <a:pt x="189" y="281"/>
                    <a:pt x="164" y="257"/>
                    <a:pt x="164" y="223"/>
                  </a:cubicBezTo>
                  <a:cubicBezTo>
                    <a:pt x="164" y="190"/>
                    <a:pt x="189" y="165"/>
                    <a:pt x="222" y="16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4F5CE9F8-0586-EF6E-841E-CF23D5CD11BB}"/>
                </a:ext>
              </a:extLst>
            </p:cNvPr>
            <p:cNvSpPr>
              <a:spLocks/>
            </p:cNvSpPr>
            <p:nvPr/>
          </p:nvSpPr>
          <p:spPr bwMode="auto">
            <a:xfrm>
              <a:off x="4280" y="3919"/>
              <a:ext cx="274" cy="112"/>
            </a:xfrm>
            <a:custGeom>
              <a:avLst/>
              <a:gdLst>
                <a:gd name="T0" fmla="*/ 82 w 400"/>
                <a:gd name="T1" fmla="*/ 0 h 164"/>
                <a:gd name="T2" fmla="*/ 0 w 400"/>
                <a:gd name="T3" fmla="*/ 82 h 164"/>
                <a:gd name="T4" fmla="*/ 82 w 400"/>
                <a:gd name="T5" fmla="*/ 164 h 164"/>
                <a:gd name="T6" fmla="*/ 317 w 400"/>
                <a:gd name="T7" fmla="*/ 164 h 164"/>
                <a:gd name="T8" fmla="*/ 400 w 400"/>
                <a:gd name="T9" fmla="*/ 82 h 164"/>
                <a:gd name="T10" fmla="*/ 317 w 400"/>
                <a:gd name="T11" fmla="*/ 0 h 164"/>
                <a:gd name="T12" fmla="*/ 82 w 400"/>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400" h="164">
                  <a:moveTo>
                    <a:pt x="82" y="0"/>
                  </a:moveTo>
                  <a:cubicBezTo>
                    <a:pt x="37" y="0"/>
                    <a:pt x="0" y="37"/>
                    <a:pt x="0" y="82"/>
                  </a:cubicBezTo>
                  <a:cubicBezTo>
                    <a:pt x="0" y="128"/>
                    <a:pt x="37" y="164"/>
                    <a:pt x="82" y="164"/>
                  </a:cubicBezTo>
                  <a:cubicBezTo>
                    <a:pt x="317" y="164"/>
                    <a:pt x="317" y="164"/>
                    <a:pt x="317" y="164"/>
                  </a:cubicBezTo>
                  <a:cubicBezTo>
                    <a:pt x="363" y="164"/>
                    <a:pt x="400" y="128"/>
                    <a:pt x="400" y="82"/>
                  </a:cubicBezTo>
                  <a:cubicBezTo>
                    <a:pt x="400" y="37"/>
                    <a:pt x="363" y="0"/>
                    <a:pt x="317" y="0"/>
                  </a:cubicBezTo>
                  <a:lnTo>
                    <a:pt x="82"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B1719F54-7A71-EFAE-5243-E447A4C05871}"/>
                </a:ext>
              </a:extLst>
            </p:cNvPr>
            <p:cNvSpPr>
              <a:spLocks/>
            </p:cNvSpPr>
            <p:nvPr/>
          </p:nvSpPr>
          <p:spPr bwMode="auto">
            <a:xfrm>
              <a:off x="4611" y="3918"/>
              <a:ext cx="274" cy="114"/>
            </a:xfrm>
            <a:custGeom>
              <a:avLst/>
              <a:gdLst>
                <a:gd name="T0" fmla="*/ 83 w 400"/>
                <a:gd name="T1" fmla="*/ 1 h 166"/>
                <a:gd name="T2" fmla="*/ 0 w 400"/>
                <a:gd name="T3" fmla="*/ 83 h 166"/>
                <a:gd name="T4" fmla="*/ 0 w 400"/>
                <a:gd name="T5" fmla="*/ 83 h 166"/>
                <a:gd name="T6" fmla="*/ 82 w 400"/>
                <a:gd name="T7" fmla="*/ 165 h 166"/>
                <a:gd name="T8" fmla="*/ 83 w 400"/>
                <a:gd name="T9" fmla="*/ 165 h 166"/>
                <a:gd name="T10" fmla="*/ 317 w 400"/>
                <a:gd name="T11" fmla="*/ 165 h 166"/>
                <a:gd name="T12" fmla="*/ 400 w 400"/>
                <a:gd name="T13" fmla="*/ 83 h 166"/>
                <a:gd name="T14" fmla="*/ 400 w 400"/>
                <a:gd name="T15" fmla="*/ 83 h 166"/>
                <a:gd name="T16" fmla="*/ 317 w 400"/>
                <a:gd name="T17" fmla="*/ 1 h 166"/>
                <a:gd name="T18" fmla="*/ 317 w 400"/>
                <a:gd name="T19" fmla="*/ 1 h 166"/>
                <a:gd name="T20" fmla="*/ 83 w 400"/>
                <a:gd name="T21" fmla="*/ 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66">
                  <a:moveTo>
                    <a:pt x="83" y="1"/>
                  </a:moveTo>
                  <a:cubicBezTo>
                    <a:pt x="37" y="0"/>
                    <a:pt x="0" y="37"/>
                    <a:pt x="0" y="83"/>
                  </a:cubicBezTo>
                  <a:cubicBezTo>
                    <a:pt x="0" y="83"/>
                    <a:pt x="0" y="83"/>
                    <a:pt x="0" y="83"/>
                  </a:cubicBezTo>
                  <a:cubicBezTo>
                    <a:pt x="0" y="129"/>
                    <a:pt x="37" y="166"/>
                    <a:pt x="82" y="165"/>
                  </a:cubicBezTo>
                  <a:cubicBezTo>
                    <a:pt x="83" y="165"/>
                    <a:pt x="83" y="165"/>
                    <a:pt x="83" y="165"/>
                  </a:cubicBezTo>
                  <a:cubicBezTo>
                    <a:pt x="317" y="165"/>
                    <a:pt x="317" y="165"/>
                    <a:pt x="317" y="165"/>
                  </a:cubicBezTo>
                  <a:cubicBezTo>
                    <a:pt x="363" y="166"/>
                    <a:pt x="400" y="129"/>
                    <a:pt x="400" y="83"/>
                  </a:cubicBezTo>
                  <a:cubicBezTo>
                    <a:pt x="400" y="83"/>
                    <a:pt x="400" y="83"/>
                    <a:pt x="400" y="83"/>
                  </a:cubicBezTo>
                  <a:cubicBezTo>
                    <a:pt x="400" y="37"/>
                    <a:pt x="363" y="1"/>
                    <a:pt x="317" y="1"/>
                  </a:cubicBezTo>
                  <a:cubicBezTo>
                    <a:pt x="317" y="1"/>
                    <a:pt x="317" y="1"/>
                    <a:pt x="317" y="1"/>
                  </a:cubicBezTo>
                  <a:lnTo>
                    <a:pt x="83" y="1"/>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 name="Freeform 16">
              <a:extLst>
                <a:ext uri="{FF2B5EF4-FFF2-40B4-BE49-F238E27FC236}">
                  <a16:creationId xmlns:a16="http://schemas.microsoft.com/office/drawing/2014/main" id="{2ED90233-D1F2-4067-063C-B82DA3EC95DE}"/>
                </a:ext>
              </a:extLst>
            </p:cNvPr>
            <p:cNvSpPr>
              <a:spLocks noEditPoints="1"/>
            </p:cNvSpPr>
            <p:nvPr/>
          </p:nvSpPr>
          <p:spPr bwMode="auto">
            <a:xfrm>
              <a:off x="2457" y="1760"/>
              <a:ext cx="2767" cy="800"/>
            </a:xfrm>
            <a:custGeom>
              <a:avLst/>
              <a:gdLst>
                <a:gd name="T0" fmla="*/ 264 w 4045"/>
                <a:gd name="T1" fmla="*/ 0 h 1170"/>
                <a:gd name="T2" fmla="*/ 0 w 4045"/>
                <a:gd name="T3" fmla="*/ 264 h 1170"/>
                <a:gd name="T4" fmla="*/ 0 w 4045"/>
                <a:gd name="T5" fmla="*/ 906 h 1170"/>
                <a:gd name="T6" fmla="*/ 264 w 4045"/>
                <a:gd name="T7" fmla="*/ 1170 h 1170"/>
                <a:gd name="T8" fmla="*/ 3781 w 4045"/>
                <a:gd name="T9" fmla="*/ 1170 h 1170"/>
                <a:gd name="T10" fmla="*/ 4045 w 4045"/>
                <a:gd name="T11" fmla="*/ 906 h 1170"/>
                <a:gd name="T12" fmla="*/ 4045 w 4045"/>
                <a:gd name="T13" fmla="*/ 264 h 1170"/>
                <a:gd name="T14" fmla="*/ 3781 w 4045"/>
                <a:gd name="T15" fmla="*/ 0 h 1170"/>
                <a:gd name="T16" fmla="*/ 264 w 4045"/>
                <a:gd name="T17" fmla="*/ 0 h 1170"/>
                <a:gd name="T18" fmla="*/ 264 w 4045"/>
                <a:gd name="T19" fmla="*/ 165 h 1170"/>
                <a:gd name="T20" fmla="*/ 3781 w 4045"/>
                <a:gd name="T21" fmla="*/ 165 h 1170"/>
                <a:gd name="T22" fmla="*/ 3880 w 4045"/>
                <a:gd name="T23" fmla="*/ 264 h 1170"/>
                <a:gd name="T24" fmla="*/ 3880 w 4045"/>
                <a:gd name="T25" fmla="*/ 906 h 1170"/>
                <a:gd name="T26" fmla="*/ 3781 w 4045"/>
                <a:gd name="T27" fmla="*/ 1005 h 1170"/>
                <a:gd name="T28" fmla="*/ 264 w 4045"/>
                <a:gd name="T29" fmla="*/ 1005 h 1170"/>
                <a:gd name="T30" fmla="*/ 165 w 4045"/>
                <a:gd name="T31" fmla="*/ 906 h 1170"/>
                <a:gd name="T32" fmla="*/ 165 w 4045"/>
                <a:gd name="T33" fmla="*/ 264 h 1170"/>
                <a:gd name="T34" fmla="*/ 264 w 4045"/>
                <a:gd name="T35" fmla="*/ 165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5" h="1170">
                  <a:moveTo>
                    <a:pt x="264" y="0"/>
                  </a:moveTo>
                  <a:cubicBezTo>
                    <a:pt x="119" y="0"/>
                    <a:pt x="0" y="119"/>
                    <a:pt x="0" y="264"/>
                  </a:cubicBezTo>
                  <a:cubicBezTo>
                    <a:pt x="0" y="906"/>
                    <a:pt x="0" y="906"/>
                    <a:pt x="0" y="906"/>
                  </a:cubicBezTo>
                  <a:cubicBezTo>
                    <a:pt x="0" y="1051"/>
                    <a:pt x="119" y="1170"/>
                    <a:pt x="264" y="1170"/>
                  </a:cubicBezTo>
                  <a:cubicBezTo>
                    <a:pt x="3781" y="1170"/>
                    <a:pt x="3781" y="1170"/>
                    <a:pt x="3781" y="1170"/>
                  </a:cubicBezTo>
                  <a:cubicBezTo>
                    <a:pt x="3926" y="1170"/>
                    <a:pt x="4045" y="1051"/>
                    <a:pt x="4045" y="906"/>
                  </a:cubicBezTo>
                  <a:cubicBezTo>
                    <a:pt x="4045" y="264"/>
                    <a:pt x="4045" y="264"/>
                    <a:pt x="4045" y="264"/>
                  </a:cubicBezTo>
                  <a:cubicBezTo>
                    <a:pt x="4045" y="119"/>
                    <a:pt x="3926" y="0"/>
                    <a:pt x="3781" y="0"/>
                  </a:cubicBezTo>
                  <a:lnTo>
                    <a:pt x="264" y="0"/>
                  </a:lnTo>
                  <a:close/>
                  <a:moveTo>
                    <a:pt x="264" y="165"/>
                  </a:moveTo>
                  <a:cubicBezTo>
                    <a:pt x="3781" y="165"/>
                    <a:pt x="3781" y="165"/>
                    <a:pt x="3781" y="165"/>
                  </a:cubicBezTo>
                  <a:cubicBezTo>
                    <a:pt x="3837" y="165"/>
                    <a:pt x="3880" y="208"/>
                    <a:pt x="3880" y="264"/>
                  </a:cubicBezTo>
                  <a:cubicBezTo>
                    <a:pt x="3880" y="906"/>
                    <a:pt x="3880" y="906"/>
                    <a:pt x="3880" y="906"/>
                  </a:cubicBezTo>
                  <a:cubicBezTo>
                    <a:pt x="3880" y="962"/>
                    <a:pt x="3837" y="1005"/>
                    <a:pt x="3781" y="1005"/>
                  </a:cubicBezTo>
                  <a:cubicBezTo>
                    <a:pt x="264" y="1005"/>
                    <a:pt x="264" y="1005"/>
                    <a:pt x="264" y="1005"/>
                  </a:cubicBezTo>
                  <a:cubicBezTo>
                    <a:pt x="208" y="1005"/>
                    <a:pt x="165" y="962"/>
                    <a:pt x="165" y="906"/>
                  </a:cubicBezTo>
                  <a:cubicBezTo>
                    <a:pt x="165" y="264"/>
                    <a:pt x="165" y="264"/>
                    <a:pt x="165" y="264"/>
                  </a:cubicBezTo>
                  <a:cubicBezTo>
                    <a:pt x="165" y="208"/>
                    <a:pt x="208" y="165"/>
                    <a:pt x="264" y="16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 name="Oval 17">
              <a:extLst>
                <a:ext uri="{FF2B5EF4-FFF2-40B4-BE49-F238E27FC236}">
                  <a16:creationId xmlns:a16="http://schemas.microsoft.com/office/drawing/2014/main" id="{8441C59E-FDF5-42DA-1EA0-F3843A1181F9}"/>
                </a:ext>
              </a:extLst>
            </p:cNvPr>
            <p:cNvSpPr>
              <a:spLocks noChangeArrowheads="1"/>
            </p:cNvSpPr>
            <p:nvPr/>
          </p:nvSpPr>
          <p:spPr bwMode="auto">
            <a:xfrm>
              <a:off x="2848" y="2063"/>
              <a:ext cx="192" cy="193"/>
            </a:xfrm>
            <a:prstGeom prst="ellipse">
              <a:avLst/>
            </a:pr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 name="Freeform 18">
              <a:extLst>
                <a:ext uri="{FF2B5EF4-FFF2-40B4-BE49-F238E27FC236}">
                  <a16:creationId xmlns:a16="http://schemas.microsoft.com/office/drawing/2014/main" id="{54A8613E-CC6E-1FF7-4864-E7A4CF822695}"/>
                </a:ext>
              </a:extLst>
            </p:cNvPr>
            <p:cNvSpPr>
              <a:spLocks noEditPoints="1"/>
            </p:cNvSpPr>
            <p:nvPr/>
          </p:nvSpPr>
          <p:spPr bwMode="auto">
            <a:xfrm>
              <a:off x="2792" y="2007"/>
              <a:ext cx="305" cy="305"/>
            </a:xfrm>
            <a:custGeom>
              <a:avLst/>
              <a:gdLst>
                <a:gd name="T0" fmla="*/ 222 w 446"/>
                <a:gd name="T1" fmla="*/ 0 h 446"/>
                <a:gd name="T2" fmla="*/ 0 w 446"/>
                <a:gd name="T3" fmla="*/ 223 h 446"/>
                <a:gd name="T4" fmla="*/ 222 w 446"/>
                <a:gd name="T5" fmla="*/ 446 h 446"/>
                <a:gd name="T6" fmla="*/ 446 w 446"/>
                <a:gd name="T7" fmla="*/ 223 h 446"/>
                <a:gd name="T8" fmla="*/ 222 w 446"/>
                <a:gd name="T9" fmla="*/ 0 h 446"/>
                <a:gd name="T10" fmla="*/ 222 w 446"/>
                <a:gd name="T11" fmla="*/ 165 h 446"/>
                <a:gd name="T12" fmla="*/ 281 w 446"/>
                <a:gd name="T13" fmla="*/ 223 h 446"/>
                <a:gd name="T14" fmla="*/ 222 w 446"/>
                <a:gd name="T15" fmla="*/ 281 h 446"/>
                <a:gd name="T16" fmla="*/ 164 w 446"/>
                <a:gd name="T17" fmla="*/ 223 h 446"/>
                <a:gd name="T18" fmla="*/ 222 w 446"/>
                <a:gd name="T19" fmla="*/ 16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2" y="0"/>
                  </a:moveTo>
                  <a:cubicBezTo>
                    <a:pt x="100" y="0"/>
                    <a:pt x="0" y="101"/>
                    <a:pt x="0" y="223"/>
                  </a:cubicBezTo>
                  <a:cubicBezTo>
                    <a:pt x="0" y="345"/>
                    <a:pt x="100" y="446"/>
                    <a:pt x="222" y="446"/>
                  </a:cubicBezTo>
                  <a:cubicBezTo>
                    <a:pt x="345" y="446"/>
                    <a:pt x="446" y="345"/>
                    <a:pt x="446" y="223"/>
                  </a:cubicBezTo>
                  <a:cubicBezTo>
                    <a:pt x="446" y="101"/>
                    <a:pt x="345" y="0"/>
                    <a:pt x="222" y="0"/>
                  </a:cubicBezTo>
                  <a:close/>
                  <a:moveTo>
                    <a:pt x="222" y="165"/>
                  </a:moveTo>
                  <a:cubicBezTo>
                    <a:pt x="256" y="165"/>
                    <a:pt x="281" y="190"/>
                    <a:pt x="281" y="223"/>
                  </a:cubicBezTo>
                  <a:cubicBezTo>
                    <a:pt x="281" y="256"/>
                    <a:pt x="256" y="281"/>
                    <a:pt x="222" y="281"/>
                  </a:cubicBezTo>
                  <a:cubicBezTo>
                    <a:pt x="189" y="281"/>
                    <a:pt x="164" y="256"/>
                    <a:pt x="164" y="223"/>
                  </a:cubicBezTo>
                  <a:cubicBezTo>
                    <a:pt x="164" y="190"/>
                    <a:pt x="189" y="165"/>
                    <a:pt x="222" y="16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 name="Freeform 19">
              <a:extLst>
                <a:ext uri="{FF2B5EF4-FFF2-40B4-BE49-F238E27FC236}">
                  <a16:creationId xmlns:a16="http://schemas.microsoft.com/office/drawing/2014/main" id="{981AEFD1-DE0D-08C7-A448-A33DB16CF436}"/>
                </a:ext>
              </a:extLst>
            </p:cNvPr>
            <p:cNvSpPr>
              <a:spLocks/>
            </p:cNvSpPr>
            <p:nvPr/>
          </p:nvSpPr>
          <p:spPr bwMode="auto">
            <a:xfrm>
              <a:off x="4280" y="2158"/>
              <a:ext cx="274" cy="113"/>
            </a:xfrm>
            <a:custGeom>
              <a:avLst/>
              <a:gdLst>
                <a:gd name="T0" fmla="*/ 82 w 400"/>
                <a:gd name="T1" fmla="*/ 0 h 165"/>
                <a:gd name="T2" fmla="*/ 0 w 400"/>
                <a:gd name="T3" fmla="*/ 83 h 165"/>
                <a:gd name="T4" fmla="*/ 82 w 400"/>
                <a:gd name="T5" fmla="*/ 165 h 165"/>
                <a:gd name="T6" fmla="*/ 317 w 400"/>
                <a:gd name="T7" fmla="*/ 165 h 165"/>
                <a:gd name="T8" fmla="*/ 400 w 400"/>
                <a:gd name="T9" fmla="*/ 83 h 165"/>
                <a:gd name="T10" fmla="*/ 317 w 400"/>
                <a:gd name="T11" fmla="*/ 0 h 165"/>
                <a:gd name="T12" fmla="*/ 82 w 400"/>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400" h="165">
                  <a:moveTo>
                    <a:pt x="82" y="0"/>
                  </a:moveTo>
                  <a:cubicBezTo>
                    <a:pt x="37" y="0"/>
                    <a:pt x="0" y="37"/>
                    <a:pt x="0" y="83"/>
                  </a:cubicBezTo>
                  <a:cubicBezTo>
                    <a:pt x="0" y="128"/>
                    <a:pt x="37" y="165"/>
                    <a:pt x="82" y="165"/>
                  </a:cubicBezTo>
                  <a:cubicBezTo>
                    <a:pt x="317" y="165"/>
                    <a:pt x="317" y="165"/>
                    <a:pt x="317" y="165"/>
                  </a:cubicBezTo>
                  <a:cubicBezTo>
                    <a:pt x="363" y="165"/>
                    <a:pt x="400" y="128"/>
                    <a:pt x="400" y="83"/>
                  </a:cubicBezTo>
                  <a:cubicBezTo>
                    <a:pt x="400" y="37"/>
                    <a:pt x="363" y="0"/>
                    <a:pt x="317" y="0"/>
                  </a:cubicBezTo>
                  <a:lnTo>
                    <a:pt x="82"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1" name="Freeform 20">
              <a:extLst>
                <a:ext uri="{FF2B5EF4-FFF2-40B4-BE49-F238E27FC236}">
                  <a16:creationId xmlns:a16="http://schemas.microsoft.com/office/drawing/2014/main" id="{2B3189C7-E684-7EB7-4197-670BC135BFCE}"/>
                </a:ext>
              </a:extLst>
            </p:cNvPr>
            <p:cNvSpPr>
              <a:spLocks/>
            </p:cNvSpPr>
            <p:nvPr/>
          </p:nvSpPr>
          <p:spPr bwMode="auto">
            <a:xfrm>
              <a:off x="4611" y="2158"/>
              <a:ext cx="274" cy="113"/>
            </a:xfrm>
            <a:custGeom>
              <a:avLst/>
              <a:gdLst>
                <a:gd name="T0" fmla="*/ 83 w 400"/>
                <a:gd name="T1" fmla="*/ 0 h 165"/>
                <a:gd name="T2" fmla="*/ 0 w 400"/>
                <a:gd name="T3" fmla="*/ 82 h 165"/>
                <a:gd name="T4" fmla="*/ 0 w 400"/>
                <a:gd name="T5" fmla="*/ 83 h 165"/>
                <a:gd name="T6" fmla="*/ 82 w 400"/>
                <a:gd name="T7" fmla="*/ 165 h 165"/>
                <a:gd name="T8" fmla="*/ 83 w 400"/>
                <a:gd name="T9" fmla="*/ 165 h 165"/>
                <a:gd name="T10" fmla="*/ 317 w 400"/>
                <a:gd name="T11" fmla="*/ 165 h 165"/>
                <a:gd name="T12" fmla="*/ 400 w 400"/>
                <a:gd name="T13" fmla="*/ 83 h 165"/>
                <a:gd name="T14" fmla="*/ 400 w 400"/>
                <a:gd name="T15" fmla="*/ 83 h 165"/>
                <a:gd name="T16" fmla="*/ 317 w 400"/>
                <a:gd name="T17" fmla="*/ 0 h 165"/>
                <a:gd name="T18" fmla="*/ 317 w 400"/>
                <a:gd name="T19" fmla="*/ 0 h 165"/>
                <a:gd name="T20" fmla="*/ 83 w 400"/>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165">
                  <a:moveTo>
                    <a:pt x="83" y="0"/>
                  </a:moveTo>
                  <a:cubicBezTo>
                    <a:pt x="37" y="0"/>
                    <a:pt x="0" y="37"/>
                    <a:pt x="0" y="82"/>
                  </a:cubicBezTo>
                  <a:cubicBezTo>
                    <a:pt x="0" y="83"/>
                    <a:pt x="0" y="83"/>
                    <a:pt x="0" y="83"/>
                  </a:cubicBezTo>
                  <a:cubicBezTo>
                    <a:pt x="0" y="128"/>
                    <a:pt x="37" y="165"/>
                    <a:pt x="82" y="165"/>
                  </a:cubicBezTo>
                  <a:cubicBezTo>
                    <a:pt x="83" y="165"/>
                    <a:pt x="83" y="165"/>
                    <a:pt x="83" y="165"/>
                  </a:cubicBezTo>
                  <a:cubicBezTo>
                    <a:pt x="317" y="165"/>
                    <a:pt x="317" y="165"/>
                    <a:pt x="317" y="165"/>
                  </a:cubicBezTo>
                  <a:cubicBezTo>
                    <a:pt x="363" y="165"/>
                    <a:pt x="400" y="129"/>
                    <a:pt x="400" y="83"/>
                  </a:cubicBezTo>
                  <a:cubicBezTo>
                    <a:pt x="400" y="83"/>
                    <a:pt x="400" y="83"/>
                    <a:pt x="400" y="83"/>
                  </a:cubicBezTo>
                  <a:cubicBezTo>
                    <a:pt x="400" y="37"/>
                    <a:pt x="363" y="0"/>
                    <a:pt x="317" y="0"/>
                  </a:cubicBezTo>
                  <a:cubicBezTo>
                    <a:pt x="317" y="0"/>
                    <a:pt x="317" y="0"/>
                    <a:pt x="317" y="0"/>
                  </a:cubicBezTo>
                  <a:lnTo>
                    <a:pt x="83" y="0"/>
                  </a:ln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71" name="Group 33">
            <a:extLst>
              <a:ext uri="{FF2B5EF4-FFF2-40B4-BE49-F238E27FC236}">
                <a16:creationId xmlns:a16="http://schemas.microsoft.com/office/drawing/2014/main" id="{7758FC5E-2E39-FE8A-7D36-BFF594D08511}"/>
              </a:ext>
            </a:extLst>
          </p:cNvPr>
          <p:cNvGrpSpPr>
            <a:grpSpLocks noChangeAspect="1"/>
          </p:cNvGrpSpPr>
          <p:nvPr/>
        </p:nvGrpSpPr>
        <p:grpSpPr bwMode="auto">
          <a:xfrm>
            <a:off x="4830065" y="5070852"/>
            <a:ext cx="348737" cy="343571"/>
            <a:chOff x="2614" y="609"/>
            <a:chExt cx="4387" cy="4322"/>
          </a:xfrm>
          <a:solidFill>
            <a:schemeClr val="bg1"/>
          </a:solidFill>
        </p:grpSpPr>
        <p:sp>
          <p:nvSpPr>
            <p:cNvPr id="74" name="Freeform 34">
              <a:extLst>
                <a:ext uri="{FF2B5EF4-FFF2-40B4-BE49-F238E27FC236}">
                  <a16:creationId xmlns:a16="http://schemas.microsoft.com/office/drawing/2014/main" id="{D8E1A0D6-0529-69F2-9D8E-604541304A40}"/>
                </a:ext>
              </a:extLst>
            </p:cNvPr>
            <p:cNvSpPr>
              <a:spLocks/>
            </p:cNvSpPr>
            <p:nvPr/>
          </p:nvSpPr>
          <p:spPr bwMode="auto">
            <a:xfrm>
              <a:off x="2614" y="609"/>
              <a:ext cx="4387" cy="2024"/>
            </a:xfrm>
            <a:custGeom>
              <a:avLst/>
              <a:gdLst>
                <a:gd name="T0" fmla="*/ 2193 w 4387"/>
                <a:gd name="T1" fmla="*/ 0 h 2024"/>
                <a:gd name="T2" fmla="*/ 3290 w 4387"/>
                <a:gd name="T3" fmla="*/ 507 h 2024"/>
                <a:gd name="T4" fmla="*/ 4387 w 4387"/>
                <a:gd name="T5" fmla="*/ 1012 h 2024"/>
                <a:gd name="T6" fmla="*/ 3290 w 4387"/>
                <a:gd name="T7" fmla="*/ 1517 h 2024"/>
                <a:gd name="T8" fmla="*/ 2193 w 4387"/>
                <a:gd name="T9" fmla="*/ 2024 h 2024"/>
                <a:gd name="T10" fmla="*/ 1097 w 4387"/>
                <a:gd name="T11" fmla="*/ 1517 h 2024"/>
                <a:gd name="T12" fmla="*/ 0 w 4387"/>
                <a:gd name="T13" fmla="*/ 1012 h 2024"/>
                <a:gd name="T14" fmla="*/ 1097 w 4387"/>
                <a:gd name="T15" fmla="*/ 507 h 2024"/>
                <a:gd name="T16" fmla="*/ 2193 w 4387"/>
                <a:gd name="T17"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7" h="2024">
                  <a:moveTo>
                    <a:pt x="2193" y="0"/>
                  </a:moveTo>
                  <a:lnTo>
                    <a:pt x="3290" y="507"/>
                  </a:lnTo>
                  <a:lnTo>
                    <a:pt x="4387" y="1012"/>
                  </a:lnTo>
                  <a:lnTo>
                    <a:pt x="3290" y="1517"/>
                  </a:lnTo>
                  <a:lnTo>
                    <a:pt x="2193" y="2024"/>
                  </a:lnTo>
                  <a:lnTo>
                    <a:pt x="1097" y="1517"/>
                  </a:lnTo>
                  <a:lnTo>
                    <a:pt x="0" y="1012"/>
                  </a:lnTo>
                  <a:lnTo>
                    <a:pt x="1097" y="507"/>
                  </a:lnTo>
                  <a:lnTo>
                    <a:pt x="2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75" name="Freeform 35">
              <a:extLst>
                <a:ext uri="{FF2B5EF4-FFF2-40B4-BE49-F238E27FC236}">
                  <a16:creationId xmlns:a16="http://schemas.microsoft.com/office/drawing/2014/main" id="{74EF3154-60E0-1EAC-4A37-21FD7E0C0CBD}"/>
                </a:ext>
              </a:extLst>
            </p:cNvPr>
            <p:cNvSpPr>
              <a:spLocks/>
            </p:cNvSpPr>
            <p:nvPr/>
          </p:nvSpPr>
          <p:spPr bwMode="auto">
            <a:xfrm>
              <a:off x="2614" y="2295"/>
              <a:ext cx="4387" cy="1471"/>
            </a:xfrm>
            <a:custGeom>
              <a:avLst/>
              <a:gdLst>
                <a:gd name="T0" fmla="*/ 3390 w 4387"/>
                <a:gd name="T1" fmla="*/ 0 h 1471"/>
                <a:gd name="T2" fmla="*/ 4387 w 4387"/>
                <a:gd name="T3" fmla="*/ 460 h 1471"/>
                <a:gd name="T4" fmla="*/ 3290 w 4387"/>
                <a:gd name="T5" fmla="*/ 965 h 1471"/>
                <a:gd name="T6" fmla="*/ 2193 w 4387"/>
                <a:gd name="T7" fmla="*/ 1471 h 1471"/>
                <a:gd name="T8" fmla="*/ 1097 w 4387"/>
                <a:gd name="T9" fmla="*/ 965 h 1471"/>
                <a:gd name="T10" fmla="*/ 0 w 4387"/>
                <a:gd name="T11" fmla="*/ 460 h 1471"/>
                <a:gd name="T12" fmla="*/ 997 w 4387"/>
                <a:gd name="T13" fmla="*/ 0 h 1471"/>
                <a:gd name="T14" fmla="*/ 1097 w 4387"/>
                <a:gd name="T15" fmla="*/ 46 h 1471"/>
                <a:gd name="T16" fmla="*/ 2193 w 4387"/>
                <a:gd name="T17" fmla="*/ 552 h 1471"/>
                <a:gd name="T18" fmla="*/ 3290 w 4387"/>
                <a:gd name="T19" fmla="*/ 46 h 1471"/>
                <a:gd name="T20" fmla="*/ 3390 w 4387"/>
                <a:gd name="T21"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7" h="1471">
                  <a:moveTo>
                    <a:pt x="3390" y="0"/>
                  </a:moveTo>
                  <a:lnTo>
                    <a:pt x="4387" y="460"/>
                  </a:lnTo>
                  <a:lnTo>
                    <a:pt x="3290" y="965"/>
                  </a:lnTo>
                  <a:lnTo>
                    <a:pt x="2193" y="1471"/>
                  </a:lnTo>
                  <a:lnTo>
                    <a:pt x="1097" y="965"/>
                  </a:lnTo>
                  <a:lnTo>
                    <a:pt x="0" y="460"/>
                  </a:lnTo>
                  <a:lnTo>
                    <a:pt x="997" y="0"/>
                  </a:lnTo>
                  <a:lnTo>
                    <a:pt x="1097" y="46"/>
                  </a:lnTo>
                  <a:lnTo>
                    <a:pt x="2193" y="552"/>
                  </a:lnTo>
                  <a:lnTo>
                    <a:pt x="3290" y="46"/>
                  </a:lnTo>
                  <a:lnTo>
                    <a:pt x="3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76" name="Freeform 36">
              <a:extLst>
                <a:ext uri="{FF2B5EF4-FFF2-40B4-BE49-F238E27FC236}">
                  <a16:creationId xmlns:a16="http://schemas.microsoft.com/office/drawing/2014/main" id="{F70C04F0-4E15-6DD9-0A66-27986E0549B1}"/>
                </a:ext>
              </a:extLst>
            </p:cNvPr>
            <p:cNvSpPr>
              <a:spLocks/>
            </p:cNvSpPr>
            <p:nvPr/>
          </p:nvSpPr>
          <p:spPr bwMode="auto">
            <a:xfrm>
              <a:off x="2614" y="3460"/>
              <a:ext cx="4387" cy="1471"/>
            </a:xfrm>
            <a:custGeom>
              <a:avLst/>
              <a:gdLst>
                <a:gd name="T0" fmla="*/ 3390 w 4387"/>
                <a:gd name="T1" fmla="*/ 0 h 1471"/>
                <a:gd name="T2" fmla="*/ 4387 w 4387"/>
                <a:gd name="T3" fmla="*/ 459 h 1471"/>
                <a:gd name="T4" fmla="*/ 3290 w 4387"/>
                <a:gd name="T5" fmla="*/ 965 h 1471"/>
                <a:gd name="T6" fmla="*/ 2193 w 4387"/>
                <a:gd name="T7" fmla="*/ 1471 h 1471"/>
                <a:gd name="T8" fmla="*/ 1097 w 4387"/>
                <a:gd name="T9" fmla="*/ 965 h 1471"/>
                <a:gd name="T10" fmla="*/ 0 w 4387"/>
                <a:gd name="T11" fmla="*/ 459 h 1471"/>
                <a:gd name="T12" fmla="*/ 997 w 4387"/>
                <a:gd name="T13" fmla="*/ 0 h 1471"/>
                <a:gd name="T14" fmla="*/ 1097 w 4387"/>
                <a:gd name="T15" fmla="*/ 45 h 1471"/>
                <a:gd name="T16" fmla="*/ 2193 w 4387"/>
                <a:gd name="T17" fmla="*/ 551 h 1471"/>
                <a:gd name="T18" fmla="*/ 3290 w 4387"/>
                <a:gd name="T19" fmla="*/ 45 h 1471"/>
                <a:gd name="T20" fmla="*/ 3390 w 4387"/>
                <a:gd name="T21" fmla="*/ 0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87" h="1471">
                  <a:moveTo>
                    <a:pt x="3390" y="0"/>
                  </a:moveTo>
                  <a:lnTo>
                    <a:pt x="4387" y="459"/>
                  </a:lnTo>
                  <a:lnTo>
                    <a:pt x="3290" y="965"/>
                  </a:lnTo>
                  <a:lnTo>
                    <a:pt x="2193" y="1471"/>
                  </a:lnTo>
                  <a:lnTo>
                    <a:pt x="1097" y="965"/>
                  </a:lnTo>
                  <a:lnTo>
                    <a:pt x="0" y="459"/>
                  </a:lnTo>
                  <a:lnTo>
                    <a:pt x="997" y="0"/>
                  </a:lnTo>
                  <a:lnTo>
                    <a:pt x="1097" y="45"/>
                  </a:lnTo>
                  <a:lnTo>
                    <a:pt x="2193" y="551"/>
                  </a:lnTo>
                  <a:lnTo>
                    <a:pt x="3290" y="45"/>
                  </a:lnTo>
                  <a:lnTo>
                    <a:pt x="3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sp>
        <p:nvSpPr>
          <p:cNvPr id="63" name="TextBox 62">
            <a:extLst>
              <a:ext uri="{FF2B5EF4-FFF2-40B4-BE49-F238E27FC236}">
                <a16:creationId xmlns:a16="http://schemas.microsoft.com/office/drawing/2014/main" id="{3B413942-9999-9C96-C519-466ADA786027}"/>
              </a:ext>
            </a:extLst>
          </p:cNvPr>
          <p:cNvSpPr txBox="1"/>
          <p:nvPr/>
        </p:nvSpPr>
        <p:spPr>
          <a:xfrm>
            <a:off x="6482812" y="3617428"/>
            <a:ext cx="1036218" cy="600164"/>
          </a:xfrm>
          <a:prstGeom prst="rect">
            <a:avLst/>
          </a:prstGeom>
          <a:noFill/>
        </p:spPr>
        <p:txBody>
          <a:bodyPr wrap="square" anchor="ctr" anchorCtr="0">
            <a:spAutoFit/>
          </a:bodyPr>
          <a:lstStyle>
            <a:defPPr>
              <a:defRPr lang="en-US"/>
            </a:defPPr>
            <a:lvl1pPr algn="ctr">
              <a:defRPr sz="800" b="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Open Sans"/>
                <a:ea typeface="+mn-ea"/>
                <a:cs typeface="+mn-cs"/>
              </a:rPr>
              <a:t>Business </a:t>
            </a:r>
            <a:br>
              <a:rPr kumimoji="0" lang="en-GB" sz="1100" b="0" i="0" u="none" strike="noStrike" kern="1200" cap="none" spc="0" normalizeH="0" baseline="0" noProof="0">
                <a:ln>
                  <a:noFill/>
                </a:ln>
                <a:solidFill>
                  <a:srgbClr val="FFFFFF"/>
                </a:solidFill>
                <a:effectLst/>
                <a:uLnTx/>
                <a:uFillTx/>
                <a:latin typeface="Open Sans"/>
                <a:ea typeface="+mn-ea"/>
                <a:cs typeface="+mn-cs"/>
              </a:rPr>
            </a:br>
            <a:r>
              <a:rPr kumimoji="0" lang="en-GB" sz="1100" b="0" i="0" u="none" strike="noStrike" kern="1200" cap="none" spc="0" normalizeH="0" baseline="0" noProof="0">
                <a:ln>
                  <a:noFill/>
                </a:ln>
                <a:solidFill>
                  <a:srgbClr val="FFFFFF"/>
                </a:solidFill>
                <a:effectLst/>
                <a:uLnTx/>
                <a:uFillTx/>
                <a:latin typeface="Open Sans"/>
                <a:ea typeface="+mn-ea"/>
                <a:cs typeface="+mn-cs"/>
              </a:rPr>
              <a:t>function use cases</a:t>
            </a:r>
          </a:p>
        </p:txBody>
      </p:sp>
      <p:sp>
        <p:nvSpPr>
          <p:cNvPr id="62" name="TextBox 61">
            <a:extLst>
              <a:ext uri="{FF2B5EF4-FFF2-40B4-BE49-F238E27FC236}">
                <a16:creationId xmlns:a16="http://schemas.microsoft.com/office/drawing/2014/main" id="{2C2961CA-DCC7-19A6-D38B-F88436E9144B}"/>
              </a:ext>
            </a:extLst>
          </p:cNvPr>
          <p:cNvSpPr txBox="1"/>
          <p:nvPr/>
        </p:nvSpPr>
        <p:spPr>
          <a:xfrm>
            <a:off x="6112897" y="5052823"/>
            <a:ext cx="1186415" cy="430887"/>
          </a:xfrm>
          <a:prstGeom prst="rect">
            <a:avLst/>
          </a:prstGeom>
          <a:noFill/>
        </p:spPr>
        <p:txBody>
          <a:bodyPr wrap="square" anchor="ctr" anchorCtr="0">
            <a:spAutoFit/>
          </a:bodyPr>
          <a:lstStyle>
            <a:defPPr>
              <a:defRPr lang="en-US"/>
            </a:defPPr>
            <a:lvl1pPr algn="ctr">
              <a:defRPr sz="800" b="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Open Sans"/>
                <a:ea typeface="+mn-ea"/>
                <a:cs typeface="+mn-cs"/>
              </a:rPr>
              <a:t>Productivity </a:t>
            </a:r>
            <a:br>
              <a:rPr kumimoji="0" lang="en-GB" sz="1100" b="0" i="0" u="none" strike="noStrike" kern="1200" cap="none" spc="0" normalizeH="0" baseline="0" noProof="0">
                <a:ln>
                  <a:noFill/>
                </a:ln>
                <a:solidFill>
                  <a:srgbClr val="FFFFFF"/>
                </a:solidFill>
                <a:effectLst/>
                <a:uLnTx/>
                <a:uFillTx/>
                <a:latin typeface="Open Sans"/>
                <a:ea typeface="+mn-ea"/>
                <a:cs typeface="+mn-cs"/>
              </a:rPr>
            </a:br>
            <a:r>
              <a:rPr kumimoji="0" lang="en-GB" sz="1100" b="0" i="0" u="none" strike="noStrike" kern="1200" cap="none" spc="0" normalizeH="0" baseline="0" noProof="0">
                <a:ln>
                  <a:noFill/>
                </a:ln>
                <a:solidFill>
                  <a:srgbClr val="FFFFFF"/>
                </a:solidFill>
                <a:effectLst/>
                <a:uLnTx/>
                <a:uFillTx/>
                <a:latin typeface="Open Sans"/>
                <a:ea typeface="+mn-ea"/>
                <a:cs typeface="+mn-cs"/>
              </a:rPr>
              <a:t>use cases</a:t>
            </a:r>
          </a:p>
        </p:txBody>
      </p:sp>
      <p:sp>
        <p:nvSpPr>
          <p:cNvPr id="64" name="TextBox 63">
            <a:extLst>
              <a:ext uri="{FF2B5EF4-FFF2-40B4-BE49-F238E27FC236}">
                <a16:creationId xmlns:a16="http://schemas.microsoft.com/office/drawing/2014/main" id="{AA9EB135-5B5A-E369-6CE9-5AF7F46F63A4}"/>
              </a:ext>
            </a:extLst>
          </p:cNvPr>
          <p:cNvSpPr txBox="1"/>
          <p:nvPr/>
        </p:nvSpPr>
        <p:spPr>
          <a:xfrm>
            <a:off x="6168639" y="2343176"/>
            <a:ext cx="1074930" cy="430887"/>
          </a:xfrm>
          <a:prstGeom prst="rect">
            <a:avLst/>
          </a:prstGeom>
          <a:noFill/>
        </p:spPr>
        <p:txBody>
          <a:bodyPr wrap="square" anchor="ctr" anchorCtr="0">
            <a:spAutoFit/>
          </a:bodyPr>
          <a:lstStyle>
            <a:defPPr>
              <a:defRPr lang="en-US"/>
            </a:defPPr>
            <a:lvl1pPr algn="ctr">
              <a:defRPr sz="800" b="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rgbClr val="FFFFFF"/>
                </a:solidFill>
                <a:effectLst/>
                <a:uLnTx/>
                <a:uFillTx/>
                <a:latin typeface="Open Sans"/>
                <a:ea typeface="+mn-ea"/>
                <a:cs typeface="+mn-cs"/>
              </a:rPr>
              <a:t>Industry </a:t>
            </a:r>
            <a:br>
              <a:rPr kumimoji="0" lang="en-GB" sz="1100" b="0" i="0" u="none" strike="noStrike" kern="1200" cap="none" spc="0" normalizeH="0" baseline="0" noProof="0">
                <a:ln>
                  <a:noFill/>
                </a:ln>
                <a:solidFill>
                  <a:srgbClr val="FFFFFF"/>
                </a:solidFill>
                <a:effectLst/>
                <a:uLnTx/>
                <a:uFillTx/>
                <a:latin typeface="Open Sans"/>
                <a:ea typeface="+mn-ea"/>
                <a:cs typeface="+mn-cs"/>
              </a:rPr>
            </a:br>
            <a:r>
              <a:rPr kumimoji="0" lang="en-GB" sz="1100" b="0" i="0" u="none" strike="noStrike" kern="1200" cap="none" spc="0" normalizeH="0" baseline="0" noProof="0">
                <a:ln>
                  <a:noFill/>
                </a:ln>
                <a:solidFill>
                  <a:srgbClr val="FFFFFF"/>
                </a:solidFill>
                <a:effectLst/>
                <a:uLnTx/>
                <a:uFillTx/>
                <a:latin typeface="Open Sans"/>
                <a:ea typeface="+mn-ea"/>
                <a:cs typeface="+mn-cs"/>
              </a:rPr>
              <a:t>use cases</a:t>
            </a:r>
          </a:p>
        </p:txBody>
      </p:sp>
      <p:grpSp>
        <p:nvGrpSpPr>
          <p:cNvPr id="222" name="Group 54">
            <a:extLst>
              <a:ext uri="{FF2B5EF4-FFF2-40B4-BE49-F238E27FC236}">
                <a16:creationId xmlns:a16="http://schemas.microsoft.com/office/drawing/2014/main" id="{23D7FED1-5D83-1901-3F7E-054859FF9F81}"/>
              </a:ext>
            </a:extLst>
          </p:cNvPr>
          <p:cNvGrpSpPr>
            <a:grpSpLocks noChangeAspect="1"/>
          </p:cNvGrpSpPr>
          <p:nvPr/>
        </p:nvGrpSpPr>
        <p:grpSpPr bwMode="auto">
          <a:xfrm>
            <a:off x="6498973" y="4617702"/>
            <a:ext cx="414262" cy="410866"/>
            <a:chOff x="6276" y="3125"/>
            <a:chExt cx="366" cy="363"/>
          </a:xfrm>
          <a:solidFill>
            <a:schemeClr val="bg1"/>
          </a:solidFill>
        </p:grpSpPr>
        <p:sp>
          <p:nvSpPr>
            <p:cNvPr id="224" name="Freeform 55">
              <a:extLst>
                <a:ext uri="{FF2B5EF4-FFF2-40B4-BE49-F238E27FC236}">
                  <a16:creationId xmlns:a16="http://schemas.microsoft.com/office/drawing/2014/main" id="{07D04C4E-8783-0821-EE85-FDD723052AB3}"/>
                </a:ext>
              </a:extLst>
            </p:cNvPr>
            <p:cNvSpPr>
              <a:spLocks/>
            </p:cNvSpPr>
            <p:nvPr/>
          </p:nvSpPr>
          <p:spPr bwMode="auto">
            <a:xfrm>
              <a:off x="6350" y="3356"/>
              <a:ext cx="11" cy="111"/>
            </a:xfrm>
            <a:custGeom>
              <a:avLst/>
              <a:gdLst>
                <a:gd name="T0" fmla="*/ 6 w 13"/>
                <a:gd name="T1" fmla="*/ 131 h 131"/>
                <a:gd name="T2" fmla="*/ 0 w 13"/>
                <a:gd name="T3" fmla="*/ 125 h 131"/>
                <a:gd name="T4" fmla="*/ 0 w 13"/>
                <a:gd name="T5" fmla="*/ 6 h 131"/>
                <a:gd name="T6" fmla="*/ 6 w 13"/>
                <a:gd name="T7" fmla="*/ 0 h 131"/>
                <a:gd name="T8" fmla="*/ 13 w 13"/>
                <a:gd name="T9" fmla="*/ 6 h 131"/>
                <a:gd name="T10" fmla="*/ 13 w 13"/>
                <a:gd name="T11" fmla="*/ 125 h 131"/>
                <a:gd name="T12" fmla="*/ 6 w 13"/>
                <a:gd name="T13" fmla="*/ 131 h 131"/>
              </a:gdLst>
              <a:ahLst/>
              <a:cxnLst>
                <a:cxn ang="0">
                  <a:pos x="T0" y="T1"/>
                </a:cxn>
                <a:cxn ang="0">
                  <a:pos x="T2" y="T3"/>
                </a:cxn>
                <a:cxn ang="0">
                  <a:pos x="T4" y="T5"/>
                </a:cxn>
                <a:cxn ang="0">
                  <a:pos x="T6" y="T7"/>
                </a:cxn>
                <a:cxn ang="0">
                  <a:pos x="T8" y="T9"/>
                </a:cxn>
                <a:cxn ang="0">
                  <a:pos x="T10" y="T11"/>
                </a:cxn>
                <a:cxn ang="0">
                  <a:pos x="T12" y="T13"/>
                </a:cxn>
              </a:cxnLst>
              <a:rect l="0" t="0" r="r" b="b"/>
              <a:pathLst>
                <a:path w="13" h="131">
                  <a:moveTo>
                    <a:pt x="6" y="131"/>
                  </a:moveTo>
                  <a:cubicBezTo>
                    <a:pt x="3" y="131"/>
                    <a:pt x="0" y="128"/>
                    <a:pt x="0" y="125"/>
                  </a:cubicBezTo>
                  <a:cubicBezTo>
                    <a:pt x="0" y="6"/>
                    <a:pt x="0" y="6"/>
                    <a:pt x="0" y="6"/>
                  </a:cubicBezTo>
                  <a:cubicBezTo>
                    <a:pt x="0" y="2"/>
                    <a:pt x="3" y="0"/>
                    <a:pt x="6" y="0"/>
                  </a:cubicBezTo>
                  <a:cubicBezTo>
                    <a:pt x="10" y="0"/>
                    <a:pt x="13" y="2"/>
                    <a:pt x="13" y="6"/>
                  </a:cubicBezTo>
                  <a:cubicBezTo>
                    <a:pt x="13" y="125"/>
                    <a:pt x="13" y="125"/>
                    <a:pt x="13" y="125"/>
                  </a:cubicBezTo>
                  <a:cubicBezTo>
                    <a:pt x="13" y="128"/>
                    <a:pt x="10" y="131"/>
                    <a:pt x="6"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25" name="Freeform 56">
              <a:extLst>
                <a:ext uri="{FF2B5EF4-FFF2-40B4-BE49-F238E27FC236}">
                  <a16:creationId xmlns:a16="http://schemas.microsoft.com/office/drawing/2014/main" id="{62738FC7-D8CF-1029-F713-B5C74812A1C9}"/>
                </a:ext>
              </a:extLst>
            </p:cNvPr>
            <p:cNvSpPr>
              <a:spLocks noEditPoints="1"/>
            </p:cNvSpPr>
            <p:nvPr/>
          </p:nvSpPr>
          <p:spPr bwMode="auto">
            <a:xfrm>
              <a:off x="6276" y="3203"/>
              <a:ext cx="231" cy="285"/>
            </a:xfrm>
            <a:custGeom>
              <a:avLst/>
              <a:gdLst>
                <a:gd name="T0" fmla="*/ 119 w 273"/>
                <a:gd name="T1" fmla="*/ 337 h 337"/>
                <a:gd name="T2" fmla="*/ 98 w 273"/>
                <a:gd name="T3" fmla="*/ 329 h 337"/>
                <a:gd name="T4" fmla="*/ 94 w 273"/>
                <a:gd name="T5" fmla="*/ 324 h 337"/>
                <a:gd name="T6" fmla="*/ 91 w 273"/>
                <a:gd name="T7" fmla="*/ 329 h 337"/>
                <a:gd name="T8" fmla="*/ 67 w 273"/>
                <a:gd name="T9" fmla="*/ 336 h 337"/>
                <a:gd name="T10" fmla="*/ 39 w 273"/>
                <a:gd name="T11" fmla="*/ 305 h 337"/>
                <a:gd name="T12" fmla="*/ 39 w 273"/>
                <a:gd name="T13" fmla="*/ 171 h 337"/>
                <a:gd name="T14" fmla="*/ 28 w 273"/>
                <a:gd name="T15" fmla="*/ 174 h 337"/>
                <a:gd name="T16" fmla="*/ 8 w 273"/>
                <a:gd name="T17" fmla="*/ 168 h 337"/>
                <a:gd name="T18" fmla="*/ 0 w 273"/>
                <a:gd name="T19" fmla="*/ 149 h 337"/>
                <a:gd name="T20" fmla="*/ 0 w 273"/>
                <a:gd name="T21" fmla="*/ 46 h 337"/>
                <a:gd name="T22" fmla="*/ 45 w 273"/>
                <a:gd name="T23" fmla="*/ 0 h 337"/>
                <a:gd name="T24" fmla="*/ 144 w 273"/>
                <a:gd name="T25" fmla="*/ 0 h 337"/>
                <a:gd name="T26" fmla="*/ 170 w 273"/>
                <a:gd name="T27" fmla="*/ 10 h 337"/>
                <a:gd name="T28" fmla="*/ 212 w 273"/>
                <a:gd name="T29" fmla="*/ 42 h 337"/>
                <a:gd name="T30" fmla="*/ 256 w 273"/>
                <a:gd name="T31" fmla="*/ 57 h 337"/>
                <a:gd name="T32" fmla="*/ 270 w 273"/>
                <a:gd name="T33" fmla="*/ 69 h 337"/>
                <a:gd name="T34" fmla="*/ 271 w 273"/>
                <a:gd name="T35" fmla="*/ 88 h 337"/>
                <a:gd name="T36" fmla="*/ 244 w 273"/>
                <a:gd name="T37" fmla="*/ 102 h 337"/>
                <a:gd name="T38" fmla="*/ 218 w 273"/>
                <a:gd name="T39" fmla="*/ 97 h 337"/>
                <a:gd name="T40" fmla="*/ 170 w 273"/>
                <a:gd name="T41" fmla="*/ 82 h 337"/>
                <a:gd name="T42" fmla="*/ 150 w 273"/>
                <a:gd name="T43" fmla="*/ 73 h 337"/>
                <a:gd name="T44" fmla="*/ 150 w 273"/>
                <a:gd name="T45" fmla="*/ 148 h 337"/>
                <a:gd name="T46" fmla="*/ 150 w 273"/>
                <a:gd name="T47" fmla="*/ 148 h 337"/>
                <a:gd name="T48" fmla="*/ 150 w 273"/>
                <a:gd name="T49" fmla="*/ 305 h 337"/>
                <a:gd name="T50" fmla="*/ 122 w 273"/>
                <a:gd name="T51" fmla="*/ 336 h 337"/>
                <a:gd name="T52" fmla="*/ 119 w 273"/>
                <a:gd name="T53" fmla="*/ 337 h 337"/>
                <a:gd name="T54" fmla="*/ 101 w 273"/>
                <a:gd name="T55" fmla="*/ 306 h 337"/>
                <a:gd name="T56" fmla="*/ 107 w 273"/>
                <a:gd name="T57" fmla="*/ 320 h 337"/>
                <a:gd name="T58" fmla="*/ 121 w 273"/>
                <a:gd name="T59" fmla="*/ 324 h 337"/>
                <a:gd name="T60" fmla="*/ 138 w 273"/>
                <a:gd name="T61" fmla="*/ 305 h 337"/>
                <a:gd name="T62" fmla="*/ 138 w 273"/>
                <a:gd name="T63" fmla="*/ 149 h 337"/>
                <a:gd name="T64" fmla="*/ 138 w 273"/>
                <a:gd name="T65" fmla="*/ 148 h 337"/>
                <a:gd name="T66" fmla="*/ 138 w 273"/>
                <a:gd name="T67" fmla="*/ 63 h 337"/>
                <a:gd name="T68" fmla="*/ 140 w 273"/>
                <a:gd name="T69" fmla="*/ 58 h 337"/>
                <a:gd name="T70" fmla="*/ 146 w 273"/>
                <a:gd name="T71" fmla="*/ 58 h 337"/>
                <a:gd name="T72" fmla="*/ 175 w 273"/>
                <a:gd name="T73" fmla="*/ 71 h 337"/>
                <a:gd name="T74" fmla="*/ 221 w 273"/>
                <a:gd name="T75" fmla="*/ 85 h 337"/>
                <a:gd name="T76" fmla="*/ 247 w 273"/>
                <a:gd name="T77" fmla="*/ 90 h 337"/>
                <a:gd name="T78" fmla="*/ 259 w 273"/>
                <a:gd name="T79" fmla="*/ 83 h 337"/>
                <a:gd name="T80" fmla="*/ 259 w 273"/>
                <a:gd name="T81" fmla="*/ 74 h 337"/>
                <a:gd name="T82" fmla="*/ 252 w 273"/>
                <a:gd name="T83" fmla="*/ 68 h 337"/>
                <a:gd name="T84" fmla="*/ 207 w 273"/>
                <a:gd name="T85" fmla="*/ 54 h 337"/>
                <a:gd name="T86" fmla="*/ 205 w 273"/>
                <a:gd name="T87" fmla="*/ 53 h 337"/>
                <a:gd name="T88" fmla="*/ 162 w 273"/>
                <a:gd name="T89" fmla="*/ 20 h 337"/>
                <a:gd name="T90" fmla="*/ 144 w 273"/>
                <a:gd name="T91" fmla="*/ 13 h 337"/>
                <a:gd name="T92" fmla="*/ 45 w 273"/>
                <a:gd name="T93" fmla="*/ 13 h 337"/>
                <a:gd name="T94" fmla="*/ 12 w 273"/>
                <a:gd name="T95" fmla="*/ 46 h 337"/>
                <a:gd name="T96" fmla="*/ 12 w 273"/>
                <a:gd name="T97" fmla="*/ 149 h 337"/>
                <a:gd name="T98" fmla="*/ 17 w 273"/>
                <a:gd name="T99" fmla="*/ 159 h 337"/>
                <a:gd name="T100" fmla="*/ 27 w 273"/>
                <a:gd name="T101" fmla="*/ 162 h 337"/>
                <a:gd name="T102" fmla="*/ 39 w 273"/>
                <a:gd name="T103" fmla="*/ 148 h 337"/>
                <a:gd name="T104" fmla="*/ 45 w 273"/>
                <a:gd name="T105" fmla="*/ 142 h 337"/>
                <a:gd name="T106" fmla="*/ 51 w 273"/>
                <a:gd name="T107" fmla="*/ 148 h 337"/>
                <a:gd name="T108" fmla="*/ 51 w 273"/>
                <a:gd name="T109" fmla="*/ 305 h 337"/>
                <a:gd name="T110" fmla="*/ 68 w 273"/>
                <a:gd name="T111" fmla="*/ 324 h 337"/>
                <a:gd name="T112" fmla="*/ 82 w 273"/>
                <a:gd name="T113" fmla="*/ 320 h 337"/>
                <a:gd name="T114" fmla="*/ 88 w 273"/>
                <a:gd name="T115" fmla="*/ 306 h 337"/>
                <a:gd name="T116" fmla="*/ 94 w 273"/>
                <a:gd name="T117" fmla="*/ 300 h 337"/>
                <a:gd name="T118" fmla="*/ 101 w 273"/>
                <a:gd name="T119" fmla="*/ 30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337">
                  <a:moveTo>
                    <a:pt x="119" y="337"/>
                  </a:moveTo>
                  <a:cubicBezTo>
                    <a:pt x="111" y="337"/>
                    <a:pt x="104" y="334"/>
                    <a:pt x="98" y="329"/>
                  </a:cubicBezTo>
                  <a:cubicBezTo>
                    <a:pt x="97" y="327"/>
                    <a:pt x="96" y="326"/>
                    <a:pt x="94" y="324"/>
                  </a:cubicBezTo>
                  <a:cubicBezTo>
                    <a:pt x="93" y="326"/>
                    <a:pt x="92" y="327"/>
                    <a:pt x="91" y="329"/>
                  </a:cubicBezTo>
                  <a:cubicBezTo>
                    <a:pt x="84" y="334"/>
                    <a:pt x="75" y="337"/>
                    <a:pt x="67" y="336"/>
                  </a:cubicBezTo>
                  <a:cubicBezTo>
                    <a:pt x="51" y="335"/>
                    <a:pt x="39" y="321"/>
                    <a:pt x="39" y="305"/>
                  </a:cubicBezTo>
                  <a:cubicBezTo>
                    <a:pt x="39" y="171"/>
                    <a:pt x="39" y="171"/>
                    <a:pt x="39" y="171"/>
                  </a:cubicBezTo>
                  <a:cubicBezTo>
                    <a:pt x="36" y="173"/>
                    <a:pt x="32" y="174"/>
                    <a:pt x="28" y="174"/>
                  </a:cubicBezTo>
                  <a:cubicBezTo>
                    <a:pt x="21" y="175"/>
                    <a:pt x="14" y="173"/>
                    <a:pt x="8" y="168"/>
                  </a:cubicBezTo>
                  <a:cubicBezTo>
                    <a:pt x="3" y="163"/>
                    <a:pt x="0" y="156"/>
                    <a:pt x="0" y="149"/>
                  </a:cubicBezTo>
                  <a:cubicBezTo>
                    <a:pt x="0" y="46"/>
                    <a:pt x="0" y="46"/>
                    <a:pt x="0" y="46"/>
                  </a:cubicBezTo>
                  <a:cubicBezTo>
                    <a:pt x="0" y="21"/>
                    <a:pt x="20" y="0"/>
                    <a:pt x="45" y="0"/>
                  </a:cubicBezTo>
                  <a:cubicBezTo>
                    <a:pt x="144" y="0"/>
                    <a:pt x="144" y="0"/>
                    <a:pt x="144" y="0"/>
                  </a:cubicBezTo>
                  <a:cubicBezTo>
                    <a:pt x="153" y="0"/>
                    <a:pt x="162" y="4"/>
                    <a:pt x="170" y="10"/>
                  </a:cubicBezTo>
                  <a:cubicBezTo>
                    <a:pt x="212" y="42"/>
                    <a:pt x="212" y="42"/>
                    <a:pt x="212" y="42"/>
                  </a:cubicBezTo>
                  <a:cubicBezTo>
                    <a:pt x="256" y="57"/>
                    <a:pt x="256" y="57"/>
                    <a:pt x="256" y="57"/>
                  </a:cubicBezTo>
                  <a:cubicBezTo>
                    <a:pt x="262" y="59"/>
                    <a:pt x="267" y="63"/>
                    <a:pt x="270" y="69"/>
                  </a:cubicBezTo>
                  <a:cubicBezTo>
                    <a:pt x="273" y="75"/>
                    <a:pt x="273" y="81"/>
                    <a:pt x="271" y="88"/>
                  </a:cubicBezTo>
                  <a:cubicBezTo>
                    <a:pt x="267" y="98"/>
                    <a:pt x="256" y="105"/>
                    <a:pt x="244" y="102"/>
                  </a:cubicBezTo>
                  <a:cubicBezTo>
                    <a:pt x="218" y="97"/>
                    <a:pt x="218" y="97"/>
                    <a:pt x="218" y="97"/>
                  </a:cubicBezTo>
                  <a:cubicBezTo>
                    <a:pt x="202" y="94"/>
                    <a:pt x="186" y="89"/>
                    <a:pt x="170" y="82"/>
                  </a:cubicBezTo>
                  <a:cubicBezTo>
                    <a:pt x="150" y="73"/>
                    <a:pt x="150" y="73"/>
                    <a:pt x="150" y="73"/>
                  </a:cubicBezTo>
                  <a:cubicBezTo>
                    <a:pt x="150" y="148"/>
                    <a:pt x="150" y="148"/>
                    <a:pt x="150" y="148"/>
                  </a:cubicBezTo>
                  <a:cubicBezTo>
                    <a:pt x="150" y="148"/>
                    <a:pt x="150" y="148"/>
                    <a:pt x="150" y="148"/>
                  </a:cubicBezTo>
                  <a:cubicBezTo>
                    <a:pt x="150" y="305"/>
                    <a:pt x="150" y="305"/>
                    <a:pt x="150" y="305"/>
                  </a:cubicBezTo>
                  <a:cubicBezTo>
                    <a:pt x="150" y="321"/>
                    <a:pt x="138" y="335"/>
                    <a:pt x="122" y="336"/>
                  </a:cubicBezTo>
                  <a:cubicBezTo>
                    <a:pt x="121" y="337"/>
                    <a:pt x="120" y="337"/>
                    <a:pt x="119" y="337"/>
                  </a:cubicBezTo>
                  <a:close/>
                  <a:moveTo>
                    <a:pt x="101" y="306"/>
                  </a:moveTo>
                  <a:cubicBezTo>
                    <a:pt x="101" y="311"/>
                    <a:pt x="103" y="316"/>
                    <a:pt x="107" y="320"/>
                  </a:cubicBezTo>
                  <a:cubicBezTo>
                    <a:pt x="111" y="323"/>
                    <a:pt x="116" y="325"/>
                    <a:pt x="121" y="324"/>
                  </a:cubicBezTo>
                  <a:cubicBezTo>
                    <a:pt x="130" y="323"/>
                    <a:pt x="138" y="315"/>
                    <a:pt x="138" y="305"/>
                  </a:cubicBezTo>
                  <a:cubicBezTo>
                    <a:pt x="138" y="149"/>
                    <a:pt x="138" y="149"/>
                    <a:pt x="138" y="149"/>
                  </a:cubicBezTo>
                  <a:cubicBezTo>
                    <a:pt x="138" y="148"/>
                    <a:pt x="138" y="148"/>
                    <a:pt x="138" y="148"/>
                  </a:cubicBezTo>
                  <a:cubicBezTo>
                    <a:pt x="138" y="63"/>
                    <a:pt x="138" y="63"/>
                    <a:pt x="138" y="63"/>
                  </a:cubicBezTo>
                  <a:cubicBezTo>
                    <a:pt x="138" y="61"/>
                    <a:pt x="139" y="59"/>
                    <a:pt x="140" y="58"/>
                  </a:cubicBezTo>
                  <a:cubicBezTo>
                    <a:pt x="142" y="57"/>
                    <a:pt x="144" y="57"/>
                    <a:pt x="146" y="58"/>
                  </a:cubicBezTo>
                  <a:cubicBezTo>
                    <a:pt x="175" y="71"/>
                    <a:pt x="175" y="71"/>
                    <a:pt x="175" y="71"/>
                  </a:cubicBezTo>
                  <a:cubicBezTo>
                    <a:pt x="190" y="78"/>
                    <a:pt x="205" y="82"/>
                    <a:pt x="221" y="85"/>
                  </a:cubicBezTo>
                  <a:cubicBezTo>
                    <a:pt x="247" y="90"/>
                    <a:pt x="247" y="90"/>
                    <a:pt x="247" y="90"/>
                  </a:cubicBezTo>
                  <a:cubicBezTo>
                    <a:pt x="252" y="91"/>
                    <a:pt x="258" y="88"/>
                    <a:pt x="259" y="83"/>
                  </a:cubicBezTo>
                  <a:cubicBezTo>
                    <a:pt x="261" y="80"/>
                    <a:pt x="260" y="77"/>
                    <a:pt x="259" y="74"/>
                  </a:cubicBezTo>
                  <a:cubicBezTo>
                    <a:pt x="258" y="71"/>
                    <a:pt x="255" y="69"/>
                    <a:pt x="252" y="68"/>
                  </a:cubicBezTo>
                  <a:cubicBezTo>
                    <a:pt x="207" y="54"/>
                    <a:pt x="207" y="54"/>
                    <a:pt x="207" y="54"/>
                  </a:cubicBezTo>
                  <a:cubicBezTo>
                    <a:pt x="206" y="54"/>
                    <a:pt x="206" y="53"/>
                    <a:pt x="205" y="53"/>
                  </a:cubicBezTo>
                  <a:cubicBezTo>
                    <a:pt x="162" y="20"/>
                    <a:pt x="162" y="20"/>
                    <a:pt x="162" y="20"/>
                  </a:cubicBezTo>
                  <a:cubicBezTo>
                    <a:pt x="157" y="15"/>
                    <a:pt x="150" y="13"/>
                    <a:pt x="144" y="13"/>
                  </a:cubicBezTo>
                  <a:cubicBezTo>
                    <a:pt x="45" y="13"/>
                    <a:pt x="45" y="13"/>
                    <a:pt x="45" y="13"/>
                  </a:cubicBezTo>
                  <a:cubicBezTo>
                    <a:pt x="27" y="13"/>
                    <a:pt x="12" y="27"/>
                    <a:pt x="12" y="46"/>
                  </a:cubicBezTo>
                  <a:cubicBezTo>
                    <a:pt x="12" y="149"/>
                    <a:pt x="12" y="149"/>
                    <a:pt x="12" y="149"/>
                  </a:cubicBezTo>
                  <a:cubicBezTo>
                    <a:pt x="12" y="153"/>
                    <a:pt x="14" y="156"/>
                    <a:pt x="17" y="159"/>
                  </a:cubicBezTo>
                  <a:cubicBezTo>
                    <a:pt x="19" y="161"/>
                    <a:pt x="23" y="163"/>
                    <a:pt x="27" y="162"/>
                  </a:cubicBezTo>
                  <a:cubicBezTo>
                    <a:pt x="34" y="162"/>
                    <a:pt x="39" y="155"/>
                    <a:pt x="39" y="148"/>
                  </a:cubicBezTo>
                  <a:cubicBezTo>
                    <a:pt x="39" y="145"/>
                    <a:pt x="42" y="142"/>
                    <a:pt x="45" y="142"/>
                  </a:cubicBezTo>
                  <a:cubicBezTo>
                    <a:pt x="49" y="142"/>
                    <a:pt x="51" y="145"/>
                    <a:pt x="51" y="148"/>
                  </a:cubicBezTo>
                  <a:cubicBezTo>
                    <a:pt x="51" y="305"/>
                    <a:pt x="51" y="305"/>
                    <a:pt x="51" y="305"/>
                  </a:cubicBezTo>
                  <a:cubicBezTo>
                    <a:pt x="51" y="315"/>
                    <a:pt x="59" y="323"/>
                    <a:pt x="68" y="324"/>
                  </a:cubicBezTo>
                  <a:cubicBezTo>
                    <a:pt x="73" y="325"/>
                    <a:pt x="78" y="323"/>
                    <a:pt x="82" y="320"/>
                  </a:cubicBezTo>
                  <a:cubicBezTo>
                    <a:pt x="86" y="316"/>
                    <a:pt x="88" y="311"/>
                    <a:pt x="88" y="306"/>
                  </a:cubicBezTo>
                  <a:cubicBezTo>
                    <a:pt x="88" y="302"/>
                    <a:pt x="91" y="300"/>
                    <a:pt x="94" y="300"/>
                  </a:cubicBezTo>
                  <a:cubicBezTo>
                    <a:pt x="98" y="300"/>
                    <a:pt x="101" y="302"/>
                    <a:pt x="101" y="3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26" name="Freeform 57">
              <a:extLst>
                <a:ext uri="{FF2B5EF4-FFF2-40B4-BE49-F238E27FC236}">
                  <a16:creationId xmlns:a16="http://schemas.microsoft.com/office/drawing/2014/main" id="{F77826C2-3010-1AE0-01DA-348447FB5183}"/>
                </a:ext>
              </a:extLst>
            </p:cNvPr>
            <p:cNvSpPr>
              <a:spLocks/>
            </p:cNvSpPr>
            <p:nvPr/>
          </p:nvSpPr>
          <p:spPr bwMode="auto">
            <a:xfrm>
              <a:off x="6309" y="3203"/>
              <a:ext cx="94" cy="11"/>
            </a:xfrm>
            <a:custGeom>
              <a:avLst/>
              <a:gdLst>
                <a:gd name="T0" fmla="*/ 105 w 111"/>
                <a:gd name="T1" fmla="*/ 13 h 13"/>
                <a:gd name="T2" fmla="*/ 6 w 111"/>
                <a:gd name="T3" fmla="*/ 13 h 13"/>
                <a:gd name="T4" fmla="*/ 0 w 111"/>
                <a:gd name="T5" fmla="*/ 7 h 13"/>
                <a:gd name="T6" fmla="*/ 6 w 111"/>
                <a:gd name="T7" fmla="*/ 0 h 13"/>
                <a:gd name="T8" fmla="*/ 105 w 111"/>
                <a:gd name="T9" fmla="*/ 0 h 13"/>
                <a:gd name="T10" fmla="*/ 111 w 111"/>
                <a:gd name="T11" fmla="*/ 7 h 13"/>
                <a:gd name="T12" fmla="*/ 105 w 11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1" h="13">
                  <a:moveTo>
                    <a:pt x="105" y="13"/>
                  </a:moveTo>
                  <a:cubicBezTo>
                    <a:pt x="6" y="13"/>
                    <a:pt x="6" y="13"/>
                    <a:pt x="6" y="13"/>
                  </a:cubicBezTo>
                  <a:cubicBezTo>
                    <a:pt x="3" y="13"/>
                    <a:pt x="0" y="10"/>
                    <a:pt x="0" y="7"/>
                  </a:cubicBezTo>
                  <a:cubicBezTo>
                    <a:pt x="0" y="3"/>
                    <a:pt x="3" y="0"/>
                    <a:pt x="6" y="0"/>
                  </a:cubicBezTo>
                  <a:cubicBezTo>
                    <a:pt x="105" y="0"/>
                    <a:pt x="105" y="0"/>
                    <a:pt x="105" y="0"/>
                  </a:cubicBezTo>
                  <a:cubicBezTo>
                    <a:pt x="108" y="0"/>
                    <a:pt x="111" y="3"/>
                    <a:pt x="111" y="7"/>
                  </a:cubicBezTo>
                  <a:cubicBezTo>
                    <a:pt x="111" y="10"/>
                    <a:pt x="108" y="13"/>
                    <a:pt x="10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27" name="Freeform 58">
              <a:extLst>
                <a:ext uri="{FF2B5EF4-FFF2-40B4-BE49-F238E27FC236}">
                  <a16:creationId xmlns:a16="http://schemas.microsoft.com/office/drawing/2014/main" id="{C6CE4753-9A7F-4B3B-604C-D7AB54A44247}"/>
                </a:ext>
              </a:extLst>
            </p:cNvPr>
            <p:cNvSpPr>
              <a:spLocks/>
            </p:cNvSpPr>
            <p:nvPr/>
          </p:nvSpPr>
          <p:spPr bwMode="auto">
            <a:xfrm>
              <a:off x="6309" y="3251"/>
              <a:ext cx="10" cy="82"/>
            </a:xfrm>
            <a:custGeom>
              <a:avLst/>
              <a:gdLst>
                <a:gd name="T0" fmla="*/ 6 w 12"/>
                <a:gd name="T1" fmla="*/ 97 h 97"/>
                <a:gd name="T2" fmla="*/ 0 w 12"/>
                <a:gd name="T3" fmla="*/ 91 h 97"/>
                <a:gd name="T4" fmla="*/ 0 w 12"/>
                <a:gd name="T5" fmla="*/ 6 h 97"/>
                <a:gd name="T6" fmla="*/ 6 w 12"/>
                <a:gd name="T7" fmla="*/ 0 h 97"/>
                <a:gd name="T8" fmla="*/ 12 w 12"/>
                <a:gd name="T9" fmla="*/ 6 h 97"/>
                <a:gd name="T10" fmla="*/ 12 w 12"/>
                <a:gd name="T11" fmla="*/ 91 h 97"/>
                <a:gd name="T12" fmla="*/ 6 w 12"/>
                <a:gd name="T13" fmla="*/ 97 h 97"/>
              </a:gdLst>
              <a:ahLst/>
              <a:cxnLst>
                <a:cxn ang="0">
                  <a:pos x="T0" y="T1"/>
                </a:cxn>
                <a:cxn ang="0">
                  <a:pos x="T2" y="T3"/>
                </a:cxn>
                <a:cxn ang="0">
                  <a:pos x="T4" y="T5"/>
                </a:cxn>
                <a:cxn ang="0">
                  <a:pos x="T6" y="T7"/>
                </a:cxn>
                <a:cxn ang="0">
                  <a:pos x="T8" y="T9"/>
                </a:cxn>
                <a:cxn ang="0">
                  <a:pos x="T10" y="T11"/>
                </a:cxn>
                <a:cxn ang="0">
                  <a:pos x="T12" y="T13"/>
                </a:cxn>
              </a:cxnLst>
              <a:rect l="0" t="0" r="r" b="b"/>
              <a:pathLst>
                <a:path w="12" h="97">
                  <a:moveTo>
                    <a:pt x="6" y="97"/>
                  </a:moveTo>
                  <a:cubicBezTo>
                    <a:pt x="3" y="97"/>
                    <a:pt x="0" y="94"/>
                    <a:pt x="0" y="91"/>
                  </a:cubicBezTo>
                  <a:cubicBezTo>
                    <a:pt x="0" y="6"/>
                    <a:pt x="0" y="6"/>
                    <a:pt x="0" y="6"/>
                  </a:cubicBezTo>
                  <a:cubicBezTo>
                    <a:pt x="0" y="3"/>
                    <a:pt x="3" y="0"/>
                    <a:pt x="6" y="0"/>
                  </a:cubicBezTo>
                  <a:cubicBezTo>
                    <a:pt x="10" y="0"/>
                    <a:pt x="12" y="3"/>
                    <a:pt x="12" y="6"/>
                  </a:cubicBezTo>
                  <a:cubicBezTo>
                    <a:pt x="12" y="91"/>
                    <a:pt x="12" y="91"/>
                    <a:pt x="12" y="91"/>
                  </a:cubicBezTo>
                  <a:cubicBezTo>
                    <a:pt x="12" y="94"/>
                    <a:pt x="10" y="97"/>
                    <a:pt x="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28" name="Freeform 59">
              <a:extLst>
                <a:ext uri="{FF2B5EF4-FFF2-40B4-BE49-F238E27FC236}">
                  <a16:creationId xmlns:a16="http://schemas.microsoft.com/office/drawing/2014/main" id="{E450A1B9-C417-C28C-2230-009C165D4448}"/>
                </a:ext>
              </a:extLst>
            </p:cNvPr>
            <p:cNvSpPr>
              <a:spLocks noEditPoints="1"/>
            </p:cNvSpPr>
            <p:nvPr/>
          </p:nvSpPr>
          <p:spPr bwMode="auto">
            <a:xfrm>
              <a:off x="6322" y="3125"/>
              <a:ext cx="67" cy="66"/>
            </a:xfrm>
            <a:custGeom>
              <a:avLst/>
              <a:gdLst>
                <a:gd name="T0" fmla="*/ 39 w 79"/>
                <a:gd name="T1" fmla="*/ 78 h 78"/>
                <a:gd name="T2" fmla="*/ 0 w 79"/>
                <a:gd name="T3" fmla="*/ 39 h 78"/>
                <a:gd name="T4" fmla="*/ 39 w 79"/>
                <a:gd name="T5" fmla="*/ 0 h 78"/>
                <a:gd name="T6" fmla="*/ 79 w 79"/>
                <a:gd name="T7" fmla="*/ 39 h 78"/>
                <a:gd name="T8" fmla="*/ 39 w 79"/>
                <a:gd name="T9" fmla="*/ 78 h 78"/>
                <a:gd name="T10" fmla="*/ 39 w 79"/>
                <a:gd name="T11" fmla="*/ 12 h 78"/>
                <a:gd name="T12" fmla="*/ 13 w 79"/>
                <a:gd name="T13" fmla="*/ 39 h 78"/>
                <a:gd name="T14" fmla="*/ 39 w 79"/>
                <a:gd name="T15" fmla="*/ 66 h 78"/>
                <a:gd name="T16" fmla="*/ 66 w 79"/>
                <a:gd name="T17" fmla="*/ 39 h 78"/>
                <a:gd name="T18" fmla="*/ 39 w 79"/>
                <a:gd name="T19"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78">
                  <a:moveTo>
                    <a:pt x="39" y="78"/>
                  </a:moveTo>
                  <a:cubicBezTo>
                    <a:pt x="18" y="78"/>
                    <a:pt x="0" y="60"/>
                    <a:pt x="0" y="39"/>
                  </a:cubicBezTo>
                  <a:cubicBezTo>
                    <a:pt x="0" y="17"/>
                    <a:pt x="18" y="0"/>
                    <a:pt x="39" y="0"/>
                  </a:cubicBezTo>
                  <a:cubicBezTo>
                    <a:pt x="61" y="0"/>
                    <a:pt x="79" y="17"/>
                    <a:pt x="79" y="39"/>
                  </a:cubicBezTo>
                  <a:cubicBezTo>
                    <a:pt x="79" y="60"/>
                    <a:pt x="61" y="78"/>
                    <a:pt x="39" y="78"/>
                  </a:cubicBezTo>
                  <a:close/>
                  <a:moveTo>
                    <a:pt x="39" y="12"/>
                  </a:moveTo>
                  <a:cubicBezTo>
                    <a:pt x="25" y="12"/>
                    <a:pt x="13" y="24"/>
                    <a:pt x="13" y="39"/>
                  </a:cubicBezTo>
                  <a:cubicBezTo>
                    <a:pt x="13" y="54"/>
                    <a:pt x="25" y="66"/>
                    <a:pt x="39" y="66"/>
                  </a:cubicBezTo>
                  <a:cubicBezTo>
                    <a:pt x="54" y="66"/>
                    <a:pt x="66" y="54"/>
                    <a:pt x="66" y="39"/>
                  </a:cubicBezTo>
                  <a:cubicBezTo>
                    <a:pt x="66" y="24"/>
                    <a:pt x="54" y="12"/>
                    <a:pt x="3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29" name="Freeform 60">
              <a:extLst>
                <a:ext uri="{FF2B5EF4-FFF2-40B4-BE49-F238E27FC236}">
                  <a16:creationId xmlns:a16="http://schemas.microsoft.com/office/drawing/2014/main" id="{41D3F915-38F7-25C6-61B9-ED56DE55E718}"/>
                </a:ext>
              </a:extLst>
            </p:cNvPr>
            <p:cNvSpPr>
              <a:spLocks/>
            </p:cNvSpPr>
            <p:nvPr/>
          </p:nvSpPr>
          <p:spPr bwMode="auto">
            <a:xfrm>
              <a:off x="6586" y="3265"/>
              <a:ext cx="49" cy="57"/>
            </a:xfrm>
            <a:custGeom>
              <a:avLst/>
              <a:gdLst>
                <a:gd name="T0" fmla="*/ 42 w 58"/>
                <a:gd name="T1" fmla="*/ 67 h 67"/>
                <a:gd name="T2" fmla="*/ 41 w 58"/>
                <a:gd name="T3" fmla="*/ 67 h 67"/>
                <a:gd name="T4" fmla="*/ 36 w 58"/>
                <a:gd name="T5" fmla="*/ 60 h 67"/>
                <a:gd name="T6" fmla="*/ 44 w 58"/>
                <a:gd name="T7" fmla="*/ 21 h 67"/>
                <a:gd name="T8" fmla="*/ 6 w 58"/>
                <a:gd name="T9" fmla="*/ 13 h 67"/>
                <a:gd name="T10" fmla="*/ 1 w 58"/>
                <a:gd name="T11" fmla="*/ 5 h 67"/>
                <a:gd name="T12" fmla="*/ 8 w 58"/>
                <a:gd name="T13" fmla="*/ 1 h 67"/>
                <a:gd name="T14" fmla="*/ 53 w 58"/>
                <a:gd name="T15" fmla="*/ 10 h 67"/>
                <a:gd name="T16" fmla="*/ 58 w 58"/>
                <a:gd name="T17" fmla="*/ 18 h 67"/>
                <a:gd name="T18" fmla="*/ 48 w 58"/>
                <a:gd name="T19" fmla="*/ 62 h 67"/>
                <a:gd name="T20" fmla="*/ 42 w 58"/>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67">
                  <a:moveTo>
                    <a:pt x="42" y="67"/>
                  </a:moveTo>
                  <a:cubicBezTo>
                    <a:pt x="42" y="67"/>
                    <a:pt x="41" y="67"/>
                    <a:pt x="41" y="67"/>
                  </a:cubicBezTo>
                  <a:cubicBezTo>
                    <a:pt x="37" y="66"/>
                    <a:pt x="35" y="63"/>
                    <a:pt x="36" y="60"/>
                  </a:cubicBezTo>
                  <a:cubicBezTo>
                    <a:pt x="44" y="21"/>
                    <a:pt x="44" y="21"/>
                    <a:pt x="44" y="21"/>
                  </a:cubicBezTo>
                  <a:cubicBezTo>
                    <a:pt x="6" y="13"/>
                    <a:pt x="6" y="13"/>
                    <a:pt x="6" y="13"/>
                  </a:cubicBezTo>
                  <a:cubicBezTo>
                    <a:pt x="2" y="12"/>
                    <a:pt x="0" y="9"/>
                    <a:pt x="1" y="5"/>
                  </a:cubicBezTo>
                  <a:cubicBezTo>
                    <a:pt x="2" y="2"/>
                    <a:pt x="5" y="0"/>
                    <a:pt x="8" y="1"/>
                  </a:cubicBezTo>
                  <a:cubicBezTo>
                    <a:pt x="53" y="10"/>
                    <a:pt x="53" y="10"/>
                    <a:pt x="53" y="10"/>
                  </a:cubicBezTo>
                  <a:cubicBezTo>
                    <a:pt x="56" y="11"/>
                    <a:pt x="58" y="14"/>
                    <a:pt x="58" y="18"/>
                  </a:cubicBezTo>
                  <a:cubicBezTo>
                    <a:pt x="48" y="62"/>
                    <a:pt x="48" y="62"/>
                    <a:pt x="48" y="62"/>
                  </a:cubicBezTo>
                  <a:cubicBezTo>
                    <a:pt x="47" y="65"/>
                    <a:pt x="45" y="67"/>
                    <a:pt x="4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0" name="Freeform 61">
              <a:extLst>
                <a:ext uri="{FF2B5EF4-FFF2-40B4-BE49-F238E27FC236}">
                  <a16:creationId xmlns:a16="http://schemas.microsoft.com/office/drawing/2014/main" id="{3C6C8E79-9058-2376-B71F-7C0CEE3D8875}"/>
                </a:ext>
              </a:extLst>
            </p:cNvPr>
            <p:cNvSpPr>
              <a:spLocks/>
            </p:cNvSpPr>
            <p:nvPr/>
          </p:nvSpPr>
          <p:spPr bwMode="auto">
            <a:xfrm>
              <a:off x="6454" y="3273"/>
              <a:ext cx="182" cy="121"/>
            </a:xfrm>
            <a:custGeom>
              <a:avLst/>
              <a:gdLst>
                <a:gd name="T0" fmla="*/ 7 w 215"/>
                <a:gd name="T1" fmla="*/ 143 h 143"/>
                <a:gd name="T2" fmla="*/ 1 w 215"/>
                <a:gd name="T3" fmla="*/ 141 h 143"/>
                <a:gd name="T4" fmla="*/ 3 w 215"/>
                <a:gd name="T5" fmla="*/ 132 h 143"/>
                <a:gd name="T6" fmla="*/ 204 w 215"/>
                <a:gd name="T7" fmla="*/ 2 h 143"/>
                <a:gd name="T8" fmla="*/ 213 w 215"/>
                <a:gd name="T9" fmla="*/ 4 h 143"/>
                <a:gd name="T10" fmla="*/ 211 w 215"/>
                <a:gd name="T11" fmla="*/ 12 h 143"/>
                <a:gd name="T12" fmla="*/ 10 w 215"/>
                <a:gd name="T13" fmla="*/ 143 h 143"/>
                <a:gd name="T14" fmla="*/ 7 w 215"/>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43">
                  <a:moveTo>
                    <a:pt x="7" y="143"/>
                  </a:moveTo>
                  <a:cubicBezTo>
                    <a:pt x="5" y="143"/>
                    <a:pt x="3" y="143"/>
                    <a:pt x="1" y="141"/>
                  </a:cubicBezTo>
                  <a:cubicBezTo>
                    <a:pt x="0" y="138"/>
                    <a:pt x="0" y="134"/>
                    <a:pt x="3" y="132"/>
                  </a:cubicBezTo>
                  <a:cubicBezTo>
                    <a:pt x="204" y="2"/>
                    <a:pt x="204" y="2"/>
                    <a:pt x="204" y="2"/>
                  </a:cubicBezTo>
                  <a:cubicBezTo>
                    <a:pt x="207" y="0"/>
                    <a:pt x="211" y="1"/>
                    <a:pt x="213" y="4"/>
                  </a:cubicBezTo>
                  <a:cubicBezTo>
                    <a:pt x="215" y="7"/>
                    <a:pt x="214" y="11"/>
                    <a:pt x="211" y="12"/>
                  </a:cubicBezTo>
                  <a:cubicBezTo>
                    <a:pt x="10" y="143"/>
                    <a:pt x="10" y="143"/>
                    <a:pt x="10" y="143"/>
                  </a:cubicBezTo>
                  <a:cubicBezTo>
                    <a:pt x="9" y="143"/>
                    <a:pt x="8" y="143"/>
                    <a:pt x="7"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1" name="Freeform 62">
              <a:extLst>
                <a:ext uri="{FF2B5EF4-FFF2-40B4-BE49-F238E27FC236}">
                  <a16:creationId xmlns:a16="http://schemas.microsoft.com/office/drawing/2014/main" id="{2DB94AB7-A5A6-B816-CFE9-24C8CFF5FC7A}"/>
                </a:ext>
              </a:extLst>
            </p:cNvPr>
            <p:cNvSpPr>
              <a:spLocks noEditPoints="1"/>
            </p:cNvSpPr>
            <p:nvPr/>
          </p:nvSpPr>
          <p:spPr bwMode="auto">
            <a:xfrm>
              <a:off x="6454" y="3420"/>
              <a:ext cx="54" cy="52"/>
            </a:xfrm>
            <a:custGeom>
              <a:avLst/>
              <a:gdLst>
                <a:gd name="T0" fmla="*/ 57 w 63"/>
                <a:gd name="T1" fmla="*/ 61 h 61"/>
                <a:gd name="T2" fmla="*/ 6 w 63"/>
                <a:gd name="T3" fmla="*/ 61 h 61"/>
                <a:gd name="T4" fmla="*/ 0 w 63"/>
                <a:gd name="T5" fmla="*/ 55 h 61"/>
                <a:gd name="T6" fmla="*/ 0 w 63"/>
                <a:gd name="T7" fmla="*/ 6 h 61"/>
                <a:gd name="T8" fmla="*/ 6 w 63"/>
                <a:gd name="T9" fmla="*/ 0 h 61"/>
                <a:gd name="T10" fmla="*/ 57 w 63"/>
                <a:gd name="T11" fmla="*/ 0 h 61"/>
                <a:gd name="T12" fmla="*/ 63 w 63"/>
                <a:gd name="T13" fmla="*/ 6 h 61"/>
                <a:gd name="T14" fmla="*/ 63 w 63"/>
                <a:gd name="T15" fmla="*/ 55 h 61"/>
                <a:gd name="T16" fmla="*/ 57 w 63"/>
                <a:gd name="T17" fmla="*/ 61 h 61"/>
                <a:gd name="T18" fmla="*/ 12 w 63"/>
                <a:gd name="T19" fmla="*/ 49 h 61"/>
                <a:gd name="T20" fmla="*/ 51 w 63"/>
                <a:gd name="T21" fmla="*/ 49 h 61"/>
                <a:gd name="T22" fmla="*/ 51 w 63"/>
                <a:gd name="T23" fmla="*/ 12 h 61"/>
                <a:gd name="T24" fmla="*/ 12 w 63"/>
                <a:gd name="T25" fmla="*/ 12 h 61"/>
                <a:gd name="T26" fmla="*/ 12 w 63"/>
                <a:gd name="T27"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57" y="61"/>
                  </a:moveTo>
                  <a:cubicBezTo>
                    <a:pt x="6" y="61"/>
                    <a:pt x="6" y="61"/>
                    <a:pt x="6" y="61"/>
                  </a:cubicBezTo>
                  <a:cubicBezTo>
                    <a:pt x="2" y="61"/>
                    <a:pt x="0" y="59"/>
                    <a:pt x="0" y="55"/>
                  </a:cubicBezTo>
                  <a:cubicBezTo>
                    <a:pt x="0" y="6"/>
                    <a:pt x="0" y="6"/>
                    <a:pt x="0" y="6"/>
                  </a:cubicBezTo>
                  <a:cubicBezTo>
                    <a:pt x="0" y="3"/>
                    <a:pt x="2" y="0"/>
                    <a:pt x="6" y="0"/>
                  </a:cubicBezTo>
                  <a:cubicBezTo>
                    <a:pt x="57" y="0"/>
                    <a:pt x="57" y="0"/>
                    <a:pt x="57" y="0"/>
                  </a:cubicBezTo>
                  <a:cubicBezTo>
                    <a:pt x="60" y="0"/>
                    <a:pt x="63" y="3"/>
                    <a:pt x="63" y="6"/>
                  </a:cubicBezTo>
                  <a:cubicBezTo>
                    <a:pt x="63" y="55"/>
                    <a:pt x="63" y="55"/>
                    <a:pt x="63" y="55"/>
                  </a:cubicBezTo>
                  <a:cubicBezTo>
                    <a:pt x="63" y="59"/>
                    <a:pt x="60" y="61"/>
                    <a:pt x="57" y="61"/>
                  </a:cubicBezTo>
                  <a:close/>
                  <a:moveTo>
                    <a:pt x="12" y="49"/>
                  </a:moveTo>
                  <a:cubicBezTo>
                    <a:pt x="51" y="49"/>
                    <a:pt x="51" y="49"/>
                    <a:pt x="51" y="49"/>
                  </a:cubicBezTo>
                  <a:cubicBezTo>
                    <a:pt x="51" y="12"/>
                    <a:pt x="51" y="12"/>
                    <a:pt x="51" y="12"/>
                  </a:cubicBezTo>
                  <a:cubicBezTo>
                    <a:pt x="12" y="12"/>
                    <a:pt x="12" y="12"/>
                    <a:pt x="12" y="12"/>
                  </a:cubicBez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2" name="Freeform 63">
              <a:extLst>
                <a:ext uri="{FF2B5EF4-FFF2-40B4-BE49-F238E27FC236}">
                  <a16:creationId xmlns:a16="http://schemas.microsoft.com/office/drawing/2014/main" id="{6DD822F2-09C2-225A-AC9F-337E14F8B7DB}"/>
                </a:ext>
              </a:extLst>
            </p:cNvPr>
            <p:cNvSpPr>
              <a:spLocks noEditPoints="1"/>
            </p:cNvSpPr>
            <p:nvPr/>
          </p:nvSpPr>
          <p:spPr bwMode="auto">
            <a:xfrm>
              <a:off x="6521" y="3384"/>
              <a:ext cx="54" cy="88"/>
            </a:xfrm>
            <a:custGeom>
              <a:avLst/>
              <a:gdLst>
                <a:gd name="T0" fmla="*/ 57 w 63"/>
                <a:gd name="T1" fmla="*/ 104 h 104"/>
                <a:gd name="T2" fmla="*/ 6 w 63"/>
                <a:gd name="T3" fmla="*/ 104 h 104"/>
                <a:gd name="T4" fmla="*/ 0 w 63"/>
                <a:gd name="T5" fmla="*/ 98 h 104"/>
                <a:gd name="T6" fmla="*/ 0 w 63"/>
                <a:gd name="T7" fmla="*/ 6 h 104"/>
                <a:gd name="T8" fmla="*/ 6 w 63"/>
                <a:gd name="T9" fmla="*/ 0 h 104"/>
                <a:gd name="T10" fmla="*/ 57 w 63"/>
                <a:gd name="T11" fmla="*/ 0 h 104"/>
                <a:gd name="T12" fmla="*/ 63 w 63"/>
                <a:gd name="T13" fmla="*/ 6 h 104"/>
                <a:gd name="T14" fmla="*/ 63 w 63"/>
                <a:gd name="T15" fmla="*/ 98 h 104"/>
                <a:gd name="T16" fmla="*/ 57 w 63"/>
                <a:gd name="T17" fmla="*/ 104 h 104"/>
                <a:gd name="T18" fmla="*/ 12 w 63"/>
                <a:gd name="T19" fmla="*/ 92 h 104"/>
                <a:gd name="T20" fmla="*/ 51 w 63"/>
                <a:gd name="T21" fmla="*/ 92 h 104"/>
                <a:gd name="T22" fmla="*/ 51 w 63"/>
                <a:gd name="T23" fmla="*/ 12 h 104"/>
                <a:gd name="T24" fmla="*/ 12 w 63"/>
                <a:gd name="T25" fmla="*/ 12 h 104"/>
                <a:gd name="T26" fmla="*/ 12 w 63"/>
                <a:gd name="T27"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4">
                  <a:moveTo>
                    <a:pt x="57" y="104"/>
                  </a:moveTo>
                  <a:cubicBezTo>
                    <a:pt x="6" y="104"/>
                    <a:pt x="6" y="104"/>
                    <a:pt x="6" y="104"/>
                  </a:cubicBezTo>
                  <a:cubicBezTo>
                    <a:pt x="3" y="104"/>
                    <a:pt x="0" y="102"/>
                    <a:pt x="0" y="98"/>
                  </a:cubicBezTo>
                  <a:cubicBezTo>
                    <a:pt x="0" y="6"/>
                    <a:pt x="0" y="6"/>
                    <a:pt x="0" y="6"/>
                  </a:cubicBezTo>
                  <a:cubicBezTo>
                    <a:pt x="0" y="3"/>
                    <a:pt x="3" y="0"/>
                    <a:pt x="6" y="0"/>
                  </a:cubicBezTo>
                  <a:cubicBezTo>
                    <a:pt x="57" y="0"/>
                    <a:pt x="57" y="0"/>
                    <a:pt x="57" y="0"/>
                  </a:cubicBezTo>
                  <a:cubicBezTo>
                    <a:pt x="61" y="0"/>
                    <a:pt x="63" y="3"/>
                    <a:pt x="63" y="6"/>
                  </a:cubicBezTo>
                  <a:cubicBezTo>
                    <a:pt x="63" y="98"/>
                    <a:pt x="63" y="98"/>
                    <a:pt x="63" y="98"/>
                  </a:cubicBezTo>
                  <a:cubicBezTo>
                    <a:pt x="63" y="102"/>
                    <a:pt x="61" y="104"/>
                    <a:pt x="57" y="104"/>
                  </a:cubicBezTo>
                  <a:close/>
                  <a:moveTo>
                    <a:pt x="12" y="92"/>
                  </a:moveTo>
                  <a:cubicBezTo>
                    <a:pt x="51" y="92"/>
                    <a:pt x="51" y="92"/>
                    <a:pt x="51" y="92"/>
                  </a:cubicBezTo>
                  <a:cubicBezTo>
                    <a:pt x="51" y="12"/>
                    <a:pt x="51" y="12"/>
                    <a:pt x="51" y="12"/>
                  </a:cubicBezTo>
                  <a:cubicBezTo>
                    <a:pt x="12" y="12"/>
                    <a:pt x="12" y="12"/>
                    <a:pt x="12" y="12"/>
                  </a:cubicBezTo>
                  <a:lnTo>
                    <a:pt x="1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3" name="Freeform 64">
              <a:extLst>
                <a:ext uri="{FF2B5EF4-FFF2-40B4-BE49-F238E27FC236}">
                  <a16:creationId xmlns:a16="http://schemas.microsoft.com/office/drawing/2014/main" id="{8014CABD-0B34-4EF4-08DC-C275B6E88F9E}"/>
                </a:ext>
              </a:extLst>
            </p:cNvPr>
            <p:cNvSpPr>
              <a:spLocks noEditPoints="1"/>
            </p:cNvSpPr>
            <p:nvPr/>
          </p:nvSpPr>
          <p:spPr bwMode="auto">
            <a:xfrm>
              <a:off x="6589" y="3342"/>
              <a:ext cx="53" cy="130"/>
            </a:xfrm>
            <a:custGeom>
              <a:avLst/>
              <a:gdLst>
                <a:gd name="T0" fmla="*/ 57 w 63"/>
                <a:gd name="T1" fmla="*/ 153 h 153"/>
                <a:gd name="T2" fmla="*/ 6 w 63"/>
                <a:gd name="T3" fmla="*/ 153 h 153"/>
                <a:gd name="T4" fmla="*/ 0 w 63"/>
                <a:gd name="T5" fmla="*/ 147 h 153"/>
                <a:gd name="T6" fmla="*/ 0 w 63"/>
                <a:gd name="T7" fmla="*/ 6 h 153"/>
                <a:gd name="T8" fmla="*/ 6 w 63"/>
                <a:gd name="T9" fmla="*/ 0 h 153"/>
                <a:gd name="T10" fmla="*/ 57 w 63"/>
                <a:gd name="T11" fmla="*/ 0 h 153"/>
                <a:gd name="T12" fmla="*/ 63 w 63"/>
                <a:gd name="T13" fmla="*/ 6 h 153"/>
                <a:gd name="T14" fmla="*/ 63 w 63"/>
                <a:gd name="T15" fmla="*/ 147 h 153"/>
                <a:gd name="T16" fmla="*/ 57 w 63"/>
                <a:gd name="T17" fmla="*/ 153 h 153"/>
                <a:gd name="T18" fmla="*/ 12 w 63"/>
                <a:gd name="T19" fmla="*/ 141 h 153"/>
                <a:gd name="T20" fmla="*/ 51 w 63"/>
                <a:gd name="T21" fmla="*/ 141 h 153"/>
                <a:gd name="T22" fmla="*/ 51 w 63"/>
                <a:gd name="T23" fmla="*/ 12 h 153"/>
                <a:gd name="T24" fmla="*/ 12 w 63"/>
                <a:gd name="T25" fmla="*/ 12 h 153"/>
                <a:gd name="T26" fmla="*/ 12 w 63"/>
                <a:gd name="T27"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53">
                  <a:moveTo>
                    <a:pt x="57" y="153"/>
                  </a:moveTo>
                  <a:cubicBezTo>
                    <a:pt x="6" y="153"/>
                    <a:pt x="6" y="153"/>
                    <a:pt x="6" y="153"/>
                  </a:cubicBezTo>
                  <a:cubicBezTo>
                    <a:pt x="2" y="153"/>
                    <a:pt x="0" y="151"/>
                    <a:pt x="0" y="147"/>
                  </a:cubicBezTo>
                  <a:cubicBezTo>
                    <a:pt x="0" y="6"/>
                    <a:pt x="0" y="6"/>
                    <a:pt x="0" y="6"/>
                  </a:cubicBezTo>
                  <a:cubicBezTo>
                    <a:pt x="0" y="3"/>
                    <a:pt x="2" y="0"/>
                    <a:pt x="6" y="0"/>
                  </a:cubicBezTo>
                  <a:cubicBezTo>
                    <a:pt x="57" y="0"/>
                    <a:pt x="57" y="0"/>
                    <a:pt x="57" y="0"/>
                  </a:cubicBezTo>
                  <a:cubicBezTo>
                    <a:pt x="60" y="0"/>
                    <a:pt x="63" y="3"/>
                    <a:pt x="63" y="6"/>
                  </a:cubicBezTo>
                  <a:cubicBezTo>
                    <a:pt x="63" y="147"/>
                    <a:pt x="63" y="147"/>
                    <a:pt x="63" y="147"/>
                  </a:cubicBezTo>
                  <a:cubicBezTo>
                    <a:pt x="63" y="151"/>
                    <a:pt x="60" y="153"/>
                    <a:pt x="57" y="153"/>
                  </a:cubicBezTo>
                  <a:close/>
                  <a:moveTo>
                    <a:pt x="12" y="141"/>
                  </a:moveTo>
                  <a:cubicBezTo>
                    <a:pt x="51" y="141"/>
                    <a:pt x="51" y="141"/>
                    <a:pt x="51" y="141"/>
                  </a:cubicBezTo>
                  <a:cubicBezTo>
                    <a:pt x="51" y="12"/>
                    <a:pt x="51" y="12"/>
                    <a:pt x="51" y="12"/>
                  </a:cubicBezTo>
                  <a:cubicBezTo>
                    <a:pt x="12" y="12"/>
                    <a:pt x="12" y="12"/>
                    <a:pt x="12" y="12"/>
                  </a:cubicBezTo>
                  <a:lnTo>
                    <a:pt x="12"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234" name="Group 67">
            <a:extLst>
              <a:ext uri="{FF2B5EF4-FFF2-40B4-BE49-F238E27FC236}">
                <a16:creationId xmlns:a16="http://schemas.microsoft.com/office/drawing/2014/main" id="{83603E62-0929-D2DF-5BFB-7F7886E37630}"/>
              </a:ext>
            </a:extLst>
          </p:cNvPr>
          <p:cNvGrpSpPr>
            <a:grpSpLocks noChangeAspect="1"/>
          </p:cNvGrpSpPr>
          <p:nvPr/>
        </p:nvGrpSpPr>
        <p:grpSpPr bwMode="auto">
          <a:xfrm>
            <a:off x="6751345" y="3159112"/>
            <a:ext cx="499152" cy="399546"/>
            <a:chOff x="6160" y="1913"/>
            <a:chExt cx="441" cy="353"/>
          </a:xfrm>
          <a:solidFill>
            <a:schemeClr val="bg1"/>
          </a:solidFill>
        </p:grpSpPr>
        <p:sp>
          <p:nvSpPr>
            <p:cNvPr id="236" name="Freeform 68">
              <a:extLst>
                <a:ext uri="{FF2B5EF4-FFF2-40B4-BE49-F238E27FC236}">
                  <a16:creationId xmlns:a16="http://schemas.microsoft.com/office/drawing/2014/main" id="{4181C1E6-46E9-893C-BDDC-B34BCC3C18D1}"/>
                </a:ext>
              </a:extLst>
            </p:cNvPr>
            <p:cNvSpPr>
              <a:spLocks noEditPoints="1"/>
            </p:cNvSpPr>
            <p:nvPr/>
          </p:nvSpPr>
          <p:spPr bwMode="auto">
            <a:xfrm>
              <a:off x="6160" y="1913"/>
              <a:ext cx="441" cy="300"/>
            </a:xfrm>
            <a:custGeom>
              <a:avLst/>
              <a:gdLst>
                <a:gd name="T0" fmla="*/ 474 w 522"/>
                <a:gd name="T1" fmla="*/ 354 h 354"/>
                <a:gd name="T2" fmla="*/ 49 w 522"/>
                <a:gd name="T3" fmla="*/ 354 h 354"/>
                <a:gd name="T4" fmla="*/ 0 w 522"/>
                <a:gd name="T5" fmla="*/ 305 h 354"/>
                <a:gd name="T6" fmla="*/ 0 w 522"/>
                <a:gd name="T7" fmla="*/ 49 h 354"/>
                <a:gd name="T8" fmla="*/ 49 w 522"/>
                <a:gd name="T9" fmla="*/ 0 h 354"/>
                <a:gd name="T10" fmla="*/ 474 w 522"/>
                <a:gd name="T11" fmla="*/ 0 h 354"/>
                <a:gd name="T12" fmla="*/ 522 w 522"/>
                <a:gd name="T13" fmla="*/ 49 h 354"/>
                <a:gd name="T14" fmla="*/ 522 w 522"/>
                <a:gd name="T15" fmla="*/ 305 h 354"/>
                <a:gd name="T16" fmla="*/ 474 w 522"/>
                <a:gd name="T17" fmla="*/ 354 h 354"/>
                <a:gd name="T18" fmla="*/ 49 w 522"/>
                <a:gd name="T19" fmla="*/ 15 h 354"/>
                <a:gd name="T20" fmla="*/ 15 w 522"/>
                <a:gd name="T21" fmla="*/ 49 h 354"/>
                <a:gd name="T22" fmla="*/ 15 w 522"/>
                <a:gd name="T23" fmla="*/ 305 h 354"/>
                <a:gd name="T24" fmla="*/ 49 w 522"/>
                <a:gd name="T25" fmla="*/ 339 h 354"/>
                <a:gd name="T26" fmla="*/ 474 w 522"/>
                <a:gd name="T27" fmla="*/ 339 h 354"/>
                <a:gd name="T28" fmla="*/ 508 w 522"/>
                <a:gd name="T29" fmla="*/ 305 h 354"/>
                <a:gd name="T30" fmla="*/ 508 w 522"/>
                <a:gd name="T31" fmla="*/ 49 h 354"/>
                <a:gd name="T32" fmla="*/ 474 w 522"/>
                <a:gd name="T33" fmla="*/ 15 h 354"/>
                <a:gd name="T34" fmla="*/ 49 w 522"/>
                <a:gd name="T35" fmla="*/ 1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2" h="354">
                  <a:moveTo>
                    <a:pt x="474" y="354"/>
                  </a:moveTo>
                  <a:cubicBezTo>
                    <a:pt x="49" y="354"/>
                    <a:pt x="49" y="354"/>
                    <a:pt x="49" y="354"/>
                  </a:cubicBezTo>
                  <a:cubicBezTo>
                    <a:pt x="22" y="354"/>
                    <a:pt x="0" y="332"/>
                    <a:pt x="0" y="305"/>
                  </a:cubicBezTo>
                  <a:cubicBezTo>
                    <a:pt x="0" y="49"/>
                    <a:pt x="0" y="49"/>
                    <a:pt x="0" y="49"/>
                  </a:cubicBezTo>
                  <a:cubicBezTo>
                    <a:pt x="0" y="22"/>
                    <a:pt x="22" y="0"/>
                    <a:pt x="49" y="0"/>
                  </a:cubicBezTo>
                  <a:cubicBezTo>
                    <a:pt x="474" y="0"/>
                    <a:pt x="474" y="0"/>
                    <a:pt x="474" y="0"/>
                  </a:cubicBezTo>
                  <a:cubicBezTo>
                    <a:pt x="500" y="0"/>
                    <a:pt x="522" y="22"/>
                    <a:pt x="522" y="49"/>
                  </a:cubicBezTo>
                  <a:cubicBezTo>
                    <a:pt x="522" y="305"/>
                    <a:pt x="522" y="305"/>
                    <a:pt x="522" y="305"/>
                  </a:cubicBezTo>
                  <a:cubicBezTo>
                    <a:pt x="522" y="332"/>
                    <a:pt x="500" y="354"/>
                    <a:pt x="474" y="354"/>
                  </a:cubicBezTo>
                  <a:close/>
                  <a:moveTo>
                    <a:pt x="49" y="15"/>
                  </a:moveTo>
                  <a:cubicBezTo>
                    <a:pt x="30" y="15"/>
                    <a:pt x="15" y="30"/>
                    <a:pt x="15" y="49"/>
                  </a:cubicBezTo>
                  <a:cubicBezTo>
                    <a:pt x="15" y="305"/>
                    <a:pt x="15" y="305"/>
                    <a:pt x="15" y="305"/>
                  </a:cubicBezTo>
                  <a:cubicBezTo>
                    <a:pt x="15" y="324"/>
                    <a:pt x="30" y="339"/>
                    <a:pt x="49" y="339"/>
                  </a:cubicBezTo>
                  <a:cubicBezTo>
                    <a:pt x="474" y="339"/>
                    <a:pt x="474" y="339"/>
                    <a:pt x="474" y="339"/>
                  </a:cubicBezTo>
                  <a:cubicBezTo>
                    <a:pt x="493" y="339"/>
                    <a:pt x="508" y="324"/>
                    <a:pt x="508" y="305"/>
                  </a:cubicBezTo>
                  <a:cubicBezTo>
                    <a:pt x="508" y="49"/>
                    <a:pt x="508" y="49"/>
                    <a:pt x="508" y="49"/>
                  </a:cubicBezTo>
                  <a:cubicBezTo>
                    <a:pt x="508" y="30"/>
                    <a:pt x="493" y="15"/>
                    <a:pt x="474" y="15"/>
                  </a:cubicBezTo>
                  <a:lnTo>
                    <a:pt x="49"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7" name="Freeform 69">
              <a:extLst>
                <a:ext uri="{FF2B5EF4-FFF2-40B4-BE49-F238E27FC236}">
                  <a16:creationId xmlns:a16="http://schemas.microsoft.com/office/drawing/2014/main" id="{121E6C0C-F84C-B996-92AD-28EB9FFE1883}"/>
                </a:ext>
              </a:extLst>
            </p:cNvPr>
            <p:cNvSpPr>
              <a:spLocks noEditPoints="1"/>
            </p:cNvSpPr>
            <p:nvPr/>
          </p:nvSpPr>
          <p:spPr bwMode="auto">
            <a:xfrm>
              <a:off x="6354" y="2200"/>
              <a:ext cx="53" cy="66"/>
            </a:xfrm>
            <a:custGeom>
              <a:avLst/>
              <a:gdLst>
                <a:gd name="T0" fmla="*/ 55 w 62"/>
                <a:gd name="T1" fmla="*/ 78 h 78"/>
                <a:gd name="T2" fmla="*/ 7 w 62"/>
                <a:gd name="T3" fmla="*/ 78 h 78"/>
                <a:gd name="T4" fmla="*/ 0 w 62"/>
                <a:gd name="T5" fmla="*/ 71 h 78"/>
                <a:gd name="T6" fmla="*/ 0 w 62"/>
                <a:gd name="T7" fmla="*/ 7 h 78"/>
                <a:gd name="T8" fmla="*/ 7 w 62"/>
                <a:gd name="T9" fmla="*/ 0 h 78"/>
                <a:gd name="T10" fmla="*/ 55 w 62"/>
                <a:gd name="T11" fmla="*/ 0 h 78"/>
                <a:gd name="T12" fmla="*/ 62 w 62"/>
                <a:gd name="T13" fmla="*/ 7 h 78"/>
                <a:gd name="T14" fmla="*/ 62 w 62"/>
                <a:gd name="T15" fmla="*/ 71 h 78"/>
                <a:gd name="T16" fmla="*/ 55 w 62"/>
                <a:gd name="T17" fmla="*/ 78 h 78"/>
                <a:gd name="T18" fmla="*/ 14 w 62"/>
                <a:gd name="T19" fmla="*/ 64 h 78"/>
                <a:gd name="T20" fmla="*/ 48 w 62"/>
                <a:gd name="T21" fmla="*/ 64 h 78"/>
                <a:gd name="T22" fmla="*/ 48 w 62"/>
                <a:gd name="T23" fmla="*/ 15 h 78"/>
                <a:gd name="T24" fmla="*/ 14 w 62"/>
                <a:gd name="T25" fmla="*/ 15 h 78"/>
                <a:gd name="T26" fmla="*/ 14 w 62"/>
                <a:gd name="T27"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78">
                  <a:moveTo>
                    <a:pt x="55" y="78"/>
                  </a:moveTo>
                  <a:cubicBezTo>
                    <a:pt x="7" y="78"/>
                    <a:pt x="7" y="78"/>
                    <a:pt x="7" y="78"/>
                  </a:cubicBezTo>
                  <a:cubicBezTo>
                    <a:pt x="3" y="78"/>
                    <a:pt x="0" y="75"/>
                    <a:pt x="0" y="71"/>
                  </a:cubicBezTo>
                  <a:cubicBezTo>
                    <a:pt x="0" y="7"/>
                    <a:pt x="0" y="7"/>
                    <a:pt x="0" y="7"/>
                  </a:cubicBezTo>
                  <a:cubicBezTo>
                    <a:pt x="0" y="4"/>
                    <a:pt x="3" y="0"/>
                    <a:pt x="7" y="0"/>
                  </a:cubicBezTo>
                  <a:cubicBezTo>
                    <a:pt x="55" y="0"/>
                    <a:pt x="55" y="0"/>
                    <a:pt x="55" y="0"/>
                  </a:cubicBezTo>
                  <a:cubicBezTo>
                    <a:pt x="59" y="0"/>
                    <a:pt x="62" y="4"/>
                    <a:pt x="62" y="7"/>
                  </a:cubicBezTo>
                  <a:cubicBezTo>
                    <a:pt x="62" y="71"/>
                    <a:pt x="62" y="71"/>
                    <a:pt x="62" y="71"/>
                  </a:cubicBezTo>
                  <a:cubicBezTo>
                    <a:pt x="62" y="75"/>
                    <a:pt x="59" y="78"/>
                    <a:pt x="55" y="78"/>
                  </a:cubicBezTo>
                  <a:close/>
                  <a:moveTo>
                    <a:pt x="14" y="64"/>
                  </a:moveTo>
                  <a:cubicBezTo>
                    <a:pt x="48" y="64"/>
                    <a:pt x="48" y="64"/>
                    <a:pt x="48" y="64"/>
                  </a:cubicBezTo>
                  <a:cubicBezTo>
                    <a:pt x="48" y="15"/>
                    <a:pt x="48" y="15"/>
                    <a:pt x="48" y="15"/>
                  </a:cubicBezTo>
                  <a:cubicBezTo>
                    <a:pt x="14" y="15"/>
                    <a:pt x="14" y="15"/>
                    <a:pt x="14" y="15"/>
                  </a:cubicBezTo>
                  <a:lnTo>
                    <a:pt x="1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8" name="Freeform 70">
              <a:extLst>
                <a:ext uri="{FF2B5EF4-FFF2-40B4-BE49-F238E27FC236}">
                  <a16:creationId xmlns:a16="http://schemas.microsoft.com/office/drawing/2014/main" id="{7263926D-C32F-D9A9-F832-4C4370979102}"/>
                </a:ext>
              </a:extLst>
            </p:cNvPr>
            <p:cNvSpPr>
              <a:spLocks/>
            </p:cNvSpPr>
            <p:nvPr/>
          </p:nvSpPr>
          <p:spPr bwMode="auto">
            <a:xfrm>
              <a:off x="6302" y="2254"/>
              <a:ext cx="157" cy="12"/>
            </a:xfrm>
            <a:custGeom>
              <a:avLst/>
              <a:gdLst>
                <a:gd name="T0" fmla="*/ 179 w 186"/>
                <a:gd name="T1" fmla="*/ 14 h 14"/>
                <a:gd name="T2" fmla="*/ 7 w 186"/>
                <a:gd name="T3" fmla="*/ 14 h 14"/>
                <a:gd name="T4" fmla="*/ 0 w 186"/>
                <a:gd name="T5" fmla="*/ 7 h 14"/>
                <a:gd name="T6" fmla="*/ 7 w 186"/>
                <a:gd name="T7" fmla="*/ 0 h 14"/>
                <a:gd name="T8" fmla="*/ 179 w 186"/>
                <a:gd name="T9" fmla="*/ 0 h 14"/>
                <a:gd name="T10" fmla="*/ 186 w 186"/>
                <a:gd name="T11" fmla="*/ 7 h 14"/>
                <a:gd name="T12" fmla="*/ 179 w 18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86" h="14">
                  <a:moveTo>
                    <a:pt x="179" y="14"/>
                  </a:moveTo>
                  <a:cubicBezTo>
                    <a:pt x="7" y="14"/>
                    <a:pt x="7" y="14"/>
                    <a:pt x="7" y="14"/>
                  </a:cubicBezTo>
                  <a:cubicBezTo>
                    <a:pt x="4" y="14"/>
                    <a:pt x="0" y="11"/>
                    <a:pt x="0" y="7"/>
                  </a:cubicBezTo>
                  <a:cubicBezTo>
                    <a:pt x="0" y="3"/>
                    <a:pt x="4" y="0"/>
                    <a:pt x="7" y="0"/>
                  </a:cubicBezTo>
                  <a:cubicBezTo>
                    <a:pt x="179" y="0"/>
                    <a:pt x="179" y="0"/>
                    <a:pt x="179" y="0"/>
                  </a:cubicBezTo>
                  <a:cubicBezTo>
                    <a:pt x="183" y="0"/>
                    <a:pt x="186" y="3"/>
                    <a:pt x="186" y="7"/>
                  </a:cubicBezTo>
                  <a:cubicBezTo>
                    <a:pt x="186" y="11"/>
                    <a:pt x="183" y="14"/>
                    <a:pt x="179"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9" name="Freeform 71">
              <a:extLst>
                <a:ext uri="{FF2B5EF4-FFF2-40B4-BE49-F238E27FC236}">
                  <a16:creationId xmlns:a16="http://schemas.microsoft.com/office/drawing/2014/main" id="{13CDCC5B-66D4-3C3F-4A26-A9A49C0C778F}"/>
                </a:ext>
              </a:extLst>
            </p:cNvPr>
            <p:cNvSpPr>
              <a:spLocks noEditPoints="1"/>
            </p:cNvSpPr>
            <p:nvPr/>
          </p:nvSpPr>
          <p:spPr bwMode="auto">
            <a:xfrm>
              <a:off x="6331" y="2102"/>
              <a:ext cx="38" cy="38"/>
            </a:xfrm>
            <a:custGeom>
              <a:avLst/>
              <a:gdLst>
                <a:gd name="T0" fmla="*/ 23 w 45"/>
                <a:gd name="T1" fmla="*/ 45 h 45"/>
                <a:gd name="T2" fmla="*/ 0 w 45"/>
                <a:gd name="T3" fmla="*/ 22 h 45"/>
                <a:gd name="T4" fmla="*/ 23 w 45"/>
                <a:gd name="T5" fmla="*/ 0 h 45"/>
                <a:gd name="T6" fmla="*/ 45 w 45"/>
                <a:gd name="T7" fmla="*/ 22 h 45"/>
                <a:gd name="T8" fmla="*/ 23 w 45"/>
                <a:gd name="T9" fmla="*/ 45 h 45"/>
                <a:gd name="T10" fmla="*/ 23 w 45"/>
                <a:gd name="T11" fmla="*/ 14 h 45"/>
                <a:gd name="T12" fmla="*/ 15 w 45"/>
                <a:gd name="T13" fmla="*/ 22 h 45"/>
                <a:gd name="T14" fmla="*/ 23 w 45"/>
                <a:gd name="T15" fmla="*/ 31 h 45"/>
                <a:gd name="T16" fmla="*/ 31 w 45"/>
                <a:gd name="T17" fmla="*/ 22 h 45"/>
                <a:gd name="T18" fmla="*/ 23 w 45"/>
                <a:gd name="T19"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45"/>
                  </a:moveTo>
                  <a:cubicBezTo>
                    <a:pt x="11" y="45"/>
                    <a:pt x="0" y="35"/>
                    <a:pt x="0" y="22"/>
                  </a:cubicBezTo>
                  <a:cubicBezTo>
                    <a:pt x="0" y="10"/>
                    <a:pt x="11" y="0"/>
                    <a:pt x="23" y="0"/>
                  </a:cubicBezTo>
                  <a:cubicBezTo>
                    <a:pt x="35" y="0"/>
                    <a:pt x="45" y="10"/>
                    <a:pt x="45" y="22"/>
                  </a:cubicBezTo>
                  <a:cubicBezTo>
                    <a:pt x="45" y="35"/>
                    <a:pt x="35" y="45"/>
                    <a:pt x="23" y="45"/>
                  </a:cubicBezTo>
                  <a:close/>
                  <a:moveTo>
                    <a:pt x="23" y="14"/>
                  </a:moveTo>
                  <a:cubicBezTo>
                    <a:pt x="18" y="14"/>
                    <a:pt x="15" y="18"/>
                    <a:pt x="15" y="22"/>
                  </a:cubicBezTo>
                  <a:cubicBezTo>
                    <a:pt x="15" y="27"/>
                    <a:pt x="18" y="31"/>
                    <a:pt x="23" y="31"/>
                  </a:cubicBezTo>
                  <a:cubicBezTo>
                    <a:pt x="28" y="31"/>
                    <a:pt x="31" y="27"/>
                    <a:pt x="31" y="22"/>
                  </a:cubicBezTo>
                  <a:cubicBezTo>
                    <a:pt x="31" y="18"/>
                    <a:pt x="28" y="14"/>
                    <a:pt x="2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0" name="Freeform 72">
              <a:extLst>
                <a:ext uri="{FF2B5EF4-FFF2-40B4-BE49-F238E27FC236}">
                  <a16:creationId xmlns:a16="http://schemas.microsoft.com/office/drawing/2014/main" id="{4BC2DC0A-FC1D-D039-FA7A-4A1EA60CE03C}"/>
                </a:ext>
              </a:extLst>
            </p:cNvPr>
            <p:cNvSpPr>
              <a:spLocks noEditPoints="1"/>
            </p:cNvSpPr>
            <p:nvPr/>
          </p:nvSpPr>
          <p:spPr bwMode="auto">
            <a:xfrm>
              <a:off x="6407" y="2102"/>
              <a:ext cx="39" cy="38"/>
            </a:xfrm>
            <a:custGeom>
              <a:avLst/>
              <a:gdLst>
                <a:gd name="T0" fmla="*/ 23 w 46"/>
                <a:gd name="T1" fmla="*/ 45 h 45"/>
                <a:gd name="T2" fmla="*/ 0 w 46"/>
                <a:gd name="T3" fmla="*/ 22 h 45"/>
                <a:gd name="T4" fmla="*/ 23 w 46"/>
                <a:gd name="T5" fmla="*/ 0 h 45"/>
                <a:gd name="T6" fmla="*/ 46 w 46"/>
                <a:gd name="T7" fmla="*/ 22 h 45"/>
                <a:gd name="T8" fmla="*/ 23 w 46"/>
                <a:gd name="T9" fmla="*/ 45 h 45"/>
                <a:gd name="T10" fmla="*/ 23 w 46"/>
                <a:gd name="T11" fmla="*/ 14 h 45"/>
                <a:gd name="T12" fmla="*/ 15 w 46"/>
                <a:gd name="T13" fmla="*/ 22 h 45"/>
                <a:gd name="T14" fmla="*/ 23 w 46"/>
                <a:gd name="T15" fmla="*/ 31 h 45"/>
                <a:gd name="T16" fmla="*/ 31 w 46"/>
                <a:gd name="T17" fmla="*/ 22 h 45"/>
                <a:gd name="T18" fmla="*/ 23 w 46"/>
                <a:gd name="T19"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45"/>
                  </a:moveTo>
                  <a:cubicBezTo>
                    <a:pt x="11" y="45"/>
                    <a:pt x="0" y="35"/>
                    <a:pt x="0" y="22"/>
                  </a:cubicBezTo>
                  <a:cubicBezTo>
                    <a:pt x="0" y="10"/>
                    <a:pt x="11" y="0"/>
                    <a:pt x="23" y="0"/>
                  </a:cubicBezTo>
                  <a:cubicBezTo>
                    <a:pt x="35" y="0"/>
                    <a:pt x="46" y="10"/>
                    <a:pt x="46" y="22"/>
                  </a:cubicBezTo>
                  <a:cubicBezTo>
                    <a:pt x="46" y="35"/>
                    <a:pt x="35" y="45"/>
                    <a:pt x="23" y="45"/>
                  </a:cubicBezTo>
                  <a:close/>
                  <a:moveTo>
                    <a:pt x="23" y="14"/>
                  </a:moveTo>
                  <a:cubicBezTo>
                    <a:pt x="18" y="14"/>
                    <a:pt x="15" y="18"/>
                    <a:pt x="15" y="22"/>
                  </a:cubicBezTo>
                  <a:cubicBezTo>
                    <a:pt x="15" y="27"/>
                    <a:pt x="18" y="31"/>
                    <a:pt x="23" y="31"/>
                  </a:cubicBezTo>
                  <a:cubicBezTo>
                    <a:pt x="28" y="31"/>
                    <a:pt x="31" y="27"/>
                    <a:pt x="31" y="22"/>
                  </a:cubicBezTo>
                  <a:cubicBezTo>
                    <a:pt x="31" y="18"/>
                    <a:pt x="28" y="14"/>
                    <a:pt x="2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1" name="Freeform 73">
              <a:extLst>
                <a:ext uri="{FF2B5EF4-FFF2-40B4-BE49-F238E27FC236}">
                  <a16:creationId xmlns:a16="http://schemas.microsoft.com/office/drawing/2014/main" id="{0EB92BED-BD31-408C-2D9B-FDF8032347C0}"/>
                </a:ext>
              </a:extLst>
            </p:cNvPr>
            <p:cNvSpPr>
              <a:spLocks/>
            </p:cNvSpPr>
            <p:nvPr/>
          </p:nvSpPr>
          <p:spPr bwMode="auto">
            <a:xfrm>
              <a:off x="6243" y="1956"/>
              <a:ext cx="227" cy="137"/>
            </a:xfrm>
            <a:custGeom>
              <a:avLst/>
              <a:gdLst>
                <a:gd name="T0" fmla="*/ 261 w 268"/>
                <a:gd name="T1" fmla="*/ 162 h 162"/>
                <a:gd name="T2" fmla="*/ 82 w 268"/>
                <a:gd name="T3" fmla="*/ 162 h 162"/>
                <a:gd name="T4" fmla="*/ 75 w 268"/>
                <a:gd name="T5" fmla="*/ 157 h 162"/>
                <a:gd name="T6" fmla="*/ 45 w 268"/>
                <a:gd name="T7" fmla="*/ 14 h 162"/>
                <a:gd name="T8" fmla="*/ 7 w 268"/>
                <a:gd name="T9" fmla="*/ 14 h 162"/>
                <a:gd name="T10" fmla="*/ 0 w 268"/>
                <a:gd name="T11" fmla="*/ 7 h 162"/>
                <a:gd name="T12" fmla="*/ 7 w 268"/>
                <a:gd name="T13" fmla="*/ 0 h 162"/>
                <a:gd name="T14" fmla="*/ 51 w 268"/>
                <a:gd name="T15" fmla="*/ 0 h 162"/>
                <a:gd name="T16" fmla="*/ 57 w 268"/>
                <a:gd name="T17" fmla="*/ 5 h 162"/>
                <a:gd name="T18" fmla="*/ 88 w 268"/>
                <a:gd name="T19" fmla="*/ 148 h 162"/>
                <a:gd name="T20" fmla="*/ 261 w 268"/>
                <a:gd name="T21" fmla="*/ 148 h 162"/>
                <a:gd name="T22" fmla="*/ 268 w 268"/>
                <a:gd name="T23" fmla="*/ 155 h 162"/>
                <a:gd name="T24" fmla="*/ 261 w 268"/>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162">
                  <a:moveTo>
                    <a:pt x="261" y="162"/>
                  </a:moveTo>
                  <a:cubicBezTo>
                    <a:pt x="82" y="162"/>
                    <a:pt x="82" y="162"/>
                    <a:pt x="82" y="162"/>
                  </a:cubicBezTo>
                  <a:cubicBezTo>
                    <a:pt x="78" y="162"/>
                    <a:pt x="76" y="160"/>
                    <a:pt x="75" y="157"/>
                  </a:cubicBezTo>
                  <a:cubicBezTo>
                    <a:pt x="45" y="14"/>
                    <a:pt x="45" y="14"/>
                    <a:pt x="45" y="14"/>
                  </a:cubicBezTo>
                  <a:cubicBezTo>
                    <a:pt x="7" y="14"/>
                    <a:pt x="7" y="14"/>
                    <a:pt x="7" y="14"/>
                  </a:cubicBezTo>
                  <a:cubicBezTo>
                    <a:pt x="3" y="14"/>
                    <a:pt x="0" y="11"/>
                    <a:pt x="0" y="7"/>
                  </a:cubicBezTo>
                  <a:cubicBezTo>
                    <a:pt x="0" y="3"/>
                    <a:pt x="3" y="0"/>
                    <a:pt x="7" y="0"/>
                  </a:cubicBezTo>
                  <a:cubicBezTo>
                    <a:pt x="51" y="0"/>
                    <a:pt x="51" y="0"/>
                    <a:pt x="51" y="0"/>
                  </a:cubicBezTo>
                  <a:cubicBezTo>
                    <a:pt x="54" y="0"/>
                    <a:pt x="57" y="2"/>
                    <a:pt x="57" y="5"/>
                  </a:cubicBezTo>
                  <a:cubicBezTo>
                    <a:pt x="88" y="148"/>
                    <a:pt x="88" y="148"/>
                    <a:pt x="88" y="148"/>
                  </a:cubicBezTo>
                  <a:cubicBezTo>
                    <a:pt x="261" y="148"/>
                    <a:pt x="261" y="148"/>
                    <a:pt x="261" y="148"/>
                  </a:cubicBezTo>
                  <a:cubicBezTo>
                    <a:pt x="265" y="148"/>
                    <a:pt x="268" y="151"/>
                    <a:pt x="268" y="155"/>
                  </a:cubicBezTo>
                  <a:cubicBezTo>
                    <a:pt x="268" y="159"/>
                    <a:pt x="265" y="162"/>
                    <a:pt x="261" y="1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2" name="Freeform 74">
              <a:extLst>
                <a:ext uri="{FF2B5EF4-FFF2-40B4-BE49-F238E27FC236}">
                  <a16:creationId xmlns:a16="http://schemas.microsoft.com/office/drawing/2014/main" id="{0C6C3394-B554-5E95-70E2-958081C3FB64}"/>
                </a:ext>
              </a:extLst>
            </p:cNvPr>
            <p:cNvSpPr>
              <a:spLocks/>
            </p:cNvSpPr>
            <p:nvPr/>
          </p:nvSpPr>
          <p:spPr bwMode="auto">
            <a:xfrm>
              <a:off x="6284" y="1974"/>
              <a:ext cx="192" cy="91"/>
            </a:xfrm>
            <a:custGeom>
              <a:avLst/>
              <a:gdLst>
                <a:gd name="T0" fmla="*/ 210 w 227"/>
                <a:gd name="T1" fmla="*/ 107 h 107"/>
                <a:gd name="T2" fmla="*/ 27 w 227"/>
                <a:gd name="T3" fmla="*/ 107 h 107"/>
                <a:gd name="T4" fmla="*/ 20 w 227"/>
                <a:gd name="T5" fmla="*/ 100 h 107"/>
                <a:gd name="T6" fmla="*/ 27 w 227"/>
                <a:gd name="T7" fmla="*/ 93 h 107"/>
                <a:gd name="T8" fmla="*/ 204 w 227"/>
                <a:gd name="T9" fmla="*/ 93 h 107"/>
                <a:gd name="T10" fmla="*/ 211 w 227"/>
                <a:gd name="T11" fmla="*/ 25 h 107"/>
                <a:gd name="T12" fmla="*/ 7 w 227"/>
                <a:gd name="T13" fmla="*/ 14 h 107"/>
                <a:gd name="T14" fmla="*/ 0 w 227"/>
                <a:gd name="T15" fmla="*/ 7 h 107"/>
                <a:gd name="T16" fmla="*/ 7 w 227"/>
                <a:gd name="T17" fmla="*/ 0 h 107"/>
                <a:gd name="T18" fmla="*/ 220 w 227"/>
                <a:gd name="T19" fmla="*/ 12 h 107"/>
                <a:gd name="T20" fmla="*/ 225 w 227"/>
                <a:gd name="T21" fmla="*/ 14 h 107"/>
                <a:gd name="T22" fmla="*/ 226 w 227"/>
                <a:gd name="T23" fmla="*/ 20 h 107"/>
                <a:gd name="T24" fmla="*/ 217 w 227"/>
                <a:gd name="T25" fmla="*/ 101 h 107"/>
                <a:gd name="T26" fmla="*/ 210 w 227"/>
                <a:gd name="T2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107">
                  <a:moveTo>
                    <a:pt x="210" y="107"/>
                  </a:moveTo>
                  <a:cubicBezTo>
                    <a:pt x="27" y="107"/>
                    <a:pt x="27" y="107"/>
                    <a:pt x="27" y="107"/>
                  </a:cubicBezTo>
                  <a:cubicBezTo>
                    <a:pt x="23" y="107"/>
                    <a:pt x="20" y="104"/>
                    <a:pt x="20" y="100"/>
                  </a:cubicBezTo>
                  <a:cubicBezTo>
                    <a:pt x="20" y="96"/>
                    <a:pt x="23" y="93"/>
                    <a:pt x="27" y="93"/>
                  </a:cubicBezTo>
                  <a:cubicBezTo>
                    <a:pt x="204" y="93"/>
                    <a:pt x="204" y="93"/>
                    <a:pt x="204" y="93"/>
                  </a:cubicBezTo>
                  <a:cubicBezTo>
                    <a:pt x="211" y="25"/>
                    <a:pt x="211" y="25"/>
                    <a:pt x="211" y="25"/>
                  </a:cubicBezTo>
                  <a:cubicBezTo>
                    <a:pt x="7" y="14"/>
                    <a:pt x="7" y="14"/>
                    <a:pt x="7" y="14"/>
                  </a:cubicBezTo>
                  <a:cubicBezTo>
                    <a:pt x="3" y="14"/>
                    <a:pt x="0" y="11"/>
                    <a:pt x="0" y="7"/>
                  </a:cubicBezTo>
                  <a:cubicBezTo>
                    <a:pt x="0" y="3"/>
                    <a:pt x="4" y="0"/>
                    <a:pt x="7" y="0"/>
                  </a:cubicBezTo>
                  <a:cubicBezTo>
                    <a:pt x="220" y="12"/>
                    <a:pt x="220" y="12"/>
                    <a:pt x="220" y="12"/>
                  </a:cubicBezTo>
                  <a:cubicBezTo>
                    <a:pt x="222" y="12"/>
                    <a:pt x="223" y="13"/>
                    <a:pt x="225" y="14"/>
                  </a:cubicBezTo>
                  <a:cubicBezTo>
                    <a:pt x="226" y="16"/>
                    <a:pt x="227" y="18"/>
                    <a:pt x="226" y="20"/>
                  </a:cubicBezTo>
                  <a:cubicBezTo>
                    <a:pt x="217" y="101"/>
                    <a:pt x="217" y="101"/>
                    <a:pt x="217" y="101"/>
                  </a:cubicBezTo>
                  <a:cubicBezTo>
                    <a:pt x="217" y="105"/>
                    <a:pt x="214" y="107"/>
                    <a:pt x="210"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3" name="Freeform 75">
              <a:extLst>
                <a:ext uri="{FF2B5EF4-FFF2-40B4-BE49-F238E27FC236}">
                  <a16:creationId xmlns:a16="http://schemas.microsoft.com/office/drawing/2014/main" id="{3778756B-D7FE-9D34-8016-2FB57A2F1F3A}"/>
                </a:ext>
              </a:extLst>
            </p:cNvPr>
            <p:cNvSpPr>
              <a:spLocks/>
            </p:cNvSpPr>
            <p:nvPr/>
          </p:nvSpPr>
          <p:spPr bwMode="auto">
            <a:xfrm>
              <a:off x="6160" y="2161"/>
              <a:ext cx="441" cy="12"/>
            </a:xfrm>
            <a:custGeom>
              <a:avLst/>
              <a:gdLst>
                <a:gd name="T0" fmla="*/ 515 w 522"/>
                <a:gd name="T1" fmla="*/ 14 h 14"/>
                <a:gd name="T2" fmla="*/ 7 w 522"/>
                <a:gd name="T3" fmla="*/ 14 h 14"/>
                <a:gd name="T4" fmla="*/ 0 w 522"/>
                <a:gd name="T5" fmla="*/ 7 h 14"/>
                <a:gd name="T6" fmla="*/ 7 w 522"/>
                <a:gd name="T7" fmla="*/ 0 h 14"/>
                <a:gd name="T8" fmla="*/ 515 w 522"/>
                <a:gd name="T9" fmla="*/ 0 h 14"/>
                <a:gd name="T10" fmla="*/ 522 w 522"/>
                <a:gd name="T11" fmla="*/ 7 h 14"/>
                <a:gd name="T12" fmla="*/ 515 w 52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522" h="14">
                  <a:moveTo>
                    <a:pt x="515" y="14"/>
                  </a:moveTo>
                  <a:cubicBezTo>
                    <a:pt x="7" y="14"/>
                    <a:pt x="7" y="14"/>
                    <a:pt x="7" y="14"/>
                  </a:cubicBezTo>
                  <a:cubicBezTo>
                    <a:pt x="4" y="14"/>
                    <a:pt x="0" y="11"/>
                    <a:pt x="0" y="7"/>
                  </a:cubicBezTo>
                  <a:cubicBezTo>
                    <a:pt x="0" y="3"/>
                    <a:pt x="4" y="0"/>
                    <a:pt x="7" y="0"/>
                  </a:cubicBezTo>
                  <a:cubicBezTo>
                    <a:pt x="515" y="0"/>
                    <a:pt x="515" y="0"/>
                    <a:pt x="515" y="0"/>
                  </a:cubicBezTo>
                  <a:cubicBezTo>
                    <a:pt x="519" y="0"/>
                    <a:pt x="522" y="3"/>
                    <a:pt x="522" y="7"/>
                  </a:cubicBezTo>
                  <a:cubicBezTo>
                    <a:pt x="522" y="11"/>
                    <a:pt x="519" y="14"/>
                    <a:pt x="51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24" name="Group 23">
            <a:extLst>
              <a:ext uri="{FF2B5EF4-FFF2-40B4-BE49-F238E27FC236}">
                <a16:creationId xmlns:a16="http://schemas.microsoft.com/office/drawing/2014/main" id="{3A496172-BA19-DADF-C133-C86980874A67}"/>
              </a:ext>
            </a:extLst>
          </p:cNvPr>
          <p:cNvGrpSpPr/>
          <p:nvPr/>
        </p:nvGrpSpPr>
        <p:grpSpPr>
          <a:xfrm>
            <a:off x="6346524" y="1818707"/>
            <a:ext cx="719160" cy="444416"/>
            <a:chOff x="3162301" y="5856288"/>
            <a:chExt cx="1608138" cy="993775"/>
          </a:xfrm>
        </p:grpSpPr>
        <p:sp>
          <p:nvSpPr>
            <p:cNvPr id="26" name="Freeform 26">
              <a:extLst>
                <a:ext uri="{FF2B5EF4-FFF2-40B4-BE49-F238E27FC236}">
                  <a16:creationId xmlns:a16="http://schemas.microsoft.com/office/drawing/2014/main" id="{D8E303A5-1EA6-F808-6BEA-2A6858984FD0}"/>
                </a:ext>
              </a:extLst>
            </p:cNvPr>
            <p:cNvSpPr>
              <a:spLocks/>
            </p:cNvSpPr>
            <p:nvPr/>
          </p:nvSpPr>
          <p:spPr bwMode="auto">
            <a:xfrm>
              <a:off x="3162301" y="5856288"/>
              <a:ext cx="1150938" cy="749300"/>
            </a:xfrm>
            <a:custGeom>
              <a:avLst/>
              <a:gdLst>
                <a:gd name="T0" fmla="*/ 370 w 795"/>
                <a:gd name="T1" fmla="*/ 518 h 518"/>
                <a:gd name="T2" fmla="*/ 24 w 795"/>
                <a:gd name="T3" fmla="*/ 518 h 518"/>
                <a:gd name="T4" fmla="*/ 0 w 795"/>
                <a:gd name="T5" fmla="*/ 495 h 518"/>
                <a:gd name="T6" fmla="*/ 0 w 795"/>
                <a:gd name="T7" fmla="*/ 24 h 518"/>
                <a:gd name="T8" fmla="*/ 24 w 795"/>
                <a:gd name="T9" fmla="*/ 0 h 518"/>
                <a:gd name="T10" fmla="*/ 772 w 795"/>
                <a:gd name="T11" fmla="*/ 0 h 518"/>
                <a:gd name="T12" fmla="*/ 795 w 795"/>
                <a:gd name="T13" fmla="*/ 24 h 518"/>
                <a:gd name="T14" fmla="*/ 795 w 795"/>
                <a:gd name="T15" fmla="*/ 43 h 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518">
                  <a:moveTo>
                    <a:pt x="370" y="518"/>
                  </a:moveTo>
                  <a:cubicBezTo>
                    <a:pt x="24" y="518"/>
                    <a:pt x="24" y="518"/>
                    <a:pt x="24" y="518"/>
                  </a:cubicBezTo>
                  <a:cubicBezTo>
                    <a:pt x="11" y="518"/>
                    <a:pt x="0" y="508"/>
                    <a:pt x="0" y="495"/>
                  </a:cubicBezTo>
                  <a:cubicBezTo>
                    <a:pt x="0" y="24"/>
                    <a:pt x="0" y="24"/>
                    <a:pt x="0" y="24"/>
                  </a:cubicBezTo>
                  <a:cubicBezTo>
                    <a:pt x="0" y="11"/>
                    <a:pt x="11" y="0"/>
                    <a:pt x="24" y="0"/>
                  </a:cubicBezTo>
                  <a:cubicBezTo>
                    <a:pt x="772" y="0"/>
                    <a:pt x="772" y="0"/>
                    <a:pt x="772" y="0"/>
                  </a:cubicBezTo>
                  <a:cubicBezTo>
                    <a:pt x="785" y="0"/>
                    <a:pt x="795" y="11"/>
                    <a:pt x="795" y="24"/>
                  </a:cubicBezTo>
                  <a:cubicBezTo>
                    <a:pt x="795" y="43"/>
                    <a:pt x="795" y="43"/>
                    <a:pt x="795" y="43"/>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7" name="Line 27">
              <a:extLst>
                <a:ext uri="{FF2B5EF4-FFF2-40B4-BE49-F238E27FC236}">
                  <a16:creationId xmlns:a16="http://schemas.microsoft.com/office/drawing/2014/main" id="{E2749843-583E-A7C6-928B-D2B65B851BC6}"/>
                </a:ext>
              </a:extLst>
            </p:cNvPr>
            <p:cNvSpPr>
              <a:spLocks noChangeShapeType="1"/>
            </p:cNvSpPr>
            <p:nvPr/>
          </p:nvSpPr>
          <p:spPr bwMode="auto">
            <a:xfrm flipV="1">
              <a:off x="3489326" y="6605588"/>
              <a:ext cx="77788" cy="231775"/>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8" name="Line 28">
              <a:extLst>
                <a:ext uri="{FF2B5EF4-FFF2-40B4-BE49-F238E27FC236}">
                  <a16:creationId xmlns:a16="http://schemas.microsoft.com/office/drawing/2014/main" id="{4FBDE27B-5124-8C27-3432-0C5103BE2839}"/>
                </a:ext>
              </a:extLst>
            </p:cNvPr>
            <p:cNvSpPr>
              <a:spLocks noChangeShapeType="1"/>
            </p:cNvSpPr>
            <p:nvPr/>
          </p:nvSpPr>
          <p:spPr bwMode="auto">
            <a:xfrm>
              <a:off x="3930651" y="6669088"/>
              <a:ext cx="57150" cy="168275"/>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9" name="Line 29">
              <a:extLst>
                <a:ext uri="{FF2B5EF4-FFF2-40B4-BE49-F238E27FC236}">
                  <a16:creationId xmlns:a16="http://schemas.microsoft.com/office/drawing/2014/main" id="{A4D27A02-1E30-2FA0-7538-249017147B35}"/>
                </a:ext>
              </a:extLst>
            </p:cNvPr>
            <p:cNvSpPr>
              <a:spLocks noChangeShapeType="1"/>
            </p:cNvSpPr>
            <p:nvPr/>
          </p:nvSpPr>
          <p:spPr bwMode="auto">
            <a:xfrm>
              <a:off x="3276601" y="6848475"/>
              <a:ext cx="1325563" cy="1588"/>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0" name="Line 30">
              <a:extLst>
                <a:ext uri="{FF2B5EF4-FFF2-40B4-BE49-F238E27FC236}">
                  <a16:creationId xmlns:a16="http://schemas.microsoft.com/office/drawing/2014/main" id="{2A681EC5-C724-E882-02AD-C45E68B1CCC3}"/>
                </a:ext>
              </a:extLst>
            </p:cNvPr>
            <p:cNvSpPr>
              <a:spLocks noChangeShapeType="1"/>
            </p:cNvSpPr>
            <p:nvPr/>
          </p:nvSpPr>
          <p:spPr bwMode="auto">
            <a:xfrm>
              <a:off x="3511551" y="6772275"/>
              <a:ext cx="446088"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1" name="Line 31">
              <a:extLst>
                <a:ext uri="{FF2B5EF4-FFF2-40B4-BE49-F238E27FC236}">
                  <a16:creationId xmlns:a16="http://schemas.microsoft.com/office/drawing/2014/main" id="{3CB4D8B4-9063-CF09-2ED0-E23A591F0BB0}"/>
                </a:ext>
              </a:extLst>
            </p:cNvPr>
            <p:cNvSpPr>
              <a:spLocks noChangeShapeType="1"/>
            </p:cNvSpPr>
            <p:nvPr/>
          </p:nvSpPr>
          <p:spPr bwMode="auto">
            <a:xfrm>
              <a:off x="3162301" y="6496050"/>
              <a:ext cx="520700"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35" name="Freeform 32">
              <a:extLst>
                <a:ext uri="{FF2B5EF4-FFF2-40B4-BE49-F238E27FC236}">
                  <a16:creationId xmlns:a16="http://schemas.microsoft.com/office/drawing/2014/main" id="{BD76543B-0CB2-17FE-A337-F88D81FBE753}"/>
                </a:ext>
              </a:extLst>
            </p:cNvPr>
            <p:cNvSpPr>
              <a:spLocks/>
            </p:cNvSpPr>
            <p:nvPr/>
          </p:nvSpPr>
          <p:spPr bwMode="auto">
            <a:xfrm>
              <a:off x="4294188" y="6521450"/>
              <a:ext cx="280988" cy="328613"/>
            </a:xfrm>
            <a:custGeom>
              <a:avLst/>
              <a:gdLst>
                <a:gd name="T0" fmla="*/ 194 w 194"/>
                <a:gd name="T1" fmla="*/ 227 h 227"/>
                <a:gd name="T2" fmla="*/ 194 w 194"/>
                <a:gd name="T3" fmla="*/ 97 h 227"/>
                <a:gd name="T4" fmla="*/ 97 w 194"/>
                <a:gd name="T5" fmla="*/ 0 h 227"/>
                <a:gd name="T6" fmla="*/ 0 w 194"/>
                <a:gd name="T7" fmla="*/ 97 h 227"/>
                <a:gd name="T8" fmla="*/ 0 w 194"/>
                <a:gd name="T9" fmla="*/ 227 h 227"/>
              </a:gdLst>
              <a:ahLst/>
              <a:cxnLst>
                <a:cxn ang="0">
                  <a:pos x="T0" y="T1"/>
                </a:cxn>
                <a:cxn ang="0">
                  <a:pos x="T2" y="T3"/>
                </a:cxn>
                <a:cxn ang="0">
                  <a:pos x="T4" y="T5"/>
                </a:cxn>
                <a:cxn ang="0">
                  <a:pos x="T6" y="T7"/>
                </a:cxn>
                <a:cxn ang="0">
                  <a:pos x="T8" y="T9"/>
                </a:cxn>
              </a:cxnLst>
              <a:rect l="0" t="0" r="r" b="b"/>
              <a:pathLst>
                <a:path w="194" h="227">
                  <a:moveTo>
                    <a:pt x="194" y="227"/>
                  </a:moveTo>
                  <a:cubicBezTo>
                    <a:pt x="194" y="97"/>
                    <a:pt x="194" y="97"/>
                    <a:pt x="194" y="97"/>
                  </a:cubicBezTo>
                  <a:cubicBezTo>
                    <a:pt x="194" y="43"/>
                    <a:pt x="151" y="0"/>
                    <a:pt x="97" y="0"/>
                  </a:cubicBezTo>
                  <a:cubicBezTo>
                    <a:pt x="44" y="0"/>
                    <a:pt x="0" y="43"/>
                    <a:pt x="0" y="97"/>
                  </a:cubicBezTo>
                  <a:cubicBezTo>
                    <a:pt x="0" y="227"/>
                    <a:pt x="0" y="227"/>
                    <a:pt x="0" y="227"/>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5" name="Oval 33">
              <a:extLst>
                <a:ext uri="{FF2B5EF4-FFF2-40B4-BE49-F238E27FC236}">
                  <a16:creationId xmlns:a16="http://schemas.microsoft.com/office/drawing/2014/main" id="{5A98B50E-EF1F-C2C6-44AB-10CA5DE827F3}"/>
                </a:ext>
              </a:extLst>
            </p:cNvPr>
            <p:cNvSpPr>
              <a:spLocks noChangeArrowheads="1"/>
            </p:cNvSpPr>
            <p:nvPr/>
          </p:nvSpPr>
          <p:spPr bwMode="auto">
            <a:xfrm>
              <a:off x="4379913" y="6604000"/>
              <a:ext cx="109538" cy="107950"/>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49" name="Line 34">
              <a:extLst>
                <a:ext uri="{FF2B5EF4-FFF2-40B4-BE49-F238E27FC236}">
                  <a16:creationId xmlns:a16="http://schemas.microsoft.com/office/drawing/2014/main" id="{F860015E-9B35-24CC-1E0B-04425EF78181}"/>
                </a:ext>
              </a:extLst>
            </p:cNvPr>
            <p:cNvSpPr>
              <a:spLocks noChangeShapeType="1"/>
            </p:cNvSpPr>
            <p:nvPr/>
          </p:nvSpPr>
          <p:spPr bwMode="auto">
            <a:xfrm flipV="1">
              <a:off x="4424363" y="6329363"/>
              <a:ext cx="184150" cy="192088"/>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50" name="Line 35">
              <a:extLst>
                <a:ext uri="{FF2B5EF4-FFF2-40B4-BE49-F238E27FC236}">
                  <a16:creationId xmlns:a16="http://schemas.microsoft.com/office/drawing/2014/main" id="{6D633B48-5287-71DB-FEFE-CB0D6E1B8B5A}"/>
                </a:ext>
              </a:extLst>
            </p:cNvPr>
            <p:cNvSpPr>
              <a:spLocks noChangeShapeType="1"/>
            </p:cNvSpPr>
            <p:nvPr/>
          </p:nvSpPr>
          <p:spPr bwMode="auto">
            <a:xfrm flipV="1">
              <a:off x="4564063" y="6396038"/>
              <a:ext cx="133350" cy="211138"/>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51" name="Oval 36">
              <a:extLst>
                <a:ext uri="{FF2B5EF4-FFF2-40B4-BE49-F238E27FC236}">
                  <a16:creationId xmlns:a16="http://schemas.microsoft.com/office/drawing/2014/main" id="{AE41A1F6-63B5-9747-0943-E484B2E2FF15}"/>
                </a:ext>
              </a:extLst>
            </p:cNvPr>
            <p:cNvSpPr>
              <a:spLocks noChangeArrowheads="1"/>
            </p:cNvSpPr>
            <p:nvPr/>
          </p:nvSpPr>
          <p:spPr bwMode="auto">
            <a:xfrm>
              <a:off x="4606926" y="6232525"/>
              <a:ext cx="163513" cy="16351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54" name="Oval 37">
              <a:extLst>
                <a:ext uri="{FF2B5EF4-FFF2-40B4-BE49-F238E27FC236}">
                  <a16:creationId xmlns:a16="http://schemas.microsoft.com/office/drawing/2014/main" id="{2700DD06-F240-DAAA-1A3A-6C8CDBE3A40B}"/>
                </a:ext>
              </a:extLst>
            </p:cNvPr>
            <p:cNvSpPr>
              <a:spLocks noChangeArrowheads="1"/>
            </p:cNvSpPr>
            <p:nvPr/>
          </p:nvSpPr>
          <p:spPr bwMode="auto">
            <a:xfrm>
              <a:off x="4310063" y="5940425"/>
              <a:ext cx="163513" cy="16351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55" name="Line 38">
              <a:extLst>
                <a:ext uri="{FF2B5EF4-FFF2-40B4-BE49-F238E27FC236}">
                  <a16:creationId xmlns:a16="http://schemas.microsoft.com/office/drawing/2014/main" id="{A56CE649-4969-34AF-CEA9-1FC32E8B6096}"/>
                </a:ext>
              </a:extLst>
            </p:cNvPr>
            <p:cNvSpPr>
              <a:spLocks noChangeShapeType="1"/>
            </p:cNvSpPr>
            <p:nvPr/>
          </p:nvSpPr>
          <p:spPr bwMode="auto">
            <a:xfrm>
              <a:off x="4413251" y="6102350"/>
              <a:ext cx="188913" cy="212725"/>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3" name="Line 39">
              <a:extLst>
                <a:ext uri="{FF2B5EF4-FFF2-40B4-BE49-F238E27FC236}">
                  <a16:creationId xmlns:a16="http://schemas.microsoft.com/office/drawing/2014/main" id="{8BF78E76-35A7-B098-7DA8-D6B4D85FC322}"/>
                </a:ext>
              </a:extLst>
            </p:cNvPr>
            <p:cNvSpPr>
              <a:spLocks noChangeShapeType="1"/>
            </p:cNvSpPr>
            <p:nvPr/>
          </p:nvSpPr>
          <p:spPr bwMode="auto">
            <a:xfrm>
              <a:off x="4473576" y="6034088"/>
              <a:ext cx="214313" cy="198438"/>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4" name="Line 40">
              <a:extLst>
                <a:ext uri="{FF2B5EF4-FFF2-40B4-BE49-F238E27FC236}">
                  <a16:creationId xmlns:a16="http://schemas.microsoft.com/office/drawing/2014/main" id="{3AD0DF6C-4066-F21B-0871-8B86235BDACC}"/>
                </a:ext>
              </a:extLst>
            </p:cNvPr>
            <p:cNvSpPr>
              <a:spLocks noChangeShapeType="1"/>
            </p:cNvSpPr>
            <p:nvPr/>
          </p:nvSpPr>
          <p:spPr bwMode="auto">
            <a:xfrm>
              <a:off x="3968751" y="6070600"/>
              <a:ext cx="355600" cy="0"/>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5" name="Freeform 41">
              <a:extLst>
                <a:ext uri="{FF2B5EF4-FFF2-40B4-BE49-F238E27FC236}">
                  <a16:creationId xmlns:a16="http://schemas.microsoft.com/office/drawing/2014/main" id="{4654453D-0514-BB91-157B-4390E73BACB3}"/>
                </a:ext>
              </a:extLst>
            </p:cNvPr>
            <p:cNvSpPr>
              <a:spLocks/>
            </p:cNvSpPr>
            <p:nvPr/>
          </p:nvSpPr>
          <p:spPr bwMode="auto">
            <a:xfrm>
              <a:off x="3968751" y="5973763"/>
              <a:ext cx="355600" cy="0"/>
            </a:xfrm>
            <a:custGeom>
              <a:avLst/>
              <a:gdLst>
                <a:gd name="T0" fmla="*/ 0 w 224"/>
                <a:gd name="T1" fmla="*/ 87 w 224"/>
                <a:gd name="T2" fmla="*/ 224 w 224"/>
              </a:gdLst>
              <a:ahLst/>
              <a:cxnLst>
                <a:cxn ang="0">
                  <a:pos x="T0" y="0"/>
                </a:cxn>
                <a:cxn ang="0">
                  <a:pos x="T1" y="0"/>
                </a:cxn>
                <a:cxn ang="0">
                  <a:pos x="T2" y="0"/>
                </a:cxn>
              </a:cxnLst>
              <a:rect l="0" t="0" r="r" b="b"/>
              <a:pathLst>
                <a:path w="224">
                  <a:moveTo>
                    <a:pt x="0" y="0"/>
                  </a:moveTo>
                  <a:lnTo>
                    <a:pt x="87" y="0"/>
                  </a:lnTo>
                  <a:lnTo>
                    <a:pt x="224"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6" name="Freeform 42">
              <a:extLst>
                <a:ext uri="{FF2B5EF4-FFF2-40B4-BE49-F238E27FC236}">
                  <a16:creationId xmlns:a16="http://schemas.microsoft.com/office/drawing/2014/main" id="{4C4C7782-F76F-23CD-C8A1-9D9F14A5A95D}"/>
                </a:ext>
              </a:extLst>
            </p:cNvPr>
            <p:cNvSpPr>
              <a:spLocks/>
            </p:cNvSpPr>
            <p:nvPr/>
          </p:nvSpPr>
          <p:spPr bwMode="auto">
            <a:xfrm>
              <a:off x="3846513" y="5946775"/>
              <a:ext cx="122238" cy="192088"/>
            </a:xfrm>
            <a:custGeom>
              <a:avLst/>
              <a:gdLst>
                <a:gd name="T0" fmla="*/ 0 w 84"/>
                <a:gd name="T1" fmla="*/ 133 h 133"/>
                <a:gd name="T2" fmla="*/ 84 w 84"/>
                <a:gd name="T3" fmla="*/ 133 h 133"/>
                <a:gd name="T4" fmla="*/ 84 w 84"/>
                <a:gd name="T5" fmla="*/ 35 h 133"/>
                <a:gd name="T6" fmla="*/ 49 w 84"/>
                <a:gd name="T7" fmla="*/ 0 h 133"/>
                <a:gd name="T8" fmla="*/ 35 w 84"/>
                <a:gd name="T9" fmla="*/ 0 h 133"/>
                <a:gd name="T10" fmla="*/ 0 w 84"/>
                <a:gd name="T11" fmla="*/ 35 h 133"/>
                <a:gd name="T12" fmla="*/ 0 w 84"/>
                <a:gd name="T13" fmla="*/ 133 h 133"/>
              </a:gdLst>
              <a:ahLst/>
              <a:cxnLst>
                <a:cxn ang="0">
                  <a:pos x="T0" y="T1"/>
                </a:cxn>
                <a:cxn ang="0">
                  <a:pos x="T2" y="T3"/>
                </a:cxn>
                <a:cxn ang="0">
                  <a:pos x="T4" y="T5"/>
                </a:cxn>
                <a:cxn ang="0">
                  <a:pos x="T6" y="T7"/>
                </a:cxn>
                <a:cxn ang="0">
                  <a:pos x="T8" y="T9"/>
                </a:cxn>
                <a:cxn ang="0">
                  <a:pos x="T10" y="T11"/>
                </a:cxn>
                <a:cxn ang="0">
                  <a:pos x="T12" y="T13"/>
                </a:cxn>
              </a:cxnLst>
              <a:rect l="0" t="0" r="r" b="b"/>
              <a:pathLst>
                <a:path w="84" h="133">
                  <a:moveTo>
                    <a:pt x="0" y="133"/>
                  </a:moveTo>
                  <a:cubicBezTo>
                    <a:pt x="84" y="133"/>
                    <a:pt x="84" y="133"/>
                    <a:pt x="84" y="133"/>
                  </a:cubicBezTo>
                  <a:cubicBezTo>
                    <a:pt x="84" y="35"/>
                    <a:pt x="84" y="35"/>
                    <a:pt x="84" y="35"/>
                  </a:cubicBezTo>
                  <a:cubicBezTo>
                    <a:pt x="84" y="16"/>
                    <a:pt x="69" y="0"/>
                    <a:pt x="49" y="0"/>
                  </a:cubicBezTo>
                  <a:cubicBezTo>
                    <a:pt x="35" y="0"/>
                    <a:pt x="35" y="0"/>
                    <a:pt x="35" y="0"/>
                  </a:cubicBezTo>
                  <a:cubicBezTo>
                    <a:pt x="16" y="0"/>
                    <a:pt x="0" y="16"/>
                    <a:pt x="0" y="35"/>
                  </a:cubicBezTo>
                  <a:lnTo>
                    <a:pt x="0" y="133"/>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7" name="Freeform 43">
              <a:extLst>
                <a:ext uri="{FF2B5EF4-FFF2-40B4-BE49-F238E27FC236}">
                  <a16:creationId xmlns:a16="http://schemas.microsoft.com/office/drawing/2014/main" id="{4380711A-E45D-A6EE-F338-416A31A27B38}"/>
                </a:ext>
              </a:extLst>
            </p:cNvPr>
            <p:cNvSpPr>
              <a:spLocks/>
            </p:cNvSpPr>
            <p:nvPr/>
          </p:nvSpPr>
          <p:spPr bwMode="auto">
            <a:xfrm>
              <a:off x="3846513" y="6138863"/>
              <a:ext cx="122238" cy="111125"/>
            </a:xfrm>
            <a:custGeom>
              <a:avLst/>
              <a:gdLst>
                <a:gd name="T0" fmla="*/ 18 w 77"/>
                <a:gd name="T1" fmla="*/ 70 h 70"/>
                <a:gd name="T2" fmla="*/ 0 w 77"/>
                <a:gd name="T3" fmla="*/ 0 h 70"/>
                <a:gd name="T4" fmla="*/ 77 w 77"/>
                <a:gd name="T5" fmla="*/ 0 h 70"/>
                <a:gd name="T6" fmla="*/ 61 w 77"/>
                <a:gd name="T7" fmla="*/ 70 h 70"/>
              </a:gdLst>
              <a:ahLst/>
              <a:cxnLst>
                <a:cxn ang="0">
                  <a:pos x="T0" y="T1"/>
                </a:cxn>
                <a:cxn ang="0">
                  <a:pos x="T2" y="T3"/>
                </a:cxn>
                <a:cxn ang="0">
                  <a:pos x="T4" y="T5"/>
                </a:cxn>
                <a:cxn ang="0">
                  <a:pos x="T6" y="T7"/>
                </a:cxn>
              </a:cxnLst>
              <a:rect l="0" t="0" r="r" b="b"/>
              <a:pathLst>
                <a:path w="77" h="70">
                  <a:moveTo>
                    <a:pt x="18" y="70"/>
                  </a:moveTo>
                  <a:lnTo>
                    <a:pt x="0" y="0"/>
                  </a:lnTo>
                  <a:lnTo>
                    <a:pt x="77" y="0"/>
                  </a:lnTo>
                  <a:lnTo>
                    <a:pt x="61" y="7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8" name="Freeform 44">
              <a:extLst>
                <a:ext uri="{FF2B5EF4-FFF2-40B4-BE49-F238E27FC236}">
                  <a16:creationId xmlns:a16="http://schemas.microsoft.com/office/drawing/2014/main" id="{876BDB1C-4DC1-607D-3D4B-07CACA7F286C}"/>
                </a:ext>
              </a:extLst>
            </p:cNvPr>
            <p:cNvSpPr>
              <a:spLocks/>
            </p:cNvSpPr>
            <p:nvPr/>
          </p:nvSpPr>
          <p:spPr bwMode="auto">
            <a:xfrm>
              <a:off x="3224213" y="5961063"/>
              <a:ext cx="446088" cy="447675"/>
            </a:xfrm>
            <a:custGeom>
              <a:avLst/>
              <a:gdLst>
                <a:gd name="T0" fmla="*/ 303 w 309"/>
                <a:gd name="T1" fmla="*/ 195 h 309"/>
                <a:gd name="T2" fmla="*/ 309 w 309"/>
                <a:gd name="T3" fmla="*/ 156 h 309"/>
                <a:gd name="T4" fmla="*/ 269 w 309"/>
                <a:gd name="T5" fmla="*/ 146 h 309"/>
                <a:gd name="T6" fmla="*/ 258 w 309"/>
                <a:gd name="T7" fmla="*/ 104 h 309"/>
                <a:gd name="T8" fmla="*/ 288 w 309"/>
                <a:gd name="T9" fmla="*/ 78 h 309"/>
                <a:gd name="T10" fmla="*/ 264 w 309"/>
                <a:gd name="T11" fmla="*/ 46 h 309"/>
                <a:gd name="T12" fmla="*/ 230 w 309"/>
                <a:gd name="T13" fmla="*/ 67 h 309"/>
                <a:gd name="T14" fmla="*/ 192 w 309"/>
                <a:gd name="T15" fmla="*/ 45 h 309"/>
                <a:gd name="T16" fmla="*/ 195 w 309"/>
                <a:gd name="T17" fmla="*/ 6 h 309"/>
                <a:gd name="T18" fmla="*/ 156 w 309"/>
                <a:gd name="T19" fmla="*/ 0 h 309"/>
                <a:gd name="T20" fmla="*/ 146 w 309"/>
                <a:gd name="T21" fmla="*/ 39 h 309"/>
                <a:gd name="T22" fmla="*/ 104 w 309"/>
                <a:gd name="T23" fmla="*/ 50 h 309"/>
                <a:gd name="T24" fmla="*/ 78 w 309"/>
                <a:gd name="T25" fmla="*/ 21 h 309"/>
                <a:gd name="T26" fmla="*/ 46 w 309"/>
                <a:gd name="T27" fmla="*/ 44 h 309"/>
                <a:gd name="T28" fmla="*/ 67 w 309"/>
                <a:gd name="T29" fmla="*/ 79 h 309"/>
                <a:gd name="T30" fmla="*/ 45 w 309"/>
                <a:gd name="T31" fmla="*/ 116 h 309"/>
                <a:gd name="T32" fmla="*/ 6 w 309"/>
                <a:gd name="T33" fmla="*/ 114 h 309"/>
                <a:gd name="T34" fmla="*/ 0 w 309"/>
                <a:gd name="T35" fmla="*/ 153 h 309"/>
                <a:gd name="T36" fmla="*/ 39 w 309"/>
                <a:gd name="T37" fmla="*/ 162 h 309"/>
                <a:gd name="T38" fmla="*/ 50 w 309"/>
                <a:gd name="T39" fmla="*/ 205 h 309"/>
                <a:gd name="T40" fmla="*/ 21 w 309"/>
                <a:gd name="T41" fmla="*/ 230 h 309"/>
                <a:gd name="T42" fmla="*/ 44 w 309"/>
                <a:gd name="T43" fmla="*/ 262 h 309"/>
                <a:gd name="T44" fmla="*/ 79 w 309"/>
                <a:gd name="T45" fmla="*/ 242 h 309"/>
                <a:gd name="T46" fmla="*/ 116 w 309"/>
                <a:gd name="T47" fmla="*/ 263 h 309"/>
                <a:gd name="T48" fmla="*/ 114 w 309"/>
                <a:gd name="T49" fmla="*/ 303 h 309"/>
                <a:gd name="T50" fmla="*/ 153 w 309"/>
                <a:gd name="T51" fmla="*/ 309 h 309"/>
                <a:gd name="T52" fmla="*/ 162 w 309"/>
                <a:gd name="T53" fmla="*/ 269 h 309"/>
                <a:gd name="T54" fmla="*/ 205 w 309"/>
                <a:gd name="T55" fmla="*/ 258 h 309"/>
                <a:gd name="T56" fmla="*/ 230 w 309"/>
                <a:gd name="T57" fmla="*/ 288 h 309"/>
                <a:gd name="T58" fmla="*/ 262 w 309"/>
                <a:gd name="T59" fmla="*/ 265 h 309"/>
                <a:gd name="T60" fmla="*/ 241 w 309"/>
                <a:gd name="T61" fmla="*/ 230 h 309"/>
                <a:gd name="T62" fmla="*/ 263 w 309"/>
                <a:gd name="T63" fmla="*/ 192 h 309"/>
                <a:gd name="T64" fmla="*/ 303 w 309"/>
                <a:gd name="T65" fmla="*/ 19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9" h="309">
                  <a:moveTo>
                    <a:pt x="303" y="195"/>
                  </a:moveTo>
                  <a:cubicBezTo>
                    <a:pt x="309" y="156"/>
                    <a:pt x="309" y="156"/>
                    <a:pt x="309" y="156"/>
                  </a:cubicBezTo>
                  <a:cubicBezTo>
                    <a:pt x="269" y="146"/>
                    <a:pt x="269" y="146"/>
                    <a:pt x="269" y="146"/>
                  </a:cubicBezTo>
                  <a:cubicBezTo>
                    <a:pt x="268" y="131"/>
                    <a:pt x="264" y="117"/>
                    <a:pt x="258" y="104"/>
                  </a:cubicBezTo>
                  <a:cubicBezTo>
                    <a:pt x="288" y="78"/>
                    <a:pt x="288" y="78"/>
                    <a:pt x="288" y="78"/>
                  </a:cubicBezTo>
                  <a:cubicBezTo>
                    <a:pt x="264" y="46"/>
                    <a:pt x="264" y="46"/>
                    <a:pt x="264" y="46"/>
                  </a:cubicBezTo>
                  <a:cubicBezTo>
                    <a:pt x="230" y="67"/>
                    <a:pt x="230" y="67"/>
                    <a:pt x="230" y="67"/>
                  </a:cubicBezTo>
                  <a:cubicBezTo>
                    <a:pt x="219" y="58"/>
                    <a:pt x="206" y="50"/>
                    <a:pt x="192" y="45"/>
                  </a:cubicBezTo>
                  <a:cubicBezTo>
                    <a:pt x="195" y="6"/>
                    <a:pt x="195" y="6"/>
                    <a:pt x="195" y="6"/>
                  </a:cubicBezTo>
                  <a:cubicBezTo>
                    <a:pt x="156" y="0"/>
                    <a:pt x="156" y="0"/>
                    <a:pt x="156" y="0"/>
                  </a:cubicBezTo>
                  <a:cubicBezTo>
                    <a:pt x="146" y="39"/>
                    <a:pt x="146" y="39"/>
                    <a:pt x="146" y="39"/>
                  </a:cubicBezTo>
                  <a:cubicBezTo>
                    <a:pt x="131" y="40"/>
                    <a:pt x="117" y="44"/>
                    <a:pt x="104" y="50"/>
                  </a:cubicBezTo>
                  <a:cubicBezTo>
                    <a:pt x="78" y="21"/>
                    <a:pt x="78" y="21"/>
                    <a:pt x="78" y="21"/>
                  </a:cubicBezTo>
                  <a:cubicBezTo>
                    <a:pt x="46" y="44"/>
                    <a:pt x="46" y="44"/>
                    <a:pt x="46" y="44"/>
                  </a:cubicBezTo>
                  <a:cubicBezTo>
                    <a:pt x="67" y="79"/>
                    <a:pt x="67" y="79"/>
                    <a:pt x="67" y="79"/>
                  </a:cubicBezTo>
                  <a:cubicBezTo>
                    <a:pt x="58" y="90"/>
                    <a:pt x="50" y="102"/>
                    <a:pt x="45" y="116"/>
                  </a:cubicBezTo>
                  <a:cubicBezTo>
                    <a:pt x="6" y="114"/>
                    <a:pt x="6" y="114"/>
                    <a:pt x="6" y="114"/>
                  </a:cubicBezTo>
                  <a:cubicBezTo>
                    <a:pt x="0" y="153"/>
                    <a:pt x="0" y="153"/>
                    <a:pt x="0" y="153"/>
                  </a:cubicBezTo>
                  <a:cubicBezTo>
                    <a:pt x="39" y="162"/>
                    <a:pt x="39" y="162"/>
                    <a:pt x="39" y="162"/>
                  </a:cubicBezTo>
                  <a:cubicBezTo>
                    <a:pt x="40" y="177"/>
                    <a:pt x="44" y="192"/>
                    <a:pt x="50" y="205"/>
                  </a:cubicBezTo>
                  <a:cubicBezTo>
                    <a:pt x="21" y="230"/>
                    <a:pt x="21" y="230"/>
                    <a:pt x="21" y="230"/>
                  </a:cubicBezTo>
                  <a:cubicBezTo>
                    <a:pt x="44" y="262"/>
                    <a:pt x="44" y="262"/>
                    <a:pt x="44" y="262"/>
                  </a:cubicBezTo>
                  <a:cubicBezTo>
                    <a:pt x="79" y="242"/>
                    <a:pt x="79" y="242"/>
                    <a:pt x="79" y="242"/>
                  </a:cubicBezTo>
                  <a:cubicBezTo>
                    <a:pt x="90" y="251"/>
                    <a:pt x="102" y="258"/>
                    <a:pt x="116" y="263"/>
                  </a:cubicBezTo>
                  <a:cubicBezTo>
                    <a:pt x="114" y="303"/>
                    <a:pt x="114" y="303"/>
                    <a:pt x="114" y="303"/>
                  </a:cubicBezTo>
                  <a:cubicBezTo>
                    <a:pt x="153" y="309"/>
                    <a:pt x="153" y="309"/>
                    <a:pt x="153" y="309"/>
                  </a:cubicBezTo>
                  <a:cubicBezTo>
                    <a:pt x="162" y="269"/>
                    <a:pt x="162" y="269"/>
                    <a:pt x="162" y="269"/>
                  </a:cubicBezTo>
                  <a:cubicBezTo>
                    <a:pt x="177" y="268"/>
                    <a:pt x="192" y="264"/>
                    <a:pt x="205" y="258"/>
                  </a:cubicBezTo>
                  <a:cubicBezTo>
                    <a:pt x="230" y="288"/>
                    <a:pt x="230" y="288"/>
                    <a:pt x="230" y="288"/>
                  </a:cubicBezTo>
                  <a:cubicBezTo>
                    <a:pt x="262" y="265"/>
                    <a:pt x="262" y="265"/>
                    <a:pt x="262" y="265"/>
                  </a:cubicBezTo>
                  <a:cubicBezTo>
                    <a:pt x="241" y="230"/>
                    <a:pt x="241" y="230"/>
                    <a:pt x="241" y="230"/>
                  </a:cubicBezTo>
                  <a:cubicBezTo>
                    <a:pt x="251" y="219"/>
                    <a:pt x="258" y="206"/>
                    <a:pt x="263" y="192"/>
                  </a:cubicBezTo>
                  <a:lnTo>
                    <a:pt x="303" y="195"/>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9" name="Freeform 45">
              <a:extLst>
                <a:ext uri="{FF2B5EF4-FFF2-40B4-BE49-F238E27FC236}">
                  <a16:creationId xmlns:a16="http://schemas.microsoft.com/office/drawing/2014/main" id="{BEAABF52-DD0A-2555-0212-628A69F40D0A}"/>
                </a:ext>
              </a:extLst>
            </p:cNvPr>
            <p:cNvSpPr>
              <a:spLocks/>
            </p:cNvSpPr>
            <p:nvPr/>
          </p:nvSpPr>
          <p:spPr bwMode="auto">
            <a:xfrm>
              <a:off x="3330576" y="6069013"/>
              <a:ext cx="231775" cy="230188"/>
            </a:xfrm>
            <a:custGeom>
              <a:avLst/>
              <a:gdLst>
                <a:gd name="T0" fmla="*/ 154 w 160"/>
                <a:gd name="T1" fmla="*/ 92 h 160"/>
                <a:gd name="T2" fmla="*/ 69 w 160"/>
                <a:gd name="T3" fmla="*/ 154 h 160"/>
                <a:gd name="T4" fmla="*/ 7 w 160"/>
                <a:gd name="T5" fmla="*/ 69 h 160"/>
                <a:gd name="T6" fmla="*/ 92 w 160"/>
                <a:gd name="T7" fmla="*/ 7 h 160"/>
                <a:gd name="T8" fmla="*/ 154 w 160"/>
                <a:gd name="T9" fmla="*/ 92 h 160"/>
              </a:gdLst>
              <a:ahLst/>
              <a:cxnLst>
                <a:cxn ang="0">
                  <a:pos x="T0" y="T1"/>
                </a:cxn>
                <a:cxn ang="0">
                  <a:pos x="T2" y="T3"/>
                </a:cxn>
                <a:cxn ang="0">
                  <a:pos x="T4" y="T5"/>
                </a:cxn>
                <a:cxn ang="0">
                  <a:pos x="T6" y="T7"/>
                </a:cxn>
                <a:cxn ang="0">
                  <a:pos x="T8" y="T9"/>
                </a:cxn>
              </a:cxnLst>
              <a:rect l="0" t="0" r="r" b="b"/>
              <a:pathLst>
                <a:path w="160" h="160">
                  <a:moveTo>
                    <a:pt x="154" y="92"/>
                  </a:moveTo>
                  <a:cubicBezTo>
                    <a:pt x="147" y="132"/>
                    <a:pt x="109" y="160"/>
                    <a:pt x="69" y="154"/>
                  </a:cubicBezTo>
                  <a:cubicBezTo>
                    <a:pt x="28" y="147"/>
                    <a:pt x="0" y="109"/>
                    <a:pt x="7" y="69"/>
                  </a:cubicBezTo>
                  <a:cubicBezTo>
                    <a:pt x="13" y="28"/>
                    <a:pt x="51" y="0"/>
                    <a:pt x="92" y="7"/>
                  </a:cubicBezTo>
                  <a:cubicBezTo>
                    <a:pt x="132" y="13"/>
                    <a:pt x="160" y="51"/>
                    <a:pt x="154" y="92"/>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50" name="Freeform 46">
              <a:extLst>
                <a:ext uri="{FF2B5EF4-FFF2-40B4-BE49-F238E27FC236}">
                  <a16:creationId xmlns:a16="http://schemas.microsoft.com/office/drawing/2014/main" id="{3BC34D19-C053-3617-7488-330AF7D76895}"/>
                </a:ext>
              </a:extLst>
            </p:cNvPr>
            <p:cNvSpPr>
              <a:spLocks/>
            </p:cNvSpPr>
            <p:nvPr/>
          </p:nvSpPr>
          <p:spPr bwMode="auto">
            <a:xfrm>
              <a:off x="3648076" y="6269038"/>
              <a:ext cx="206375" cy="288925"/>
            </a:xfrm>
            <a:custGeom>
              <a:avLst/>
              <a:gdLst>
                <a:gd name="T0" fmla="*/ 142 w 143"/>
                <a:gd name="T1" fmla="*/ 0 h 199"/>
                <a:gd name="T2" fmla="*/ 19 w 143"/>
                <a:gd name="T3" fmla="*/ 45 h 199"/>
                <a:gd name="T4" fmla="*/ 5 w 143"/>
                <a:gd name="T5" fmla="*/ 76 h 199"/>
                <a:gd name="T6" fmla="*/ 96 w 143"/>
                <a:gd name="T7" fmla="*/ 199 h 199"/>
                <a:gd name="T8" fmla="*/ 96 w 143"/>
                <a:gd name="T9" fmla="*/ 135 h 199"/>
                <a:gd name="T10" fmla="*/ 64 w 143"/>
                <a:gd name="T11" fmla="*/ 76 h 199"/>
                <a:gd name="T12" fmla="*/ 143 w 143"/>
                <a:gd name="T13" fmla="*/ 53 h 199"/>
              </a:gdLst>
              <a:ahLst/>
              <a:cxnLst>
                <a:cxn ang="0">
                  <a:pos x="T0" y="T1"/>
                </a:cxn>
                <a:cxn ang="0">
                  <a:pos x="T2" y="T3"/>
                </a:cxn>
                <a:cxn ang="0">
                  <a:pos x="T4" y="T5"/>
                </a:cxn>
                <a:cxn ang="0">
                  <a:pos x="T6" y="T7"/>
                </a:cxn>
                <a:cxn ang="0">
                  <a:pos x="T8" y="T9"/>
                </a:cxn>
                <a:cxn ang="0">
                  <a:pos x="T10" y="T11"/>
                </a:cxn>
                <a:cxn ang="0">
                  <a:pos x="T12" y="T13"/>
                </a:cxn>
              </a:cxnLst>
              <a:rect l="0" t="0" r="r" b="b"/>
              <a:pathLst>
                <a:path w="143" h="199">
                  <a:moveTo>
                    <a:pt x="142" y="0"/>
                  </a:moveTo>
                  <a:cubicBezTo>
                    <a:pt x="19" y="45"/>
                    <a:pt x="19" y="45"/>
                    <a:pt x="19" y="45"/>
                  </a:cubicBezTo>
                  <a:cubicBezTo>
                    <a:pt x="6" y="49"/>
                    <a:pt x="0" y="64"/>
                    <a:pt x="5" y="76"/>
                  </a:cubicBezTo>
                  <a:cubicBezTo>
                    <a:pt x="96" y="199"/>
                    <a:pt x="96" y="199"/>
                    <a:pt x="96" y="199"/>
                  </a:cubicBezTo>
                  <a:cubicBezTo>
                    <a:pt x="96" y="135"/>
                    <a:pt x="96" y="135"/>
                    <a:pt x="96" y="135"/>
                  </a:cubicBezTo>
                  <a:cubicBezTo>
                    <a:pt x="64" y="76"/>
                    <a:pt x="64" y="76"/>
                    <a:pt x="64" y="76"/>
                  </a:cubicBezTo>
                  <a:cubicBezTo>
                    <a:pt x="143" y="53"/>
                    <a:pt x="143" y="53"/>
                    <a:pt x="143" y="53"/>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51" name="Freeform 47">
              <a:extLst>
                <a:ext uri="{FF2B5EF4-FFF2-40B4-BE49-F238E27FC236}">
                  <a16:creationId xmlns:a16="http://schemas.microsoft.com/office/drawing/2014/main" id="{F50C3337-25A8-5A9F-D35F-7CAA41FA72ED}"/>
                </a:ext>
              </a:extLst>
            </p:cNvPr>
            <p:cNvSpPr>
              <a:spLocks/>
            </p:cNvSpPr>
            <p:nvPr/>
          </p:nvSpPr>
          <p:spPr bwMode="auto">
            <a:xfrm>
              <a:off x="3960813" y="6269038"/>
              <a:ext cx="209550" cy="295275"/>
            </a:xfrm>
            <a:custGeom>
              <a:avLst/>
              <a:gdLst>
                <a:gd name="T0" fmla="*/ 1 w 144"/>
                <a:gd name="T1" fmla="*/ 0 h 204"/>
                <a:gd name="T2" fmla="*/ 124 w 144"/>
                <a:gd name="T3" fmla="*/ 45 h 204"/>
                <a:gd name="T4" fmla="*/ 138 w 144"/>
                <a:gd name="T5" fmla="*/ 76 h 204"/>
                <a:gd name="T6" fmla="*/ 46 w 144"/>
                <a:gd name="T7" fmla="*/ 204 h 204"/>
                <a:gd name="T8" fmla="*/ 46 w 144"/>
                <a:gd name="T9" fmla="*/ 136 h 204"/>
                <a:gd name="T10" fmla="*/ 80 w 144"/>
                <a:gd name="T11" fmla="*/ 76 h 204"/>
                <a:gd name="T12" fmla="*/ 0 w 144"/>
                <a:gd name="T13" fmla="*/ 53 h 204"/>
              </a:gdLst>
              <a:ahLst/>
              <a:cxnLst>
                <a:cxn ang="0">
                  <a:pos x="T0" y="T1"/>
                </a:cxn>
                <a:cxn ang="0">
                  <a:pos x="T2" y="T3"/>
                </a:cxn>
                <a:cxn ang="0">
                  <a:pos x="T4" y="T5"/>
                </a:cxn>
                <a:cxn ang="0">
                  <a:pos x="T6" y="T7"/>
                </a:cxn>
                <a:cxn ang="0">
                  <a:pos x="T8" y="T9"/>
                </a:cxn>
                <a:cxn ang="0">
                  <a:pos x="T10" y="T11"/>
                </a:cxn>
                <a:cxn ang="0">
                  <a:pos x="T12" y="T13"/>
                </a:cxn>
              </a:cxnLst>
              <a:rect l="0" t="0" r="r" b="b"/>
              <a:pathLst>
                <a:path w="144" h="204">
                  <a:moveTo>
                    <a:pt x="1" y="0"/>
                  </a:moveTo>
                  <a:cubicBezTo>
                    <a:pt x="124" y="45"/>
                    <a:pt x="124" y="45"/>
                    <a:pt x="124" y="45"/>
                  </a:cubicBezTo>
                  <a:cubicBezTo>
                    <a:pt x="137" y="49"/>
                    <a:pt x="144" y="64"/>
                    <a:pt x="138" y="76"/>
                  </a:cubicBezTo>
                  <a:cubicBezTo>
                    <a:pt x="46" y="204"/>
                    <a:pt x="46" y="204"/>
                    <a:pt x="46" y="204"/>
                  </a:cubicBezTo>
                  <a:cubicBezTo>
                    <a:pt x="46" y="136"/>
                    <a:pt x="46" y="136"/>
                    <a:pt x="46" y="136"/>
                  </a:cubicBezTo>
                  <a:cubicBezTo>
                    <a:pt x="80" y="76"/>
                    <a:pt x="80" y="76"/>
                    <a:pt x="80" y="76"/>
                  </a:cubicBezTo>
                  <a:cubicBezTo>
                    <a:pt x="0" y="53"/>
                    <a:pt x="0" y="53"/>
                    <a:pt x="0" y="53"/>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52" name="Freeform 48">
              <a:extLst>
                <a:ext uri="{FF2B5EF4-FFF2-40B4-BE49-F238E27FC236}">
                  <a16:creationId xmlns:a16="http://schemas.microsoft.com/office/drawing/2014/main" id="{ACA29A03-E329-8946-2538-987610A913C3}"/>
                </a:ext>
              </a:extLst>
            </p:cNvPr>
            <p:cNvSpPr>
              <a:spLocks/>
            </p:cNvSpPr>
            <p:nvPr/>
          </p:nvSpPr>
          <p:spPr bwMode="auto">
            <a:xfrm>
              <a:off x="3852863" y="6249988"/>
              <a:ext cx="109538" cy="139700"/>
            </a:xfrm>
            <a:custGeom>
              <a:avLst/>
              <a:gdLst>
                <a:gd name="T0" fmla="*/ 38 w 76"/>
                <a:gd name="T1" fmla="*/ 96 h 96"/>
                <a:gd name="T2" fmla="*/ 38 w 76"/>
                <a:gd name="T3" fmla="*/ 96 h 96"/>
                <a:gd name="T4" fmla="*/ 0 w 76"/>
                <a:gd name="T5" fmla="*/ 58 h 96"/>
                <a:gd name="T6" fmla="*/ 0 w 76"/>
                <a:gd name="T7" fmla="*/ 0 h 96"/>
                <a:gd name="T8" fmla="*/ 76 w 76"/>
                <a:gd name="T9" fmla="*/ 0 h 96"/>
                <a:gd name="T10" fmla="*/ 76 w 76"/>
                <a:gd name="T11" fmla="*/ 58 h 96"/>
                <a:gd name="T12" fmla="*/ 38 w 76"/>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76" h="96">
                  <a:moveTo>
                    <a:pt x="38" y="96"/>
                  </a:moveTo>
                  <a:cubicBezTo>
                    <a:pt x="38" y="96"/>
                    <a:pt x="38" y="96"/>
                    <a:pt x="38" y="96"/>
                  </a:cubicBezTo>
                  <a:cubicBezTo>
                    <a:pt x="17" y="96"/>
                    <a:pt x="0" y="79"/>
                    <a:pt x="0" y="58"/>
                  </a:cubicBezTo>
                  <a:cubicBezTo>
                    <a:pt x="0" y="0"/>
                    <a:pt x="0" y="0"/>
                    <a:pt x="0" y="0"/>
                  </a:cubicBezTo>
                  <a:cubicBezTo>
                    <a:pt x="76" y="0"/>
                    <a:pt x="76" y="0"/>
                    <a:pt x="76" y="0"/>
                  </a:cubicBezTo>
                  <a:cubicBezTo>
                    <a:pt x="76" y="58"/>
                    <a:pt x="76" y="58"/>
                    <a:pt x="76" y="58"/>
                  </a:cubicBezTo>
                  <a:cubicBezTo>
                    <a:pt x="76" y="79"/>
                    <a:pt x="59" y="96"/>
                    <a:pt x="38" y="96"/>
                  </a:cubicBez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sp>
        <p:nvSpPr>
          <p:cNvPr id="263" name="Title 1">
            <a:extLst>
              <a:ext uri="{FF2B5EF4-FFF2-40B4-BE49-F238E27FC236}">
                <a16:creationId xmlns:a16="http://schemas.microsoft.com/office/drawing/2014/main" id="{A30C1A7D-91B6-A4C1-3FD7-10F677405D56}"/>
              </a:ext>
            </a:extLst>
          </p:cNvPr>
          <p:cNvSpPr>
            <a:spLocks noGrp="1"/>
          </p:cNvSpPr>
          <p:nvPr>
            <p:ph type="title"/>
          </p:nvPr>
        </p:nvSpPr>
        <p:spPr/>
        <p:txBody>
          <a:bodyPr vert="horz" lIns="0" tIns="0" rIns="0" bIns="0" rtlCol="0" anchor="ctr" anchorCtr="0">
            <a:noAutofit/>
          </a:bodyPr>
          <a:lstStyle/>
          <a:p>
            <a:r>
              <a:rPr lang="en-US" b="1"/>
              <a:t>Generative AI: </a:t>
            </a:r>
            <a:r>
              <a:rPr lang="en-US"/>
              <a:t>The Path to Impact  </a:t>
            </a:r>
          </a:p>
        </p:txBody>
      </p:sp>
      <p:sp>
        <p:nvSpPr>
          <p:cNvPr id="264" name="Rectangle: Rounded Corners 263">
            <a:extLst>
              <a:ext uri="{FF2B5EF4-FFF2-40B4-BE49-F238E27FC236}">
                <a16:creationId xmlns:a16="http://schemas.microsoft.com/office/drawing/2014/main" id="{A4906D1F-147A-9C11-2B4D-76ECD272C9CF}"/>
              </a:ext>
            </a:extLst>
          </p:cNvPr>
          <p:cNvSpPr/>
          <p:nvPr/>
        </p:nvSpPr>
        <p:spPr>
          <a:xfrm>
            <a:off x="6090999" y="1655038"/>
            <a:ext cx="1221818" cy="1299714"/>
          </a:xfrm>
          <a:prstGeom prst="roundRect">
            <a:avLst/>
          </a:prstGeom>
          <a:noFill/>
          <a:ln w="50800">
            <a:solidFill>
              <a:schemeClr val="tx2"/>
            </a:solidFill>
          </a:ln>
          <a:effectLst>
            <a:outerShdw blurRad="508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CE3FFD1A-63DE-3A9C-9667-02A42C58601B}"/>
              </a:ext>
            </a:extLst>
          </p:cNvPr>
          <p:cNvSpPr txBox="1"/>
          <p:nvPr/>
        </p:nvSpPr>
        <p:spPr>
          <a:xfrm>
            <a:off x="757731" y="1800289"/>
            <a:ext cx="1578501" cy="276999"/>
          </a:xfrm>
          <a:prstGeom prst="rect">
            <a:avLst/>
          </a:prstGeom>
          <a:noFill/>
        </p:spPr>
        <p:txBody>
          <a:bodyPr wrap="square" anchor="b" anchorCtr="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Key Activities</a:t>
            </a:r>
          </a:p>
        </p:txBody>
      </p:sp>
      <p:sp>
        <p:nvSpPr>
          <p:cNvPr id="97" name="Arrow: Pentagon 96">
            <a:extLst>
              <a:ext uri="{FF2B5EF4-FFF2-40B4-BE49-F238E27FC236}">
                <a16:creationId xmlns:a16="http://schemas.microsoft.com/office/drawing/2014/main" id="{26CF4667-865C-A6A6-D016-2F9CEC691C2B}"/>
              </a:ext>
            </a:extLst>
          </p:cNvPr>
          <p:cNvSpPr/>
          <p:nvPr/>
        </p:nvSpPr>
        <p:spPr>
          <a:xfrm>
            <a:off x="844675" y="2064534"/>
            <a:ext cx="2214532" cy="3181482"/>
          </a:xfrm>
          <a:prstGeom prst="homePlate">
            <a:avLst>
              <a:gd name="adj" fmla="val 20625"/>
            </a:avLst>
          </a:prstGeom>
          <a:gradFill flip="none" rotWithShape="1">
            <a:gsLst>
              <a:gs pos="0">
                <a:schemeClr val="accent3"/>
              </a:gs>
              <a:gs pos="76000">
                <a:schemeClr val="accent3">
                  <a:lumMod val="75000"/>
                </a:schemeClr>
              </a:gs>
            </a:gsLst>
            <a:lin ang="5400000" scaled="0"/>
            <a:tileRect/>
          </a:gradFill>
          <a:ln w="25400">
            <a:solidFill>
              <a:schemeClr val="tx1">
                <a:lumMod val="20000"/>
                <a:lumOff val="80000"/>
              </a:schemeClr>
            </a:solidFill>
          </a:ln>
          <a:effectLst>
            <a:outerShdw blurRad="1270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F872FF66-3655-417F-2736-0B182BD6D614}"/>
              </a:ext>
            </a:extLst>
          </p:cNvPr>
          <p:cNvSpPr txBox="1"/>
          <p:nvPr/>
        </p:nvSpPr>
        <p:spPr>
          <a:xfrm>
            <a:off x="1042780" y="2473639"/>
            <a:ext cx="1398118" cy="2631490"/>
          </a:xfrm>
          <a:prstGeom prst="rect">
            <a:avLst/>
          </a:prstGeom>
          <a:noFill/>
        </p:spPr>
        <p:txBody>
          <a:bodyPr wrap="square" lIns="91440" rtlCol="0" anchor="ctr" anchorCtr="0">
            <a:spAutoFit/>
          </a:bodyPr>
          <a:lstStyle/>
          <a:p>
            <a:pPr marL="0" marR="0" lvl="0" indent="0" algn="ctr" defTabSz="457200" rtl="0" eaLnBrk="1" fontAlgn="auto" latinLnBrk="0" hangingPunct="1">
              <a:lnSpc>
                <a:spcPct val="100000"/>
              </a:lnSpc>
              <a:spcBef>
                <a:spcPts val="4200"/>
              </a:spcBef>
              <a:spcAft>
                <a:spcPts val="0"/>
              </a:spcAft>
              <a:buClr>
                <a:srgbClr val="164C82"/>
              </a:buClr>
              <a:buSzTx/>
              <a:buFontTx/>
              <a:buNone/>
              <a:tabLst/>
              <a:defRPr/>
            </a:pPr>
            <a:r>
              <a:rPr kumimoji="0" lang="en-US" sz="1000" b="0" i="0" u="none" strike="noStrike" kern="1200" cap="none" spc="0" normalizeH="0" baseline="0" noProof="0">
                <a:ln>
                  <a:noFill/>
                </a:ln>
                <a:solidFill>
                  <a:schemeClr val="bg1"/>
                </a:solidFill>
                <a:effectLst/>
                <a:uLnTx/>
                <a:uFillTx/>
                <a:latin typeface="Open Sans"/>
                <a:ea typeface="+mn-ea"/>
                <a:cs typeface="+mn-cs"/>
              </a:rPr>
              <a:t>Responsible AI policy </a:t>
            </a:r>
          </a:p>
          <a:p>
            <a:pPr marL="0" marR="0" lvl="0" indent="0" algn="ctr" defTabSz="457200" rtl="0" eaLnBrk="1" fontAlgn="auto" latinLnBrk="0" hangingPunct="1">
              <a:lnSpc>
                <a:spcPct val="100000"/>
              </a:lnSpc>
              <a:spcBef>
                <a:spcPts val="4200"/>
              </a:spcBef>
              <a:spcAft>
                <a:spcPts val="0"/>
              </a:spcAft>
              <a:buClr>
                <a:srgbClr val="164C82"/>
              </a:buClr>
              <a:buSzTx/>
              <a:buFontTx/>
              <a:buNone/>
              <a:tabLst/>
              <a:defRPr/>
            </a:pPr>
            <a:r>
              <a:rPr kumimoji="0" lang="en-US" sz="1000" b="0" i="0" u="none" strike="noStrike" kern="1200" cap="none" spc="0" normalizeH="0" baseline="0" noProof="0">
                <a:ln>
                  <a:noFill/>
                </a:ln>
                <a:solidFill>
                  <a:schemeClr val="bg1"/>
                </a:solidFill>
                <a:effectLst/>
                <a:uLnTx/>
                <a:uFillTx/>
                <a:latin typeface="Open Sans"/>
                <a:ea typeface="+mn-ea"/>
                <a:cs typeface="+mn-cs"/>
              </a:rPr>
              <a:t>Strategy &amp; roadmap</a:t>
            </a:r>
          </a:p>
          <a:p>
            <a:pPr marL="0" marR="0" lvl="0" indent="0" algn="ctr" defTabSz="457200" rtl="0" eaLnBrk="1" fontAlgn="auto" latinLnBrk="0" hangingPunct="1">
              <a:lnSpc>
                <a:spcPct val="100000"/>
              </a:lnSpc>
              <a:spcBef>
                <a:spcPts val="4200"/>
              </a:spcBef>
              <a:spcAft>
                <a:spcPts val="0"/>
              </a:spcAft>
              <a:buClr>
                <a:srgbClr val="164C82"/>
              </a:buClr>
              <a:buSzTx/>
              <a:buFontTx/>
              <a:buNone/>
              <a:tabLst/>
              <a:defRPr/>
            </a:pPr>
            <a:r>
              <a:rPr kumimoji="0" lang="en-US" sz="1000" b="0" i="0" u="none" strike="noStrike" kern="1200" cap="none" spc="0" normalizeH="0" baseline="0" noProof="0">
                <a:ln>
                  <a:noFill/>
                </a:ln>
                <a:solidFill>
                  <a:schemeClr val="bg1"/>
                </a:solidFill>
                <a:effectLst/>
                <a:uLnTx/>
                <a:uFillTx/>
                <a:latin typeface="Open Sans"/>
                <a:ea typeface="+mn-ea"/>
                <a:cs typeface="+mn-cs"/>
              </a:rPr>
              <a:t>Intelligence architecture</a:t>
            </a:r>
          </a:p>
          <a:p>
            <a:pPr marL="0" marR="0" lvl="0" indent="0" algn="ctr" defTabSz="457200" rtl="0" eaLnBrk="1" fontAlgn="auto" latinLnBrk="0" hangingPunct="1">
              <a:lnSpc>
                <a:spcPct val="100000"/>
              </a:lnSpc>
              <a:spcBef>
                <a:spcPts val="4200"/>
              </a:spcBef>
              <a:spcAft>
                <a:spcPts val="0"/>
              </a:spcAft>
              <a:buClr>
                <a:srgbClr val="164C82"/>
              </a:buClr>
              <a:buSzTx/>
              <a:buFontTx/>
              <a:buNone/>
              <a:tabLst/>
              <a:defRPr/>
            </a:pPr>
            <a:r>
              <a:rPr kumimoji="0" lang="en-US" sz="1000" b="0" i="0" u="none" strike="noStrike" kern="1200" cap="none" spc="0" normalizeH="0" baseline="0" noProof="0">
                <a:ln>
                  <a:noFill/>
                </a:ln>
                <a:solidFill>
                  <a:schemeClr val="bg1"/>
                </a:solidFill>
                <a:effectLst/>
                <a:uLnTx/>
                <a:uFillTx/>
                <a:latin typeface="Open Sans"/>
                <a:ea typeface="+mn-ea"/>
                <a:cs typeface="+mn-cs"/>
              </a:rPr>
              <a:t>Reskilling &amp; training </a:t>
            </a:r>
          </a:p>
        </p:txBody>
      </p:sp>
      <p:grpSp>
        <p:nvGrpSpPr>
          <p:cNvPr id="213" name="Group 212">
            <a:extLst>
              <a:ext uri="{FF2B5EF4-FFF2-40B4-BE49-F238E27FC236}">
                <a16:creationId xmlns:a16="http://schemas.microsoft.com/office/drawing/2014/main" id="{5292DBA2-43E7-2BF8-E814-64F3AD84770B}"/>
              </a:ext>
            </a:extLst>
          </p:cNvPr>
          <p:cNvGrpSpPr/>
          <p:nvPr/>
        </p:nvGrpSpPr>
        <p:grpSpPr>
          <a:xfrm>
            <a:off x="1586611" y="2999875"/>
            <a:ext cx="310456" cy="296792"/>
            <a:chOff x="2384426" y="6624059"/>
            <a:chExt cx="649288" cy="620713"/>
          </a:xfrm>
          <a:solidFill>
            <a:schemeClr val="bg1"/>
          </a:solidFill>
        </p:grpSpPr>
        <p:sp>
          <p:nvSpPr>
            <p:cNvPr id="174" name="Freeform 14">
              <a:extLst>
                <a:ext uri="{FF2B5EF4-FFF2-40B4-BE49-F238E27FC236}">
                  <a16:creationId xmlns:a16="http://schemas.microsoft.com/office/drawing/2014/main" id="{F3FCD922-CB20-E407-C50B-0424CA06F509}"/>
                </a:ext>
              </a:extLst>
            </p:cNvPr>
            <p:cNvSpPr>
              <a:spLocks noEditPoints="1"/>
            </p:cNvSpPr>
            <p:nvPr/>
          </p:nvSpPr>
          <p:spPr bwMode="auto">
            <a:xfrm>
              <a:off x="2384426" y="6624059"/>
              <a:ext cx="649288" cy="544513"/>
            </a:xfrm>
            <a:custGeom>
              <a:avLst/>
              <a:gdLst>
                <a:gd name="T0" fmla="*/ 449 w 485"/>
                <a:gd name="T1" fmla="*/ 406 h 406"/>
                <a:gd name="T2" fmla="*/ 36 w 485"/>
                <a:gd name="T3" fmla="*/ 406 h 406"/>
                <a:gd name="T4" fmla="*/ 0 w 485"/>
                <a:gd name="T5" fmla="*/ 370 h 406"/>
                <a:gd name="T6" fmla="*/ 0 w 485"/>
                <a:gd name="T7" fmla="*/ 36 h 406"/>
                <a:gd name="T8" fmla="*/ 36 w 485"/>
                <a:gd name="T9" fmla="*/ 0 h 406"/>
                <a:gd name="T10" fmla="*/ 449 w 485"/>
                <a:gd name="T11" fmla="*/ 0 h 406"/>
                <a:gd name="T12" fmla="*/ 485 w 485"/>
                <a:gd name="T13" fmla="*/ 36 h 406"/>
                <a:gd name="T14" fmla="*/ 485 w 485"/>
                <a:gd name="T15" fmla="*/ 370 h 406"/>
                <a:gd name="T16" fmla="*/ 449 w 485"/>
                <a:gd name="T17" fmla="*/ 406 h 406"/>
                <a:gd name="T18" fmla="*/ 36 w 485"/>
                <a:gd name="T19" fmla="*/ 15 h 406"/>
                <a:gd name="T20" fmla="*/ 15 w 485"/>
                <a:gd name="T21" fmla="*/ 36 h 406"/>
                <a:gd name="T22" fmla="*/ 15 w 485"/>
                <a:gd name="T23" fmla="*/ 370 h 406"/>
                <a:gd name="T24" fmla="*/ 36 w 485"/>
                <a:gd name="T25" fmla="*/ 391 h 406"/>
                <a:gd name="T26" fmla="*/ 449 w 485"/>
                <a:gd name="T27" fmla="*/ 391 h 406"/>
                <a:gd name="T28" fmla="*/ 471 w 485"/>
                <a:gd name="T29" fmla="*/ 370 h 406"/>
                <a:gd name="T30" fmla="*/ 471 w 485"/>
                <a:gd name="T31" fmla="*/ 36 h 406"/>
                <a:gd name="T32" fmla="*/ 449 w 485"/>
                <a:gd name="T33" fmla="*/ 15 h 406"/>
                <a:gd name="T34" fmla="*/ 36 w 485"/>
                <a:gd name="T35" fmla="*/ 1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 h="406">
                  <a:moveTo>
                    <a:pt x="449" y="406"/>
                  </a:moveTo>
                  <a:cubicBezTo>
                    <a:pt x="36" y="406"/>
                    <a:pt x="36" y="406"/>
                    <a:pt x="36" y="406"/>
                  </a:cubicBezTo>
                  <a:cubicBezTo>
                    <a:pt x="16" y="406"/>
                    <a:pt x="0" y="390"/>
                    <a:pt x="0" y="370"/>
                  </a:cubicBezTo>
                  <a:cubicBezTo>
                    <a:pt x="0" y="36"/>
                    <a:pt x="0" y="36"/>
                    <a:pt x="0" y="36"/>
                  </a:cubicBezTo>
                  <a:cubicBezTo>
                    <a:pt x="0" y="17"/>
                    <a:pt x="16" y="0"/>
                    <a:pt x="36" y="0"/>
                  </a:cubicBezTo>
                  <a:cubicBezTo>
                    <a:pt x="449" y="0"/>
                    <a:pt x="449" y="0"/>
                    <a:pt x="449" y="0"/>
                  </a:cubicBezTo>
                  <a:cubicBezTo>
                    <a:pt x="469" y="0"/>
                    <a:pt x="485" y="17"/>
                    <a:pt x="485" y="36"/>
                  </a:cubicBezTo>
                  <a:cubicBezTo>
                    <a:pt x="485" y="370"/>
                    <a:pt x="485" y="370"/>
                    <a:pt x="485" y="370"/>
                  </a:cubicBezTo>
                  <a:cubicBezTo>
                    <a:pt x="485" y="390"/>
                    <a:pt x="469" y="406"/>
                    <a:pt x="449" y="406"/>
                  </a:cubicBezTo>
                  <a:close/>
                  <a:moveTo>
                    <a:pt x="36" y="15"/>
                  </a:moveTo>
                  <a:cubicBezTo>
                    <a:pt x="24" y="15"/>
                    <a:pt x="15" y="25"/>
                    <a:pt x="15" y="36"/>
                  </a:cubicBezTo>
                  <a:cubicBezTo>
                    <a:pt x="15" y="370"/>
                    <a:pt x="15" y="370"/>
                    <a:pt x="15" y="370"/>
                  </a:cubicBezTo>
                  <a:cubicBezTo>
                    <a:pt x="15" y="382"/>
                    <a:pt x="24" y="391"/>
                    <a:pt x="36" y="391"/>
                  </a:cubicBezTo>
                  <a:cubicBezTo>
                    <a:pt x="449" y="391"/>
                    <a:pt x="449" y="391"/>
                    <a:pt x="449" y="391"/>
                  </a:cubicBezTo>
                  <a:cubicBezTo>
                    <a:pt x="461" y="391"/>
                    <a:pt x="471" y="382"/>
                    <a:pt x="471" y="370"/>
                  </a:cubicBezTo>
                  <a:cubicBezTo>
                    <a:pt x="471" y="36"/>
                    <a:pt x="471" y="36"/>
                    <a:pt x="471" y="36"/>
                  </a:cubicBezTo>
                  <a:cubicBezTo>
                    <a:pt x="471" y="25"/>
                    <a:pt x="461" y="15"/>
                    <a:pt x="449" y="15"/>
                  </a:cubicBez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5" name="Freeform 15">
              <a:extLst>
                <a:ext uri="{FF2B5EF4-FFF2-40B4-BE49-F238E27FC236}">
                  <a16:creationId xmlns:a16="http://schemas.microsoft.com/office/drawing/2014/main" id="{DC0CC400-6342-E9D3-D4BE-C93BB250E926}"/>
                </a:ext>
              </a:extLst>
            </p:cNvPr>
            <p:cNvSpPr>
              <a:spLocks/>
            </p:cNvSpPr>
            <p:nvPr/>
          </p:nvSpPr>
          <p:spPr bwMode="auto">
            <a:xfrm>
              <a:off x="2508251" y="7147934"/>
              <a:ext cx="20638" cy="95250"/>
            </a:xfrm>
            <a:custGeom>
              <a:avLst/>
              <a:gdLst>
                <a:gd name="T0" fmla="*/ 7 w 15"/>
                <a:gd name="T1" fmla="*/ 71 h 71"/>
                <a:gd name="T2" fmla="*/ 0 w 15"/>
                <a:gd name="T3" fmla="*/ 64 h 71"/>
                <a:gd name="T4" fmla="*/ 0 w 15"/>
                <a:gd name="T5" fmla="*/ 8 h 71"/>
                <a:gd name="T6" fmla="*/ 7 w 15"/>
                <a:gd name="T7" fmla="*/ 0 h 71"/>
                <a:gd name="T8" fmla="*/ 15 w 15"/>
                <a:gd name="T9" fmla="*/ 8 h 71"/>
                <a:gd name="T10" fmla="*/ 15 w 15"/>
                <a:gd name="T11" fmla="*/ 64 h 71"/>
                <a:gd name="T12" fmla="*/ 7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7" y="71"/>
                  </a:moveTo>
                  <a:cubicBezTo>
                    <a:pt x="3" y="71"/>
                    <a:pt x="0" y="68"/>
                    <a:pt x="0" y="64"/>
                  </a:cubicBezTo>
                  <a:cubicBezTo>
                    <a:pt x="0" y="8"/>
                    <a:pt x="0" y="8"/>
                    <a:pt x="0" y="8"/>
                  </a:cubicBezTo>
                  <a:cubicBezTo>
                    <a:pt x="0" y="4"/>
                    <a:pt x="3" y="0"/>
                    <a:pt x="7" y="0"/>
                  </a:cubicBezTo>
                  <a:cubicBezTo>
                    <a:pt x="11" y="0"/>
                    <a:pt x="15" y="4"/>
                    <a:pt x="15" y="8"/>
                  </a:cubicBezTo>
                  <a:cubicBezTo>
                    <a:pt x="15" y="64"/>
                    <a:pt x="15" y="64"/>
                    <a:pt x="15" y="64"/>
                  </a:cubicBezTo>
                  <a:cubicBezTo>
                    <a:pt x="15" y="68"/>
                    <a:pt x="11" y="71"/>
                    <a:pt x="7"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6" name="Freeform 16">
              <a:extLst>
                <a:ext uri="{FF2B5EF4-FFF2-40B4-BE49-F238E27FC236}">
                  <a16:creationId xmlns:a16="http://schemas.microsoft.com/office/drawing/2014/main" id="{CBB554B3-8D53-6BE7-EC83-33E63B7A33ED}"/>
                </a:ext>
              </a:extLst>
            </p:cNvPr>
            <p:cNvSpPr>
              <a:spLocks/>
            </p:cNvSpPr>
            <p:nvPr/>
          </p:nvSpPr>
          <p:spPr bwMode="auto">
            <a:xfrm>
              <a:off x="2889251" y="7147934"/>
              <a:ext cx="20638" cy="95250"/>
            </a:xfrm>
            <a:custGeom>
              <a:avLst/>
              <a:gdLst>
                <a:gd name="T0" fmla="*/ 8 w 15"/>
                <a:gd name="T1" fmla="*/ 71 h 71"/>
                <a:gd name="T2" fmla="*/ 0 w 15"/>
                <a:gd name="T3" fmla="*/ 64 h 71"/>
                <a:gd name="T4" fmla="*/ 0 w 15"/>
                <a:gd name="T5" fmla="*/ 8 h 71"/>
                <a:gd name="T6" fmla="*/ 8 w 15"/>
                <a:gd name="T7" fmla="*/ 0 h 71"/>
                <a:gd name="T8" fmla="*/ 15 w 15"/>
                <a:gd name="T9" fmla="*/ 8 h 71"/>
                <a:gd name="T10" fmla="*/ 15 w 15"/>
                <a:gd name="T11" fmla="*/ 64 h 71"/>
                <a:gd name="T12" fmla="*/ 8 w 15"/>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15" h="71">
                  <a:moveTo>
                    <a:pt x="8" y="71"/>
                  </a:moveTo>
                  <a:cubicBezTo>
                    <a:pt x="4" y="71"/>
                    <a:pt x="0" y="68"/>
                    <a:pt x="0" y="64"/>
                  </a:cubicBezTo>
                  <a:cubicBezTo>
                    <a:pt x="0" y="8"/>
                    <a:pt x="0" y="8"/>
                    <a:pt x="0" y="8"/>
                  </a:cubicBezTo>
                  <a:cubicBezTo>
                    <a:pt x="0" y="4"/>
                    <a:pt x="4" y="0"/>
                    <a:pt x="8" y="0"/>
                  </a:cubicBezTo>
                  <a:cubicBezTo>
                    <a:pt x="12" y="0"/>
                    <a:pt x="15" y="4"/>
                    <a:pt x="15" y="8"/>
                  </a:cubicBezTo>
                  <a:cubicBezTo>
                    <a:pt x="15" y="64"/>
                    <a:pt x="15" y="64"/>
                    <a:pt x="15" y="64"/>
                  </a:cubicBezTo>
                  <a:cubicBezTo>
                    <a:pt x="15" y="68"/>
                    <a:pt x="12" y="71"/>
                    <a:pt x="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7" name="Freeform 17">
              <a:extLst>
                <a:ext uri="{FF2B5EF4-FFF2-40B4-BE49-F238E27FC236}">
                  <a16:creationId xmlns:a16="http://schemas.microsoft.com/office/drawing/2014/main" id="{2369C451-F248-8690-2BB4-EFF1861042AC}"/>
                </a:ext>
              </a:extLst>
            </p:cNvPr>
            <p:cNvSpPr>
              <a:spLocks/>
            </p:cNvSpPr>
            <p:nvPr/>
          </p:nvSpPr>
          <p:spPr bwMode="auto">
            <a:xfrm>
              <a:off x="2819401" y="7224134"/>
              <a:ext cx="160338" cy="20638"/>
            </a:xfrm>
            <a:custGeom>
              <a:avLst/>
              <a:gdLst>
                <a:gd name="T0" fmla="*/ 112 w 119"/>
                <a:gd name="T1" fmla="*/ 15 h 15"/>
                <a:gd name="T2" fmla="*/ 8 w 119"/>
                <a:gd name="T3" fmla="*/ 15 h 15"/>
                <a:gd name="T4" fmla="*/ 0 w 119"/>
                <a:gd name="T5" fmla="*/ 7 h 15"/>
                <a:gd name="T6" fmla="*/ 8 w 119"/>
                <a:gd name="T7" fmla="*/ 0 h 15"/>
                <a:gd name="T8" fmla="*/ 112 w 119"/>
                <a:gd name="T9" fmla="*/ 0 h 15"/>
                <a:gd name="T10" fmla="*/ 119 w 119"/>
                <a:gd name="T11" fmla="*/ 7 h 15"/>
                <a:gd name="T12" fmla="*/ 112 w 11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19" h="15">
                  <a:moveTo>
                    <a:pt x="112" y="15"/>
                  </a:moveTo>
                  <a:cubicBezTo>
                    <a:pt x="8" y="15"/>
                    <a:pt x="8" y="15"/>
                    <a:pt x="8" y="15"/>
                  </a:cubicBezTo>
                  <a:cubicBezTo>
                    <a:pt x="4" y="15"/>
                    <a:pt x="0" y="11"/>
                    <a:pt x="0" y="7"/>
                  </a:cubicBezTo>
                  <a:cubicBezTo>
                    <a:pt x="0" y="3"/>
                    <a:pt x="4" y="0"/>
                    <a:pt x="8" y="0"/>
                  </a:cubicBezTo>
                  <a:cubicBezTo>
                    <a:pt x="112" y="0"/>
                    <a:pt x="112" y="0"/>
                    <a:pt x="112" y="0"/>
                  </a:cubicBezTo>
                  <a:cubicBezTo>
                    <a:pt x="116" y="0"/>
                    <a:pt x="119" y="3"/>
                    <a:pt x="119" y="7"/>
                  </a:cubicBezTo>
                  <a:cubicBezTo>
                    <a:pt x="119" y="11"/>
                    <a:pt x="116" y="15"/>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8" name="Freeform 18">
              <a:extLst>
                <a:ext uri="{FF2B5EF4-FFF2-40B4-BE49-F238E27FC236}">
                  <a16:creationId xmlns:a16="http://schemas.microsoft.com/office/drawing/2014/main" id="{5AE92B2E-EE3F-FAF1-C492-00CD2348F160}"/>
                </a:ext>
              </a:extLst>
            </p:cNvPr>
            <p:cNvSpPr>
              <a:spLocks/>
            </p:cNvSpPr>
            <p:nvPr/>
          </p:nvSpPr>
          <p:spPr bwMode="auto">
            <a:xfrm>
              <a:off x="2439989" y="7224134"/>
              <a:ext cx="158750" cy="20638"/>
            </a:xfrm>
            <a:custGeom>
              <a:avLst/>
              <a:gdLst>
                <a:gd name="T0" fmla="*/ 112 w 119"/>
                <a:gd name="T1" fmla="*/ 15 h 15"/>
                <a:gd name="T2" fmla="*/ 7 w 119"/>
                <a:gd name="T3" fmla="*/ 15 h 15"/>
                <a:gd name="T4" fmla="*/ 0 w 119"/>
                <a:gd name="T5" fmla="*/ 7 h 15"/>
                <a:gd name="T6" fmla="*/ 7 w 119"/>
                <a:gd name="T7" fmla="*/ 0 h 15"/>
                <a:gd name="T8" fmla="*/ 112 w 119"/>
                <a:gd name="T9" fmla="*/ 0 h 15"/>
                <a:gd name="T10" fmla="*/ 119 w 119"/>
                <a:gd name="T11" fmla="*/ 7 h 15"/>
                <a:gd name="T12" fmla="*/ 112 w 11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19" h="15">
                  <a:moveTo>
                    <a:pt x="112" y="15"/>
                  </a:moveTo>
                  <a:cubicBezTo>
                    <a:pt x="7" y="15"/>
                    <a:pt x="7" y="15"/>
                    <a:pt x="7" y="15"/>
                  </a:cubicBezTo>
                  <a:cubicBezTo>
                    <a:pt x="3" y="15"/>
                    <a:pt x="0" y="11"/>
                    <a:pt x="0" y="7"/>
                  </a:cubicBezTo>
                  <a:cubicBezTo>
                    <a:pt x="0" y="3"/>
                    <a:pt x="3" y="0"/>
                    <a:pt x="7" y="0"/>
                  </a:cubicBezTo>
                  <a:cubicBezTo>
                    <a:pt x="112" y="0"/>
                    <a:pt x="112" y="0"/>
                    <a:pt x="112" y="0"/>
                  </a:cubicBezTo>
                  <a:cubicBezTo>
                    <a:pt x="116" y="0"/>
                    <a:pt x="119" y="3"/>
                    <a:pt x="119" y="7"/>
                  </a:cubicBezTo>
                  <a:cubicBezTo>
                    <a:pt x="119" y="11"/>
                    <a:pt x="116" y="15"/>
                    <a:pt x="11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79" name="Freeform 19">
              <a:extLst>
                <a:ext uri="{FF2B5EF4-FFF2-40B4-BE49-F238E27FC236}">
                  <a16:creationId xmlns:a16="http://schemas.microsoft.com/office/drawing/2014/main" id="{ADEB5997-D85A-0E10-7FDA-C9E308027724}"/>
                </a:ext>
              </a:extLst>
            </p:cNvPr>
            <p:cNvSpPr>
              <a:spLocks/>
            </p:cNvSpPr>
            <p:nvPr/>
          </p:nvSpPr>
          <p:spPr bwMode="auto">
            <a:xfrm>
              <a:off x="2578101" y="6682797"/>
              <a:ext cx="71438" cy="71438"/>
            </a:xfrm>
            <a:custGeom>
              <a:avLst/>
              <a:gdLst>
                <a:gd name="T0" fmla="*/ 45 w 53"/>
                <a:gd name="T1" fmla="*/ 53 h 53"/>
                <a:gd name="T2" fmla="*/ 40 w 53"/>
                <a:gd name="T3" fmla="*/ 51 h 53"/>
                <a:gd name="T4" fmla="*/ 2 w 53"/>
                <a:gd name="T5" fmla="*/ 13 h 53"/>
                <a:gd name="T6" fmla="*/ 2 w 53"/>
                <a:gd name="T7" fmla="*/ 3 h 53"/>
                <a:gd name="T8" fmla="*/ 13 w 53"/>
                <a:gd name="T9" fmla="*/ 3 h 53"/>
                <a:gd name="T10" fmla="*/ 50 w 53"/>
                <a:gd name="T11" fmla="*/ 40 h 53"/>
                <a:gd name="T12" fmla="*/ 50 w 53"/>
                <a:gd name="T13" fmla="*/ 51 h 53"/>
                <a:gd name="T14" fmla="*/ 45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45" y="53"/>
                  </a:moveTo>
                  <a:cubicBezTo>
                    <a:pt x="43" y="53"/>
                    <a:pt x="41" y="52"/>
                    <a:pt x="40" y="51"/>
                  </a:cubicBezTo>
                  <a:cubicBezTo>
                    <a:pt x="2" y="13"/>
                    <a:pt x="2" y="13"/>
                    <a:pt x="2" y="13"/>
                  </a:cubicBezTo>
                  <a:cubicBezTo>
                    <a:pt x="0" y="10"/>
                    <a:pt x="0" y="6"/>
                    <a:pt x="2" y="3"/>
                  </a:cubicBezTo>
                  <a:cubicBezTo>
                    <a:pt x="5" y="0"/>
                    <a:pt x="10" y="0"/>
                    <a:pt x="13" y="3"/>
                  </a:cubicBezTo>
                  <a:cubicBezTo>
                    <a:pt x="50" y="40"/>
                    <a:pt x="50" y="40"/>
                    <a:pt x="50" y="40"/>
                  </a:cubicBezTo>
                  <a:cubicBezTo>
                    <a:pt x="53" y="43"/>
                    <a:pt x="53" y="48"/>
                    <a:pt x="50" y="51"/>
                  </a:cubicBezTo>
                  <a:cubicBezTo>
                    <a:pt x="49" y="52"/>
                    <a:pt x="47" y="53"/>
                    <a:pt x="4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0" name="Freeform 20">
              <a:extLst>
                <a:ext uri="{FF2B5EF4-FFF2-40B4-BE49-F238E27FC236}">
                  <a16:creationId xmlns:a16="http://schemas.microsoft.com/office/drawing/2014/main" id="{01D18F32-DC6B-26FC-A1B5-0CC9E9099A11}"/>
                </a:ext>
              </a:extLst>
            </p:cNvPr>
            <p:cNvSpPr>
              <a:spLocks/>
            </p:cNvSpPr>
            <p:nvPr/>
          </p:nvSpPr>
          <p:spPr bwMode="auto">
            <a:xfrm>
              <a:off x="2578101" y="6682797"/>
              <a:ext cx="71438" cy="71438"/>
            </a:xfrm>
            <a:custGeom>
              <a:avLst/>
              <a:gdLst>
                <a:gd name="T0" fmla="*/ 8 w 53"/>
                <a:gd name="T1" fmla="*/ 53 h 53"/>
                <a:gd name="T2" fmla="*/ 2 w 53"/>
                <a:gd name="T3" fmla="*/ 51 h 53"/>
                <a:gd name="T4" fmla="*/ 2 w 53"/>
                <a:gd name="T5" fmla="*/ 40 h 53"/>
                <a:gd name="T6" fmla="*/ 40 w 53"/>
                <a:gd name="T7" fmla="*/ 3 h 53"/>
                <a:gd name="T8" fmla="*/ 50 w 53"/>
                <a:gd name="T9" fmla="*/ 3 h 53"/>
                <a:gd name="T10" fmla="*/ 50 w 53"/>
                <a:gd name="T11" fmla="*/ 13 h 53"/>
                <a:gd name="T12" fmla="*/ 13 w 53"/>
                <a:gd name="T13" fmla="*/ 51 h 53"/>
                <a:gd name="T14" fmla="*/ 8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8" y="53"/>
                  </a:moveTo>
                  <a:cubicBezTo>
                    <a:pt x="6" y="53"/>
                    <a:pt x="4" y="52"/>
                    <a:pt x="2" y="51"/>
                  </a:cubicBezTo>
                  <a:cubicBezTo>
                    <a:pt x="0" y="48"/>
                    <a:pt x="0" y="43"/>
                    <a:pt x="2" y="40"/>
                  </a:cubicBezTo>
                  <a:cubicBezTo>
                    <a:pt x="40" y="3"/>
                    <a:pt x="40" y="3"/>
                    <a:pt x="40" y="3"/>
                  </a:cubicBezTo>
                  <a:cubicBezTo>
                    <a:pt x="43" y="0"/>
                    <a:pt x="47" y="0"/>
                    <a:pt x="50" y="3"/>
                  </a:cubicBezTo>
                  <a:cubicBezTo>
                    <a:pt x="53" y="6"/>
                    <a:pt x="53" y="10"/>
                    <a:pt x="50" y="13"/>
                  </a:cubicBezTo>
                  <a:cubicBezTo>
                    <a:pt x="13" y="51"/>
                    <a:pt x="13" y="51"/>
                    <a:pt x="13" y="51"/>
                  </a:cubicBezTo>
                  <a:cubicBezTo>
                    <a:pt x="11" y="52"/>
                    <a:pt x="9" y="53"/>
                    <a:pt x="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1" name="Freeform 21">
              <a:extLst>
                <a:ext uri="{FF2B5EF4-FFF2-40B4-BE49-F238E27FC236}">
                  <a16:creationId xmlns:a16="http://schemas.microsoft.com/office/drawing/2014/main" id="{1327B4E5-5DBB-D8A8-1AE1-5754E1279417}"/>
                </a:ext>
              </a:extLst>
            </p:cNvPr>
            <p:cNvSpPr>
              <a:spLocks/>
            </p:cNvSpPr>
            <p:nvPr/>
          </p:nvSpPr>
          <p:spPr bwMode="auto">
            <a:xfrm>
              <a:off x="2733676" y="7001884"/>
              <a:ext cx="71438" cy="71438"/>
            </a:xfrm>
            <a:custGeom>
              <a:avLst/>
              <a:gdLst>
                <a:gd name="T0" fmla="*/ 45 w 53"/>
                <a:gd name="T1" fmla="*/ 53 h 53"/>
                <a:gd name="T2" fmla="*/ 40 w 53"/>
                <a:gd name="T3" fmla="*/ 51 h 53"/>
                <a:gd name="T4" fmla="*/ 3 w 53"/>
                <a:gd name="T5" fmla="*/ 13 h 53"/>
                <a:gd name="T6" fmla="*/ 3 w 53"/>
                <a:gd name="T7" fmla="*/ 3 h 53"/>
                <a:gd name="T8" fmla="*/ 13 w 53"/>
                <a:gd name="T9" fmla="*/ 3 h 53"/>
                <a:gd name="T10" fmla="*/ 50 w 53"/>
                <a:gd name="T11" fmla="*/ 40 h 53"/>
                <a:gd name="T12" fmla="*/ 50 w 53"/>
                <a:gd name="T13" fmla="*/ 51 h 53"/>
                <a:gd name="T14" fmla="*/ 45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45" y="53"/>
                  </a:moveTo>
                  <a:cubicBezTo>
                    <a:pt x="43" y="53"/>
                    <a:pt x="42" y="52"/>
                    <a:pt x="40" y="51"/>
                  </a:cubicBezTo>
                  <a:cubicBezTo>
                    <a:pt x="3" y="13"/>
                    <a:pt x="3" y="13"/>
                    <a:pt x="3" y="13"/>
                  </a:cubicBezTo>
                  <a:cubicBezTo>
                    <a:pt x="0" y="10"/>
                    <a:pt x="0" y="6"/>
                    <a:pt x="3" y="3"/>
                  </a:cubicBezTo>
                  <a:cubicBezTo>
                    <a:pt x="5" y="0"/>
                    <a:pt x="10" y="0"/>
                    <a:pt x="13" y="3"/>
                  </a:cubicBezTo>
                  <a:cubicBezTo>
                    <a:pt x="50" y="40"/>
                    <a:pt x="50" y="40"/>
                    <a:pt x="50" y="40"/>
                  </a:cubicBezTo>
                  <a:cubicBezTo>
                    <a:pt x="53" y="43"/>
                    <a:pt x="53" y="48"/>
                    <a:pt x="50" y="51"/>
                  </a:cubicBezTo>
                  <a:cubicBezTo>
                    <a:pt x="49" y="52"/>
                    <a:pt x="47" y="53"/>
                    <a:pt x="4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2" name="Freeform 22">
              <a:extLst>
                <a:ext uri="{FF2B5EF4-FFF2-40B4-BE49-F238E27FC236}">
                  <a16:creationId xmlns:a16="http://schemas.microsoft.com/office/drawing/2014/main" id="{25473E98-04A2-CBAC-3B7B-61BEC99B004E}"/>
                </a:ext>
              </a:extLst>
            </p:cNvPr>
            <p:cNvSpPr>
              <a:spLocks/>
            </p:cNvSpPr>
            <p:nvPr/>
          </p:nvSpPr>
          <p:spPr bwMode="auto">
            <a:xfrm>
              <a:off x="2733676" y="7001884"/>
              <a:ext cx="71438" cy="71438"/>
            </a:xfrm>
            <a:custGeom>
              <a:avLst/>
              <a:gdLst>
                <a:gd name="T0" fmla="*/ 8 w 53"/>
                <a:gd name="T1" fmla="*/ 53 h 53"/>
                <a:gd name="T2" fmla="*/ 3 w 53"/>
                <a:gd name="T3" fmla="*/ 51 h 53"/>
                <a:gd name="T4" fmla="*/ 3 w 53"/>
                <a:gd name="T5" fmla="*/ 40 h 53"/>
                <a:gd name="T6" fmla="*/ 40 w 53"/>
                <a:gd name="T7" fmla="*/ 3 h 53"/>
                <a:gd name="T8" fmla="*/ 50 w 53"/>
                <a:gd name="T9" fmla="*/ 3 h 53"/>
                <a:gd name="T10" fmla="*/ 50 w 53"/>
                <a:gd name="T11" fmla="*/ 13 h 53"/>
                <a:gd name="T12" fmla="*/ 13 w 53"/>
                <a:gd name="T13" fmla="*/ 51 h 53"/>
                <a:gd name="T14" fmla="*/ 8 w 53"/>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3">
                  <a:moveTo>
                    <a:pt x="8" y="53"/>
                  </a:moveTo>
                  <a:cubicBezTo>
                    <a:pt x="6" y="53"/>
                    <a:pt x="4" y="52"/>
                    <a:pt x="3" y="51"/>
                  </a:cubicBezTo>
                  <a:cubicBezTo>
                    <a:pt x="0" y="48"/>
                    <a:pt x="0" y="43"/>
                    <a:pt x="3" y="40"/>
                  </a:cubicBezTo>
                  <a:cubicBezTo>
                    <a:pt x="40" y="3"/>
                    <a:pt x="40" y="3"/>
                    <a:pt x="40" y="3"/>
                  </a:cubicBezTo>
                  <a:cubicBezTo>
                    <a:pt x="43" y="0"/>
                    <a:pt x="48" y="0"/>
                    <a:pt x="50" y="3"/>
                  </a:cubicBezTo>
                  <a:cubicBezTo>
                    <a:pt x="53" y="6"/>
                    <a:pt x="53" y="10"/>
                    <a:pt x="50" y="13"/>
                  </a:cubicBezTo>
                  <a:cubicBezTo>
                    <a:pt x="13" y="51"/>
                    <a:pt x="13" y="51"/>
                    <a:pt x="13" y="51"/>
                  </a:cubicBezTo>
                  <a:cubicBezTo>
                    <a:pt x="12" y="52"/>
                    <a:pt x="10" y="53"/>
                    <a:pt x="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3" name="Freeform 23">
              <a:extLst>
                <a:ext uri="{FF2B5EF4-FFF2-40B4-BE49-F238E27FC236}">
                  <a16:creationId xmlns:a16="http://schemas.microsoft.com/office/drawing/2014/main" id="{E0C1E83C-2DF7-1984-34C5-3CE271085341}"/>
                </a:ext>
              </a:extLst>
            </p:cNvPr>
            <p:cNvSpPr>
              <a:spLocks noEditPoints="1"/>
            </p:cNvSpPr>
            <p:nvPr/>
          </p:nvSpPr>
          <p:spPr bwMode="auto">
            <a:xfrm>
              <a:off x="2806701" y="6865359"/>
              <a:ext cx="82550" cy="8255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5 h 62"/>
                <a:gd name="T12" fmla="*/ 15 w 62"/>
                <a:gd name="T13" fmla="*/ 31 h 62"/>
                <a:gd name="T14" fmla="*/ 31 w 62"/>
                <a:gd name="T15" fmla="*/ 48 h 62"/>
                <a:gd name="T16" fmla="*/ 48 w 62"/>
                <a:gd name="T17" fmla="*/ 31 h 62"/>
                <a:gd name="T18" fmla="*/ 31 w 62"/>
                <a:gd name="T19"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5"/>
                  </a:moveTo>
                  <a:cubicBezTo>
                    <a:pt x="22" y="15"/>
                    <a:pt x="15" y="22"/>
                    <a:pt x="15" y="31"/>
                  </a:cubicBezTo>
                  <a:cubicBezTo>
                    <a:pt x="15" y="40"/>
                    <a:pt x="22" y="48"/>
                    <a:pt x="31" y="48"/>
                  </a:cubicBezTo>
                  <a:cubicBezTo>
                    <a:pt x="40" y="48"/>
                    <a:pt x="48" y="40"/>
                    <a:pt x="48" y="31"/>
                  </a:cubicBezTo>
                  <a:cubicBezTo>
                    <a:pt x="48" y="22"/>
                    <a:pt x="40" y="15"/>
                    <a:pt x="3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4" name="Freeform 24">
              <a:extLst>
                <a:ext uri="{FF2B5EF4-FFF2-40B4-BE49-F238E27FC236}">
                  <a16:creationId xmlns:a16="http://schemas.microsoft.com/office/drawing/2014/main" id="{E3C47166-1793-D8A1-E002-F5656B937851}"/>
                </a:ext>
              </a:extLst>
            </p:cNvPr>
            <p:cNvSpPr>
              <a:spLocks noEditPoints="1"/>
            </p:cNvSpPr>
            <p:nvPr/>
          </p:nvSpPr>
          <p:spPr bwMode="auto">
            <a:xfrm>
              <a:off x="2508251" y="6876472"/>
              <a:ext cx="84138" cy="8255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4 h 62"/>
                <a:gd name="T12" fmla="*/ 15 w 62"/>
                <a:gd name="T13" fmla="*/ 31 h 62"/>
                <a:gd name="T14" fmla="*/ 31 w 62"/>
                <a:gd name="T15" fmla="*/ 48 h 62"/>
                <a:gd name="T16" fmla="*/ 48 w 62"/>
                <a:gd name="T17" fmla="*/ 31 h 62"/>
                <a:gd name="T18" fmla="*/ 31 w 62"/>
                <a:gd name="T19"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9" y="0"/>
                    <a:pt x="62" y="14"/>
                    <a:pt x="62" y="31"/>
                  </a:cubicBezTo>
                  <a:cubicBezTo>
                    <a:pt x="62" y="48"/>
                    <a:pt x="49" y="62"/>
                    <a:pt x="31" y="62"/>
                  </a:cubicBezTo>
                  <a:close/>
                  <a:moveTo>
                    <a:pt x="31" y="14"/>
                  </a:moveTo>
                  <a:cubicBezTo>
                    <a:pt x="22" y="14"/>
                    <a:pt x="15" y="22"/>
                    <a:pt x="15" y="31"/>
                  </a:cubicBezTo>
                  <a:cubicBezTo>
                    <a:pt x="15" y="40"/>
                    <a:pt x="22" y="48"/>
                    <a:pt x="31" y="48"/>
                  </a:cubicBezTo>
                  <a:cubicBezTo>
                    <a:pt x="41" y="48"/>
                    <a:pt x="48" y="40"/>
                    <a:pt x="48" y="31"/>
                  </a:cubicBezTo>
                  <a:cubicBezTo>
                    <a:pt x="48" y="22"/>
                    <a:pt x="41" y="14"/>
                    <a:pt x="3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5" name="Freeform 25">
              <a:extLst>
                <a:ext uri="{FF2B5EF4-FFF2-40B4-BE49-F238E27FC236}">
                  <a16:creationId xmlns:a16="http://schemas.microsoft.com/office/drawing/2014/main" id="{00E0E0EB-091F-C4F6-000E-49DA1535E9E9}"/>
                </a:ext>
              </a:extLst>
            </p:cNvPr>
            <p:cNvSpPr>
              <a:spLocks/>
            </p:cNvSpPr>
            <p:nvPr/>
          </p:nvSpPr>
          <p:spPr bwMode="auto">
            <a:xfrm>
              <a:off x="2478089" y="6746297"/>
              <a:ext cx="431800" cy="339725"/>
            </a:xfrm>
            <a:custGeom>
              <a:avLst/>
              <a:gdLst>
                <a:gd name="T0" fmla="*/ 7 w 322"/>
                <a:gd name="T1" fmla="*/ 254 h 254"/>
                <a:gd name="T2" fmla="*/ 0 w 322"/>
                <a:gd name="T3" fmla="*/ 247 h 254"/>
                <a:gd name="T4" fmla="*/ 7 w 322"/>
                <a:gd name="T5" fmla="*/ 240 h 254"/>
                <a:gd name="T6" fmla="*/ 124 w 322"/>
                <a:gd name="T7" fmla="*/ 128 h 254"/>
                <a:gd name="T8" fmla="*/ 315 w 322"/>
                <a:gd name="T9" fmla="*/ 0 h 254"/>
                <a:gd name="T10" fmla="*/ 322 w 322"/>
                <a:gd name="T11" fmla="*/ 7 h 254"/>
                <a:gd name="T12" fmla="*/ 315 w 322"/>
                <a:gd name="T13" fmla="*/ 15 h 254"/>
                <a:gd name="T14" fmla="*/ 138 w 322"/>
                <a:gd name="T15" fmla="*/ 128 h 254"/>
                <a:gd name="T16" fmla="*/ 7 w 322"/>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254">
                  <a:moveTo>
                    <a:pt x="7" y="254"/>
                  </a:moveTo>
                  <a:cubicBezTo>
                    <a:pt x="3" y="254"/>
                    <a:pt x="0" y="251"/>
                    <a:pt x="0" y="247"/>
                  </a:cubicBezTo>
                  <a:cubicBezTo>
                    <a:pt x="0" y="243"/>
                    <a:pt x="3" y="240"/>
                    <a:pt x="7" y="240"/>
                  </a:cubicBezTo>
                  <a:cubicBezTo>
                    <a:pt x="12" y="240"/>
                    <a:pt x="121" y="238"/>
                    <a:pt x="124" y="128"/>
                  </a:cubicBezTo>
                  <a:cubicBezTo>
                    <a:pt x="126" y="26"/>
                    <a:pt x="201" y="3"/>
                    <a:pt x="315" y="0"/>
                  </a:cubicBezTo>
                  <a:cubicBezTo>
                    <a:pt x="318" y="0"/>
                    <a:pt x="322" y="3"/>
                    <a:pt x="322" y="7"/>
                  </a:cubicBezTo>
                  <a:cubicBezTo>
                    <a:pt x="322" y="11"/>
                    <a:pt x="319" y="15"/>
                    <a:pt x="315" y="15"/>
                  </a:cubicBezTo>
                  <a:cubicBezTo>
                    <a:pt x="188" y="18"/>
                    <a:pt x="140" y="49"/>
                    <a:pt x="138" y="128"/>
                  </a:cubicBezTo>
                  <a:cubicBezTo>
                    <a:pt x="135" y="253"/>
                    <a:pt x="9" y="254"/>
                    <a:pt x="7"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6" name="Freeform 26">
              <a:extLst>
                <a:ext uri="{FF2B5EF4-FFF2-40B4-BE49-F238E27FC236}">
                  <a16:creationId xmlns:a16="http://schemas.microsoft.com/office/drawing/2014/main" id="{1FD0FA30-7A34-BE31-2B8A-7F8CB15E604C}"/>
                </a:ext>
              </a:extLst>
            </p:cNvPr>
            <p:cNvSpPr>
              <a:spLocks/>
            </p:cNvSpPr>
            <p:nvPr/>
          </p:nvSpPr>
          <p:spPr bwMode="auto">
            <a:xfrm>
              <a:off x="2852739" y="6714547"/>
              <a:ext cx="65088" cy="85725"/>
            </a:xfrm>
            <a:custGeom>
              <a:avLst/>
              <a:gdLst>
                <a:gd name="T0" fmla="*/ 8 w 48"/>
                <a:gd name="T1" fmla="*/ 64 h 64"/>
                <a:gd name="T2" fmla="*/ 2 w 48"/>
                <a:gd name="T3" fmla="*/ 61 h 64"/>
                <a:gd name="T4" fmla="*/ 3 w 48"/>
                <a:gd name="T5" fmla="*/ 51 h 64"/>
                <a:gd name="T6" fmla="*/ 28 w 48"/>
                <a:gd name="T7" fmla="*/ 32 h 64"/>
                <a:gd name="T8" fmla="*/ 4 w 48"/>
                <a:gd name="T9" fmla="*/ 14 h 64"/>
                <a:gd name="T10" fmla="*/ 2 w 48"/>
                <a:gd name="T11" fmla="*/ 4 h 64"/>
                <a:gd name="T12" fmla="*/ 12 w 48"/>
                <a:gd name="T13" fmla="*/ 2 h 64"/>
                <a:gd name="T14" fmla="*/ 45 w 48"/>
                <a:gd name="T15" fmla="*/ 26 h 64"/>
                <a:gd name="T16" fmla="*/ 48 w 48"/>
                <a:gd name="T17" fmla="*/ 32 h 64"/>
                <a:gd name="T18" fmla="*/ 45 w 48"/>
                <a:gd name="T19" fmla="*/ 38 h 64"/>
                <a:gd name="T20" fmla="*/ 12 w 48"/>
                <a:gd name="T21" fmla="*/ 63 h 64"/>
                <a:gd name="T22" fmla="*/ 8 w 48"/>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4">
                  <a:moveTo>
                    <a:pt x="8" y="64"/>
                  </a:moveTo>
                  <a:cubicBezTo>
                    <a:pt x="6" y="64"/>
                    <a:pt x="4" y="63"/>
                    <a:pt x="2" y="61"/>
                  </a:cubicBezTo>
                  <a:cubicBezTo>
                    <a:pt x="0" y="58"/>
                    <a:pt x="0" y="54"/>
                    <a:pt x="3" y="51"/>
                  </a:cubicBezTo>
                  <a:cubicBezTo>
                    <a:pt x="28" y="32"/>
                    <a:pt x="28" y="32"/>
                    <a:pt x="28" y="32"/>
                  </a:cubicBezTo>
                  <a:cubicBezTo>
                    <a:pt x="4" y="14"/>
                    <a:pt x="4" y="14"/>
                    <a:pt x="4" y="14"/>
                  </a:cubicBezTo>
                  <a:cubicBezTo>
                    <a:pt x="0" y="11"/>
                    <a:pt x="0" y="7"/>
                    <a:pt x="2" y="4"/>
                  </a:cubicBezTo>
                  <a:cubicBezTo>
                    <a:pt x="4" y="0"/>
                    <a:pt x="9" y="0"/>
                    <a:pt x="12" y="2"/>
                  </a:cubicBezTo>
                  <a:cubicBezTo>
                    <a:pt x="45" y="26"/>
                    <a:pt x="45" y="26"/>
                    <a:pt x="45" y="26"/>
                  </a:cubicBezTo>
                  <a:cubicBezTo>
                    <a:pt x="47" y="27"/>
                    <a:pt x="48" y="29"/>
                    <a:pt x="48" y="32"/>
                  </a:cubicBezTo>
                  <a:cubicBezTo>
                    <a:pt x="48" y="34"/>
                    <a:pt x="47" y="36"/>
                    <a:pt x="45" y="38"/>
                  </a:cubicBezTo>
                  <a:cubicBezTo>
                    <a:pt x="12" y="63"/>
                    <a:pt x="12" y="63"/>
                    <a:pt x="12" y="63"/>
                  </a:cubicBezTo>
                  <a:cubicBezTo>
                    <a:pt x="11" y="64"/>
                    <a:pt x="9" y="64"/>
                    <a:pt x="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212" name="Group 211">
            <a:extLst>
              <a:ext uri="{FF2B5EF4-FFF2-40B4-BE49-F238E27FC236}">
                <a16:creationId xmlns:a16="http://schemas.microsoft.com/office/drawing/2014/main" id="{308C7E01-462A-A623-5BE6-E4D95857FF22}"/>
              </a:ext>
            </a:extLst>
          </p:cNvPr>
          <p:cNvGrpSpPr/>
          <p:nvPr/>
        </p:nvGrpSpPr>
        <p:grpSpPr>
          <a:xfrm>
            <a:off x="1521712" y="4439283"/>
            <a:ext cx="440254" cy="285406"/>
            <a:chOff x="1031876" y="12885159"/>
            <a:chExt cx="920750" cy="596901"/>
          </a:xfrm>
          <a:solidFill>
            <a:schemeClr val="bg1"/>
          </a:solidFill>
        </p:grpSpPr>
        <p:sp>
          <p:nvSpPr>
            <p:cNvPr id="187" name="Freeform 27">
              <a:extLst>
                <a:ext uri="{FF2B5EF4-FFF2-40B4-BE49-F238E27FC236}">
                  <a16:creationId xmlns:a16="http://schemas.microsoft.com/office/drawing/2014/main" id="{DB4C1A73-80B1-9069-3BA4-4E5B7A82E063}"/>
                </a:ext>
              </a:extLst>
            </p:cNvPr>
            <p:cNvSpPr>
              <a:spLocks/>
            </p:cNvSpPr>
            <p:nvPr/>
          </p:nvSpPr>
          <p:spPr bwMode="auto">
            <a:xfrm>
              <a:off x="1196976" y="12885159"/>
              <a:ext cx="755650" cy="512763"/>
            </a:xfrm>
            <a:custGeom>
              <a:avLst/>
              <a:gdLst>
                <a:gd name="T0" fmla="*/ 515 w 564"/>
                <a:gd name="T1" fmla="*/ 382 h 382"/>
                <a:gd name="T2" fmla="*/ 117 w 564"/>
                <a:gd name="T3" fmla="*/ 382 h 382"/>
                <a:gd name="T4" fmla="*/ 110 w 564"/>
                <a:gd name="T5" fmla="*/ 374 h 382"/>
                <a:gd name="T6" fmla="*/ 117 w 564"/>
                <a:gd name="T7" fmla="*/ 367 h 382"/>
                <a:gd name="T8" fmla="*/ 515 w 564"/>
                <a:gd name="T9" fmla="*/ 367 h 382"/>
                <a:gd name="T10" fmla="*/ 550 w 564"/>
                <a:gd name="T11" fmla="*/ 333 h 382"/>
                <a:gd name="T12" fmla="*/ 550 w 564"/>
                <a:gd name="T13" fmla="*/ 49 h 382"/>
                <a:gd name="T14" fmla="*/ 515 w 564"/>
                <a:gd name="T15" fmla="*/ 15 h 382"/>
                <a:gd name="T16" fmla="*/ 49 w 564"/>
                <a:gd name="T17" fmla="*/ 15 h 382"/>
                <a:gd name="T18" fmla="*/ 15 w 564"/>
                <a:gd name="T19" fmla="*/ 49 h 382"/>
                <a:gd name="T20" fmla="*/ 15 w 564"/>
                <a:gd name="T21" fmla="*/ 190 h 382"/>
                <a:gd name="T22" fmla="*/ 8 w 564"/>
                <a:gd name="T23" fmla="*/ 197 h 382"/>
                <a:gd name="T24" fmla="*/ 0 w 564"/>
                <a:gd name="T25" fmla="*/ 190 h 382"/>
                <a:gd name="T26" fmla="*/ 0 w 564"/>
                <a:gd name="T27" fmla="*/ 49 h 382"/>
                <a:gd name="T28" fmla="*/ 49 w 564"/>
                <a:gd name="T29" fmla="*/ 0 h 382"/>
                <a:gd name="T30" fmla="*/ 515 w 564"/>
                <a:gd name="T31" fmla="*/ 0 h 382"/>
                <a:gd name="T32" fmla="*/ 564 w 564"/>
                <a:gd name="T33" fmla="*/ 49 h 382"/>
                <a:gd name="T34" fmla="*/ 564 w 564"/>
                <a:gd name="T35" fmla="*/ 333 h 382"/>
                <a:gd name="T36" fmla="*/ 515 w 564"/>
                <a:gd name="T37"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4" h="382">
                  <a:moveTo>
                    <a:pt x="515" y="382"/>
                  </a:moveTo>
                  <a:cubicBezTo>
                    <a:pt x="117" y="382"/>
                    <a:pt x="117" y="382"/>
                    <a:pt x="117" y="382"/>
                  </a:cubicBezTo>
                  <a:cubicBezTo>
                    <a:pt x="113" y="382"/>
                    <a:pt x="110" y="378"/>
                    <a:pt x="110" y="374"/>
                  </a:cubicBezTo>
                  <a:cubicBezTo>
                    <a:pt x="110" y="370"/>
                    <a:pt x="113" y="367"/>
                    <a:pt x="117" y="367"/>
                  </a:cubicBezTo>
                  <a:cubicBezTo>
                    <a:pt x="515" y="367"/>
                    <a:pt x="515" y="367"/>
                    <a:pt x="515" y="367"/>
                  </a:cubicBezTo>
                  <a:cubicBezTo>
                    <a:pt x="534" y="367"/>
                    <a:pt x="550" y="352"/>
                    <a:pt x="550" y="333"/>
                  </a:cubicBezTo>
                  <a:cubicBezTo>
                    <a:pt x="550" y="49"/>
                    <a:pt x="550" y="49"/>
                    <a:pt x="550" y="49"/>
                  </a:cubicBezTo>
                  <a:cubicBezTo>
                    <a:pt x="550" y="30"/>
                    <a:pt x="534" y="15"/>
                    <a:pt x="515" y="15"/>
                  </a:cubicBezTo>
                  <a:cubicBezTo>
                    <a:pt x="49" y="15"/>
                    <a:pt x="49" y="15"/>
                    <a:pt x="49" y="15"/>
                  </a:cubicBezTo>
                  <a:cubicBezTo>
                    <a:pt x="30" y="15"/>
                    <a:pt x="15" y="30"/>
                    <a:pt x="15" y="49"/>
                  </a:cubicBezTo>
                  <a:cubicBezTo>
                    <a:pt x="15" y="190"/>
                    <a:pt x="15" y="190"/>
                    <a:pt x="15" y="190"/>
                  </a:cubicBezTo>
                  <a:cubicBezTo>
                    <a:pt x="15" y="194"/>
                    <a:pt x="12" y="197"/>
                    <a:pt x="8" y="197"/>
                  </a:cubicBezTo>
                  <a:cubicBezTo>
                    <a:pt x="4" y="197"/>
                    <a:pt x="0" y="194"/>
                    <a:pt x="0" y="190"/>
                  </a:cubicBezTo>
                  <a:cubicBezTo>
                    <a:pt x="0" y="49"/>
                    <a:pt x="0" y="49"/>
                    <a:pt x="0" y="49"/>
                  </a:cubicBezTo>
                  <a:cubicBezTo>
                    <a:pt x="0" y="22"/>
                    <a:pt x="22" y="0"/>
                    <a:pt x="49" y="0"/>
                  </a:cubicBezTo>
                  <a:cubicBezTo>
                    <a:pt x="515" y="0"/>
                    <a:pt x="515" y="0"/>
                    <a:pt x="515" y="0"/>
                  </a:cubicBezTo>
                  <a:cubicBezTo>
                    <a:pt x="542" y="0"/>
                    <a:pt x="564" y="22"/>
                    <a:pt x="564" y="49"/>
                  </a:cubicBezTo>
                  <a:cubicBezTo>
                    <a:pt x="564" y="333"/>
                    <a:pt x="564" y="333"/>
                    <a:pt x="564" y="333"/>
                  </a:cubicBezTo>
                  <a:cubicBezTo>
                    <a:pt x="564" y="360"/>
                    <a:pt x="542" y="382"/>
                    <a:pt x="515"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8" name="Freeform 28">
              <a:extLst>
                <a:ext uri="{FF2B5EF4-FFF2-40B4-BE49-F238E27FC236}">
                  <a16:creationId xmlns:a16="http://schemas.microsoft.com/office/drawing/2014/main" id="{74EB0E90-DE49-4BF2-1715-2543ACFDF9D7}"/>
                </a:ext>
              </a:extLst>
            </p:cNvPr>
            <p:cNvSpPr>
              <a:spLocks noEditPoints="1"/>
            </p:cNvSpPr>
            <p:nvPr/>
          </p:nvSpPr>
          <p:spPr bwMode="auto">
            <a:xfrm>
              <a:off x="1525589" y="13377284"/>
              <a:ext cx="98425" cy="104775"/>
            </a:xfrm>
            <a:custGeom>
              <a:avLst/>
              <a:gdLst>
                <a:gd name="T0" fmla="*/ 67 w 74"/>
                <a:gd name="T1" fmla="*/ 78 h 78"/>
                <a:gd name="T2" fmla="*/ 8 w 74"/>
                <a:gd name="T3" fmla="*/ 78 h 78"/>
                <a:gd name="T4" fmla="*/ 0 w 74"/>
                <a:gd name="T5" fmla="*/ 71 h 78"/>
                <a:gd name="T6" fmla="*/ 0 w 74"/>
                <a:gd name="T7" fmla="*/ 7 h 78"/>
                <a:gd name="T8" fmla="*/ 8 w 74"/>
                <a:gd name="T9" fmla="*/ 0 h 78"/>
                <a:gd name="T10" fmla="*/ 67 w 74"/>
                <a:gd name="T11" fmla="*/ 0 h 78"/>
                <a:gd name="T12" fmla="*/ 74 w 74"/>
                <a:gd name="T13" fmla="*/ 7 h 78"/>
                <a:gd name="T14" fmla="*/ 74 w 74"/>
                <a:gd name="T15" fmla="*/ 71 h 78"/>
                <a:gd name="T16" fmla="*/ 67 w 74"/>
                <a:gd name="T17" fmla="*/ 78 h 78"/>
                <a:gd name="T18" fmla="*/ 15 w 74"/>
                <a:gd name="T19" fmla="*/ 64 h 78"/>
                <a:gd name="T20" fmla="*/ 60 w 74"/>
                <a:gd name="T21" fmla="*/ 64 h 78"/>
                <a:gd name="T22" fmla="*/ 60 w 74"/>
                <a:gd name="T23" fmla="*/ 15 h 78"/>
                <a:gd name="T24" fmla="*/ 15 w 74"/>
                <a:gd name="T25" fmla="*/ 15 h 78"/>
                <a:gd name="T26" fmla="*/ 15 w 74"/>
                <a:gd name="T27" fmla="*/ 6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8">
                  <a:moveTo>
                    <a:pt x="67" y="78"/>
                  </a:moveTo>
                  <a:cubicBezTo>
                    <a:pt x="8" y="78"/>
                    <a:pt x="8" y="78"/>
                    <a:pt x="8" y="78"/>
                  </a:cubicBezTo>
                  <a:cubicBezTo>
                    <a:pt x="4" y="78"/>
                    <a:pt x="0" y="75"/>
                    <a:pt x="0" y="71"/>
                  </a:cubicBezTo>
                  <a:cubicBezTo>
                    <a:pt x="0" y="7"/>
                    <a:pt x="0" y="7"/>
                    <a:pt x="0" y="7"/>
                  </a:cubicBezTo>
                  <a:cubicBezTo>
                    <a:pt x="0" y="3"/>
                    <a:pt x="4" y="0"/>
                    <a:pt x="8" y="0"/>
                  </a:cubicBezTo>
                  <a:cubicBezTo>
                    <a:pt x="67" y="0"/>
                    <a:pt x="67" y="0"/>
                    <a:pt x="67" y="0"/>
                  </a:cubicBezTo>
                  <a:cubicBezTo>
                    <a:pt x="71" y="0"/>
                    <a:pt x="74" y="3"/>
                    <a:pt x="74" y="7"/>
                  </a:cubicBezTo>
                  <a:cubicBezTo>
                    <a:pt x="74" y="71"/>
                    <a:pt x="74" y="71"/>
                    <a:pt x="74" y="71"/>
                  </a:cubicBezTo>
                  <a:cubicBezTo>
                    <a:pt x="74" y="75"/>
                    <a:pt x="71" y="78"/>
                    <a:pt x="67" y="78"/>
                  </a:cubicBezTo>
                  <a:close/>
                  <a:moveTo>
                    <a:pt x="15" y="64"/>
                  </a:moveTo>
                  <a:cubicBezTo>
                    <a:pt x="60" y="64"/>
                    <a:pt x="60" y="64"/>
                    <a:pt x="60" y="64"/>
                  </a:cubicBezTo>
                  <a:cubicBezTo>
                    <a:pt x="60" y="15"/>
                    <a:pt x="60" y="15"/>
                    <a:pt x="60" y="15"/>
                  </a:cubicBezTo>
                  <a:cubicBezTo>
                    <a:pt x="15" y="15"/>
                    <a:pt x="15" y="15"/>
                    <a:pt x="15" y="15"/>
                  </a:cubicBezTo>
                  <a:lnTo>
                    <a:pt x="15"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89" name="Freeform 29">
              <a:extLst>
                <a:ext uri="{FF2B5EF4-FFF2-40B4-BE49-F238E27FC236}">
                  <a16:creationId xmlns:a16="http://schemas.microsoft.com/office/drawing/2014/main" id="{A2722BD5-658F-6BAB-355D-026054C58D76}"/>
                </a:ext>
              </a:extLst>
            </p:cNvPr>
            <p:cNvSpPr>
              <a:spLocks/>
            </p:cNvSpPr>
            <p:nvPr/>
          </p:nvSpPr>
          <p:spPr bwMode="auto">
            <a:xfrm>
              <a:off x="1449389" y="13463009"/>
              <a:ext cx="250825" cy="19050"/>
            </a:xfrm>
            <a:custGeom>
              <a:avLst/>
              <a:gdLst>
                <a:gd name="T0" fmla="*/ 180 w 187"/>
                <a:gd name="T1" fmla="*/ 14 h 14"/>
                <a:gd name="T2" fmla="*/ 7 w 187"/>
                <a:gd name="T3" fmla="*/ 14 h 14"/>
                <a:gd name="T4" fmla="*/ 0 w 187"/>
                <a:gd name="T5" fmla="*/ 7 h 14"/>
                <a:gd name="T6" fmla="*/ 7 w 187"/>
                <a:gd name="T7" fmla="*/ 0 h 14"/>
                <a:gd name="T8" fmla="*/ 180 w 187"/>
                <a:gd name="T9" fmla="*/ 0 h 14"/>
                <a:gd name="T10" fmla="*/ 187 w 187"/>
                <a:gd name="T11" fmla="*/ 7 h 14"/>
                <a:gd name="T12" fmla="*/ 180 w 18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87" h="14">
                  <a:moveTo>
                    <a:pt x="180" y="14"/>
                  </a:moveTo>
                  <a:cubicBezTo>
                    <a:pt x="7" y="14"/>
                    <a:pt x="7" y="14"/>
                    <a:pt x="7" y="14"/>
                  </a:cubicBezTo>
                  <a:cubicBezTo>
                    <a:pt x="3" y="14"/>
                    <a:pt x="0" y="11"/>
                    <a:pt x="0" y="7"/>
                  </a:cubicBezTo>
                  <a:cubicBezTo>
                    <a:pt x="0" y="3"/>
                    <a:pt x="3" y="0"/>
                    <a:pt x="7" y="0"/>
                  </a:cubicBezTo>
                  <a:cubicBezTo>
                    <a:pt x="180" y="0"/>
                    <a:pt x="180" y="0"/>
                    <a:pt x="180" y="0"/>
                  </a:cubicBezTo>
                  <a:cubicBezTo>
                    <a:pt x="184" y="0"/>
                    <a:pt x="187" y="3"/>
                    <a:pt x="187" y="7"/>
                  </a:cubicBezTo>
                  <a:cubicBezTo>
                    <a:pt x="187" y="11"/>
                    <a:pt x="184" y="14"/>
                    <a:pt x="18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0" name="Freeform 30">
              <a:extLst>
                <a:ext uri="{FF2B5EF4-FFF2-40B4-BE49-F238E27FC236}">
                  <a16:creationId xmlns:a16="http://schemas.microsoft.com/office/drawing/2014/main" id="{48E03810-7406-69B7-BBE4-6A6308EE66B6}"/>
                </a:ext>
              </a:extLst>
            </p:cNvPr>
            <p:cNvSpPr>
              <a:spLocks/>
            </p:cNvSpPr>
            <p:nvPr/>
          </p:nvSpPr>
          <p:spPr bwMode="auto">
            <a:xfrm>
              <a:off x="1627189" y="13043909"/>
              <a:ext cx="106363" cy="114300"/>
            </a:xfrm>
            <a:custGeom>
              <a:avLst/>
              <a:gdLst>
                <a:gd name="T0" fmla="*/ 8 w 80"/>
                <a:gd name="T1" fmla="*/ 85 h 85"/>
                <a:gd name="T2" fmla="*/ 3 w 80"/>
                <a:gd name="T3" fmla="*/ 83 h 85"/>
                <a:gd name="T4" fmla="*/ 3 w 80"/>
                <a:gd name="T5" fmla="*/ 73 h 85"/>
                <a:gd name="T6" fmla="*/ 67 w 80"/>
                <a:gd name="T7" fmla="*/ 3 h 85"/>
                <a:gd name="T8" fmla="*/ 77 w 80"/>
                <a:gd name="T9" fmla="*/ 3 h 85"/>
                <a:gd name="T10" fmla="*/ 78 w 80"/>
                <a:gd name="T11" fmla="*/ 13 h 85"/>
                <a:gd name="T12" fmla="*/ 14 w 80"/>
                <a:gd name="T13" fmla="*/ 83 h 85"/>
                <a:gd name="T14" fmla="*/ 8 w 80"/>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5">
                  <a:moveTo>
                    <a:pt x="8" y="85"/>
                  </a:moveTo>
                  <a:cubicBezTo>
                    <a:pt x="7" y="85"/>
                    <a:pt x="5" y="84"/>
                    <a:pt x="3" y="83"/>
                  </a:cubicBezTo>
                  <a:cubicBezTo>
                    <a:pt x="1" y="80"/>
                    <a:pt x="0" y="76"/>
                    <a:pt x="3" y="73"/>
                  </a:cubicBezTo>
                  <a:cubicBezTo>
                    <a:pt x="67" y="3"/>
                    <a:pt x="67" y="3"/>
                    <a:pt x="67" y="3"/>
                  </a:cubicBezTo>
                  <a:cubicBezTo>
                    <a:pt x="70" y="1"/>
                    <a:pt x="74" y="0"/>
                    <a:pt x="77" y="3"/>
                  </a:cubicBezTo>
                  <a:cubicBezTo>
                    <a:pt x="80" y="6"/>
                    <a:pt x="80" y="10"/>
                    <a:pt x="78" y="13"/>
                  </a:cubicBezTo>
                  <a:cubicBezTo>
                    <a:pt x="14" y="83"/>
                    <a:pt x="14" y="83"/>
                    <a:pt x="14" y="83"/>
                  </a:cubicBezTo>
                  <a:cubicBezTo>
                    <a:pt x="12" y="84"/>
                    <a:pt x="10" y="85"/>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1" name="Freeform 31">
              <a:extLst>
                <a:ext uri="{FF2B5EF4-FFF2-40B4-BE49-F238E27FC236}">
                  <a16:creationId xmlns:a16="http://schemas.microsoft.com/office/drawing/2014/main" id="{DC6FA452-CD47-018C-D5FD-37F10E73C90E}"/>
                </a:ext>
              </a:extLst>
            </p:cNvPr>
            <p:cNvSpPr>
              <a:spLocks/>
            </p:cNvSpPr>
            <p:nvPr/>
          </p:nvSpPr>
          <p:spPr bwMode="auto">
            <a:xfrm>
              <a:off x="1524001" y="13110584"/>
              <a:ext cx="82550" cy="53975"/>
            </a:xfrm>
            <a:custGeom>
              <a:avLst/>
              <a:gdLst>
                <a:gd name="T0" fmla="*/ 54 w 62"/>
                <a:gd name="T1" fmla="*/ 41 h 41"/>
                <a:gd name="T2" fmla="*/ 50 w 62"/>
                <a:gd name="T3" fmla="*/ 40 h 41"/>
                <a:gd name="T4" fmla="*/ 5 w 62"/>
                <a:gd name="T5" fmla="*/ 14 h 41"/>
                <a:gd name="T6" fmla="*/ 2 w 62"/>
                <a:gd name="T7" fmla="*/ 5 h 41"/>
                <a:gd name="T8" fmla="*/ 12 w 62"/>
                <a:gd name="T9" fmla="*/ 2 h 41"/>
                <a:gd name="T10" fmla="*/ 57 w 62"/>
                <a:gd name="T11" fmla="*/ 28 h 41"/>
                <a:gd name="T12" fmla="*/ 60 w 62"/>
                <a:gd name="T13" fmla="*/ 38 h 41"/>
                <a:gd name="T14" fmla="*/ 54 w 62"/>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41">
                  <a:moveTo>
                    <a:pt x="54" y="41"/>
                  </a:moveTo>
                  <a:cubicBezTo>
                    <a:pt x="52" y="41"/>
                    <a:pt x="51" y="41"/>
                    <a:pt x="50" y="40"/>
                  </a:cubicBezTo>
                  <a:cubicBezTo>
                    <a:pt x="5" y="14"/>
                    <a:pt x="5" y="14"/>
                    <a:pt x="5" y="14"/>
                  </a:cubicBezTo>
                  <a:cubicBezTo>
                    <a:pt x="2" y="12"/>
                    <a:pt x="0" y="8"/>
                    <a:pt x="2" y="5"/>
                  </a:cubicBezTo>
                  <a:cubicBezTo>
                    <a:pt x="4" y="1"/>
                    <a:pt x="9" y="0"/>
                    <a:pt x="12" y="2"/>
                  </a:cubicBezTo>
                  <a:cubicBezTo>
                    <a:pt x="57" y="28"/>
                    <a:pt x="57" y="28"/>
                    <a:pt x="57" y="28"/>
                  </a:cubicBezTo>
                  <a:cubicBezTo>
                    <a:pt x="61" y="30"/>
                    <a:pt x="62" y="34"/>
                    <a:pt x="60" y="38"/>
                  </a:cubicBezTo>
                  <a:cubicBezTo>
                    <a:pt x="59" y="40"/>
                    <a:pt x="56" y="41"/>
                    <a:pt x="5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2" name="Freeform 32">
              <a:extLst>
                <a:ext uri="{FF2B5EF4-FFF2-40B4-BE49-F238E27FC236}">
                  <a16:creationId xmlns:a16="http://schemas.microsoft.com/office/drawing/2014/main" id="{1F01F7B6-9703-52E1-713D-F36D21D5B3B6}"/>
                </a:ext>
              </a:extLst>
            </p:cNvPr>
            <p:cNvSpPr>
              <a:spLocks/>
            </p:cNvSpPr>
            <p:nvPr/>
          </p:nvSpPr>
          <p:spPr bwMode="auto">
            <a:xfrm>
              <a:off x="1377951" y="13115347"/>
              <a:ext cx="123825" cy="119063"/>
            </a:xfrm>
            <a:custGeom>
              <a:avLst/>
              <a:gdLst>
                <a:gd name="T0" fmla="*/ 8 w 93"/>
                <a:gd name="T1" fmla="*/ 88 h 88"/>
                <a:gd name="T2" fmla="*/ 3 w 93"/>
                <a:gd name="T3" fmla="*/ 85 h 88"/>
                <a:gd name="T4" fmla="*/ 3 w 93"/>
                <a:gd name="T5" fmla="*/ 75 h 88"/>
                <a:gd name="T6" fmla="*/ 80 w 93"/>
                <a:gd name="T7" fmla="*/ 3 h 88"/>
                <a:gd name="T8" fmla="*/ 90 w 93"/>
                <a:gd name="T9" fmla="*/ 3 h 88"/>
                <a:gd name="T10" fmla="*/ 90 w 93"/>
                <a:gd name="T11" fmla="*/ 13 h 88"/>
                <a:gd name="T12" fmla="*/ 13 w 93"/>
                <a:gd name="T13" fmla="*/ 86 h 88"/>
                <a:gd name="T14" fmla="*/ 8 w 93"/>
                <a:gd name="T15" fmla="*/ 8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88">
                  <a:moveTo>
                    <a:pt x="8" y="88"/>
                  </a:moveTo>
                  <a:cubicBezTo>
                    <a:pt x="6" y="88"/>
                    <a:pt x="5" y="87"/>
                    <a:pt x="3" y="85"/>
                  </a:cubicBezTo>
                  <a:cubicBezTo>
                    <a:pt x="0" y="82"/>
                    <a:pt x="1" y="78"/>
                    <a:pt x="3" y="75"/>
                  </a:cubicBezTo>
                  <a:cubicBezTo>
                    <a:pt x="80" y="3"/>
                    <a:pt x="80" y="3"/>
                    <a:pt x="80" y="3"/>
                  </a:cubicBezTo>
                  <a:cubicBezTo>
                    <a:pt x="83" y="0"/>
                    <a:pt x="87" y="0"/>
                    <a:pt x="90" y="3"/>
                  </a:cubicBezTo>
                  <a:cubicBezTo>
                    <a:pt x="93" y="6"/>
                    <a:pt x="92" y="11"/>
                    <a:pt x="90" y="13"/>
                  </a:cubicBezTo>
                  <a:cubicBezTo>
                    <a:pt x="13" y="86"/>
                    <a:pt x="13" y="86"/>
                    <a:pt x="13" y="86"/>
                  </a:cubicBezTo>
                  <a:cubicBezTo>
                    <a:pt x="12" y="87"/>
                    <a:pt x="10" y="88"/>
                    <a:pt x="8"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3" name="Freeform 33">
              <a:extLst>
                <a:ext uri="{FF2B5EF4-FFF2-40B4-BE49-F238E27FC236}">
                  <a16:creationId xmlns:a16="http://schemas.microsoft.com/office/drawing/2014/main" id="{3B634175-9BED-F0FF-1F90-FB0C2553ECF9}"/>
                </a:ext>
              </a:extLst>
            </p:cNvPr>
            <p:cNvSpPr>
              <a:spLocks noEditPoints="1"/>
            </p:cNvSpPr>
            <p:nvPr/>
          </p:nvSpPr>
          <p:spPr bwMode="auto">
            <a:xfrm>
              <a:off x="1474789" y="13070897"/>
              <a:ext cx="71438" cy="73025"/>
            </a:xfrm>
            <a:custGeom>
              <a:avLst/>
              <a:gdLst>
                <a:gd name="T0" fmla="*/ 27 w 53"/>
                <a:gd name="T1" fmla="*/ 54 h 54"/>
                <a:gd name="T2" fmla="*/ 0 w 53"/>
                <a:gd name="T3" fmla="*/ 27 h 54"/>
                <a:gd name="T4" fmla="*/ 27 w 53"/>
                <a:gd name="T5" fmla="*/ 0 h 54"/>
                <a:gd name="T6" fmla="*/ 53 w 53"/>
                <a:gd name="T7" fmla="*/ 27 h 54"/>
                <a:gd name="T8" fmla="*/ 27 w 53"/>
                <a:gd name="T9" fmla="*/ 54 h 54"/>
                <a:gd name="T10" fmla="*/ 27 w 53"/>
                <a:gd name="T11" fmla="*/ 15 h 54"/>
                <a:gd name="T12" fmla="*/ 15 w 53"/>
                <a:gd name="T13" fmla="*/ 27 h 54"/>
                <a:gd name="T14" fmla="*/ 27 w 53"/>
                <a:gd name="T15" fmla="*/ 39 h 54"/>
                <a:gd name="T16" fmla="*/ 39 w 53"/>
                <a:gd name="T17" fmla="*/ 27 h 54"/>
                <a:gd name="T18" fmla="*/ 27 w 53"/>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54"/>
                  </a:moveTo>
                  <a:cubicBezTo>
                    <a:pt x="12" y="54"/>
                    <a:pt x="0" y="42"/>
                    <a:pt x="0" y="27"/>
                  </a:cubicBezTo>
                  <a:cubicBezTo>
                    <a:pt x="0" y="12"/>
                    <a:pt x="12" y="0"/>
                    <a:pt x="27" y="0"/>
                  </a:cubicBezTo>
                  <a:cubicBezTo>
                    <a:pt x="41" y="0"/>
                    <a:pt x="53" y="12"/>
                    <a:pt x="53" y="27"/>
                  </a:cubicBezTo>
                  <a:cubicBezTo>
                    <a:pt x="53" y="42"/>
                    <a:pt x="41" y="54"/>
                    <a:pt x="27" y="54"/>
                  </a:cubicBezTo>
                  <a:close/>
                  <a:moveTo>
                    <a:pt x="27" y="15"/>
                  </a:moveTo>
                  <a:cubicBezTo>
                    <a:pt x="20" y="15"/>
                    <a:pt x="15" y="20"/>
                    <a:pt x="15" y="27"/>
                  </a:cubicBezTo>
                  <a:cubicBezTo>
                    <a:pt x="15" y="34"/>
                    <a:pt x="20" y="39"/>
                    <a:pt x="27" y="39"/>
                  </a:cubicBezTo>
                  <a:cubicBezTo>
                    <a:pt x="33" y="39"/>
                    <a:pt x="39" y="34"/>
                    <a:pt x="39" y="27"/>
                  </a:cubicBezTo>
                  <a:cubicBezTo>
                    <a:pt x="39" y="20"/>
                    <a:pt x="33" y="15"/>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4" name="Freeform 34">
              <a:extLst>
                <a:ext uri="{FF2B5EF4-FFF2-40B4-BE49-F238E27FC236}">
                  <a16:creationId xmlns:a16="http://schemas.microsoft.com/office/drawing/2014/main" id="{2A53A336-2C28-EB08-DA58-1B809F61C4F8}"/>
                </a:ext>
              </a:extLst>
            </p:cNvPr>
            <p:cNvSpPr>
              <a:spLocks noEditPoints="1"/>
            </p:cNvSpPr>
            <p:nvPr/>
          </p:nvSpPr>
          <p:spPr bwMode="auto">
            <a:xfrm>
              <a:off x="1582739" y="13134397"/>
              <a:ext cx="71438" cy="71438"/>
            </a:xfrm>
            <a:custGeom>
              <a:avLst/>
              <a:gdLst>
                <a:gd name="T0" fmla="*/ 27 w 54"/>
                <a:gd name="T1" fmla="*/ 53 h 53"/>
                <a:gd name="T2" fmla="*/ 0 w 54"/>
                <a:gd name="T3" fmla="*/ 26 h 53"/>
                <a:gd name="T4" fmla="*/ 27 w 54"/>
                <a:gd name="T5" fmla="*/ 0 h 53"/>
                <a:gd name="T6" fmla="*/ 54 w 54"/>
                <a:gd name="T7" fmla="*/ 26 h 53"/>
                <a:gd name="T8" fmla="*/ 27 w 54"/>
                <a:gd name="T9" fmla="*/ 53 h 53"/>
                <a:gd name="T10" fmla="*/ 27 w 54"/>
                <a:gd name="T11" fmla="*/ 14 h 53"/>
                <a:gd name="T12" fmla="*/ 15 w 54"/>
                <a:gd name="T13" fmla="*/ 26 h 53"/>
                <a:gd name="T14" fmla="*/ 27 w 54"/>
                <a:gd name="T15" fmla="*/ 39 h 53"/>
                <a:gd name="T16" fmla="*/ 39 w 54"/>
                <a:gd name="T17" fmla="*/ 26 h 53"/>
                <a:gd name="T18" fmla="*/ 27 w 54"/>
                <a:gd name="T19"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3">
                  <a:moveTo>
                    <a:pt x="27" y="53"/>
                  </a:moveTo>
                  <a:cubicBezTo>
                    <a:pt x="12" y="53"/>
                    <a:pt x="0" y="41"/>
                    <a:pt x="0" y="26"/>
                  </a:cubicBezTo>
                  <a:cubicBezTo>
                    <a:pt x="0" y="12"/>
                    <a:pt x="12" y="0"/>
                    <a:pt x="27" y="0"/>
                  </a:cubicBezTo>
                  <a:cubicBezTo>
                    <a:pt x="42" y="0"/>
                    <a:pt x="54" y="12"/>
                    <a:pt x="54" y="26"/>
                  </a:cubicBezTo>
                  <a:cubicBezTo>
                    <a:pt x="54" y="41"/>
                    <a:pt x="42" y="53"/>
                    <a:pt x="27" y="53"/>
                  </a:cubicBezTo>
                  <a:close/>
                  <a:moveTo>
                    <a:pt x="27" y="14"/>
                  </a:moveTo>
                  <a:cubicBezTo>
                    <a:pt x="20" y="14"/>
                    <a:pt x="15" y="20"/>
                    <a:pt x="15" y="26"/>
                  </a:cubicBezTo>
                  <a:cubicBezTo>
                    <a:pt x="15" y="33"/>
                    <a:pt x="20" y="39"/>
                    <a:pt x="27" y="39"/>
                  </a:cubicBezTo>
                  <a:cubicBezTo>
                    <a:pt x="34" y="39"/>
                    <a:pt x="39" y="33"/>
                    <a:pt x="39" y="26"/>
                  </a:cubicBezTo>
                  <a:cubicBezTo>
                    <a:pt x="39" y="20"/>
                    <a:pt x="34" y="14"/>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5" name="Freeform 35">
              <a:extLst>
                <a:ext uri="{FF2B5EF4-FFF2-40B4-BE49-F238E27FC236}">
                  <a16:creationId xmlns:a16="http://schemas.microsoft.com/office/drawing/2014/main" id="{E90FB4E9-55C0-2CFB-ED54-CD611A5A286B}"/>
                </a:ext>
              </a:extLst>
            </p:cNvPr>
            <p:cNvSpPr>
              <a:spLocks noEditPoints="1"/>
            </p:cNvSpPr>
            <p:nvPr/>
          </p:nvSpPr>
          <p:spPr bwMode="auto">
            <a:xfrm>
              <a:off x="1706564" y="12999459"/>
              <a:ext cx="71438" cy="71438"/>
            </a:xfrm>
            <a:custGeom>
              <a:avLst/>
              <a:gdLst>
                <a:gd name="T0" fmla="*/ 27 w 53"/>
                <a:gd name="T1" fmla="*/ 54 h 54"/>
                <a:gd name="T2" fmla="*/ 0 w 53"/>
                <a:gd name="T3" fmla="*/ 27 h 54"/>
                <a:gd name="T4" fmla="*/ 27 w 53"/>
                <a:gd name="T5" fmla="*/ 0 h 54"/>
                <a:gd name="T6" fmla="*/ 53 w 53"/>
                <a:gd name="T7" fmla="*/ 27 h 54"/>
                <a:gd name="T8" fmla="*/ 27 w 53"/>
                <a:gd name="T9" fmla="*/ 54 h 54"/>
                <a:gd name="T10" fmla="*/ 27 w 53"/>
                <a:gd name="T11" fmla="*/ 15 h 54"/>
                <a:gd name="T12" fmla="*/ 14 w 53"/>
                <a:gd name="T13" fmla="*/ 27 h 54"/>
                <a:gd name="T14" fmla="*/ 27 w 53"/>
                <a:gd name="T15" fmla="*/ 39 h 54"/>
                <a:gd name="T16" fmla="*/ 39 w 53"/>
                <a:gd name="T17" fmla="*/ 27 h 54"/>
                <a:gd name="T18" fmla="*/ 27 w 53"/>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54"/>
                  </a:moveTo>
                  <a:cubicBezTo>
                    <a:pt x="12" y="54"/>
                    <a:pt x="0" y="42"/>
                    <a:pt x="0" y="27"/>
                  </a:cubicBezTo>
                  <a:cubicBezTo>
                    <a:pt x="0" y="12"/>
                    <a:pt x="12" y="0"/>
                    <a:pt x="27" y="0"/>
                  </a:cubicBezTo>
                  <a:cubicBezTo>
                    <a:pt x="41" y="0"/>
                    <a:pt x="53" y="12"/>
                    <a:pt x="53" y="27"/>
                  </a:cubicBezTo>
                  <a:cubicBezTo>
                    <a:pt x="53" y="42"/>
                    <a:pt x="41" y="54"/>
                    <a:pt x="27" y="54"/>
                  </a:cubicBezTo>
                  <a:close/>
                  <a:moveTo>
                    <a:pt x="27" y="15"/>
                  </a:moveTo>
                  <a:cubicBezTo>
                    <a:pt x="20" y="15"/>
                    <a:pt x="14" y="20"/>
                    <a:pt x="14" y="27"/>
                  </a:cubicBezTo>
                  <a:cubicBezTo>
                    <a:pt x="14" y="34"/>
                    <a:pt x="20" y="39"/>
                    <a:pt x="27" y="39"/>
                  </a:cubicBezTo>
                  <a:cubicBezTo>
                    <a:pt x="33" y="39"/>
                    <a:pt x="39" y="34"/>
                    <a:pt x="39" y="27"/>
                  </a:cubicBezTo>
                  <a:cubicBezTo>
                    <a:pt x="39" y="20"/>
                    <a:pt x="33" y="15"/>
                    <a:pt x="2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6" name="Freeform 36">
              <a:extLst>
                <a:ext uri="{FF2B5EF4-FFF2-40B4-BE49-F238E27FC236}">
                  <a16:creationId xmlns:a16="http://schemas.microsoft.com/office/drawing/2014/main" id="{E9C2FE9A-9490-0242-BCD8-2FFEF9EFB680}"/>
                </a:ext>
              </a:extLst>
            </p:cNvPr>
            <p:cNvSpPr>
              <a:spLocks/>
            </p:cNvSpPr>
            <p:nvPr/>
          </p:nvSpPr>
          <p:spPr bwMode="auto">
            <a:xfrm>
              <a:off x="1374776" y="12989934"/>
              <a:ext cx="427038" cy="301625"/>
            </a:xfrm>
            <a:custGeom>
              <a:avLst/>
              <a:gdLst>
                <a:gd name="T0" fmla="*/ 312 w 319"/>
                <a:gd name="T1" fmla="*/ 225 h 225"/>
                <a:gd name="T2" fmla="*/ 7 w 319"/>
                <a:gd name="T3" fmla="*/ 225 h 225"/>
                <a:gd name="T4" fmla="*/ 0 w 319"/>
                <a:gd name="T5" fmla="*/ 217 h 225"/>
                <a:gd name="T6" fmla="*/ 0 w 319"/>
                <a:gd name="T7" fmla="*/ 7 h 225"/>
                <a:gd name="T8" fmla="*/ 7 w 319"/>
                <a:gd name="T9" fmla="*/ 0 h 225"/>
                <a:gd name="T10" fmla="*/ 15 w 319"/>
                <a:gd name="T11" fmla="*/ 7 h 225"/>
                <a:gd name="T12" fmla="*/ 15 w 319"/>
                <a:gd name="T13" fmla="*/ 210 h 225"/>
                <a:gd name="T14" fmla="*/ 312 w 319"/>
                <a:gd name="T15" fmla="*/ 210 h 225"/>
                <a:gd name="T16" fmla="*/ 319 w 319"/>
                <a:gd name="T17" fmla="*/ 217 h 225"/>
                <a:gd name="T18" fmla="*/ 312 w 319"/>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9" h="225">
                  <a:moveTo>
                    <a:pt x="312" y="225"/>
                  </a:moveTo>
                  <a:cubicBezTo>
                    <a:pt x="7" y="225"/>
                    <a:pt x="7" y="225"/>
                    <a:pt x="7" y="225"/>
                  </a:cubicBezTo>
                  <a:cubicBezTo>
                    <a:pt x="3" y="225"/>
                    <a:pt x="0" y="221"/>
                    <a:pt x="0" y="217"/>
                  </a:cubicBezTo>
                  <a:cubicBezTo>
                    <a:pt x="0" y="7"/>
                    <a:pt x="0" y="7"/>
                    <a:pt x="0" y="7"/>
                  </a:cubicBezTo>
                  <a:cubicBezTo>
                    <a:pt x="0" y="3"/>
                    <a:pt x="3" y="0"/>
                    <a:pt x="7" y="0"/>
                  </a:cubicBezTo>
                  <a:cubicBezTo>
                    <a:pt x="11" y="0"/>
                    <a:pt x="15" y="3"/>
                    <a:pt x="15" y="7"/>
                  </a:cubicBezTo>
                  <a:cubicBezTo>
                    <a:pt x="15" y="210"/>
                    <a:pt x="15" y="210"/>
                    <a:pt x="15" y="210"/>
                  </a:cubicBezTo>
                  <a:cubicBezTo>
                    <a:pt x="312" y="210"/>
                    <a:pt x="312" y="210"/>
                    <a:pt x="312" y="210"/>
                  </a:cubicBezTo>
                  <a:cubicBezTo>
                    <a:pt x="316" y="210"/>
                    <a:pt x="319" y="213"/>
                    <a:pt x="319" y="217"/>
                  </a:cubicBezTo>
                  <a:cubicBezTo>
                    <a:pt x="319" y="221"/>
                    <a:pt x="316" y="225"/>
                    <a:pt x="312"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7" name="Freeform 37">
              <a:extLst>
                <a:ext uri="{FF2B5EF4-FFF2-40B4-BE49-F238E27FC236}">
                  <a16:creationId xmlns:a16="http://schemas.microsoft.com/office/drawing/2014/main" id="{BCA9F288-0B5A-16A9-A15E-2010262779A4}"/>
                </a:ext>
              </a:extLst>
            </p:cNvPr>
            <p:cNvSpPr>
              <a:spLocks/>
            </p:cNvSpPr>
            <p:nvPr/>
          </p:nvSpPr>
          <p:spPr bwMode="auto">
            <a:xfrm>
              <a:off x="1346201" y="12988347"/>
              <a:ext cx="76200" cy="47625"/>
            </a:xfrm>
            <a:custGeom>
              <a:avLst/>
              <a:gdLst>
                <a:gd name="T0" fmla="*/ 49 w 57"/>
                <a:gd name="T1" fmla="*/ 36 h 36"/>
                <a:gd name="T2" fmla="*/ 44 w 57"/>
                <a:gd name="T3" fmla="*/ 34 h 36"/>
                <a:gd name="T4" fmla="*/ 28 w 57"/>
                <a:gd name="T5" fmla="*/ 18 h 36"/>
                <a:gd name="T6" fmla="*/ 13 w 57"/>
                <a:gd name="T7" fmla="*/ 34 h 36"/>
                <a:gd name="T8" fmla="*/ 3 w 57"/>
                <a:gd name="T9" fmla="*/ 34 h 36"/>
                <a:gd name="T10" fmla="*/ 3 w 57"/>
                <a:gd name="T11" fmla="*/ 23 h 36"/>
                <a:gd name="T12" fmla="*/ 23 w 57"/>
                <a:gd name="T13" fmla="*/ 3 h 36"/>
                <a:gd name="T14" fmla="*/ 33 w 57"/>
                <a:gd name="T15" fmla="*/ 3 h 36"/>
                <a:gd name="T16" fmla="*/ 54 w 57"/>
                <a:gd name="T17" fmla="*/ 23 h 36"/>
                <a:gd name="T18" fmla="*/ 54 w 57"/>
                <a:gd name="T19" fmla="*/ 34 h 36"/>
                <a:gd name="T20" fmla="*/ 49 w 57"/>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36">
                  <a:moveTo>
                    <a:pt x="49" y="36"/>
                  </a:moveTo>
                  <a:cubicBezTo>
                    <a:pt x="47" y="36"/>
                    <a:pt x="45" y="35"/>
                    <a:pt x="44" y="34"/>
                  </a:cubicBezTo>
                  <a:cubicBezTo>
                    <a:pt x="28" y="18"/>
                    <a:pt x="28" y="18"/>
                    <a:pt x="28" y="18"/>
                  </a:cubicBezTo>
                  <a:cubicBezTo>
                    <a:pt x="13" y="34"/>
                    <a:pt x="13" y="34"/>
                    <a:pt x="13" y="34"/>
                  </a:cubicBezTo>
                  <a:cubicBezTo>
                    <a:pt x="10" y="36"/>
                    <a:pt x="5" y="36"/>
                    <a:pt x="3" y="34"/>
                  </a:cubicBezTo>
                  <a:cubicBezTo>
                    <a:pt x="0" y="31"/>
                    <a:pt x="0" y="26"/>
                    <a:pt x="3" y="23"/>
                  </a:cubicBezTo>
                  <a:cubicBezTo>
                    <a:pt x="23" y="3"/>
                    <a:pt x="23" y="3"/>
                    <a:pt x="23" y="3"/>
                  </a:cubicBezTo>
                  <a:cubicBezTo>
                    <a:pt x="26" y="0"/>
                    <a:pt x="31" y="0"/>
                    <a:pt x="33" y="3"/>
                  </a:cubicBezTo>
                  <a:cubicBezTo>
                    <a:pt x="54" y="23"/>
                    <a:pt x="54" y="23"/>
                    <a:pt x="54" y="23"/>
                  </a:cubicBezTo>
                  <a:cubicBezTo>
                    <a:pt x="57" y="26"/>
                    <a:pt x="57" y="31"/>
                    <a:pt x="54" y="34"/>
                  </a:cubicBezTo>
                  <a:cubicBezTo>
                    <a:pt x="53" y="35"/>
                    <a:pt x="51" y="36"/>
                    <a:pt x="49"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8" name="Freeform 38">
              <a:extLst>
                <a:ext uri="{FF2B5EF4-FFF2-40B4-BE49-F238E27FC236}">
                  <a16:creationId xmlns:a16="http://schemas.microsoft.com/office/drawing/2014/main" id="{3E11708D-BF71-57B4-B71C-BF8A54809E9B}"/>
                </a:ext>
              </a:extLst>
            </p:cNvPr>
            <p:cNvSpPr>
              <a:spLocks/>
            </p:cNvSpPr>
            <p:nvPr/>
          </p:nvSpPr>
          <p:spPr bwMode="auto">
            <a:xfrm>
              <a:off x="1754189" y="13242347"/>
              <a:ext cx="47625" cy="76200"/>
            </a:xfrm>
            <a:custGeom>
              <a:avLst/>
              <a:gdLst>
                <a:gd name="T0" fmla="*/ 8 w 36"/>
                <a:gd name="T1" fmla="*/ 56 h 56"/>
                <a:gd name="T2" fmla="*/ 3 w 36"/>
                <a:gd name="T3" fmla="*/ 54 h 56"/>
                <a:gd name="T4" fmla="*/ 3 w 36"/>
                <a:gd name="T5" fmla="*/ 44 h 56"/>
                <a:gd name="T6" fmla="*/ 19 w 36"/>
                <a:gd name="T7" fmla="*/ 28 h 56"/>
                <a:gd name="T8" fmla="*/ 3 w 36"/>
                <a:gd name="T9" fmla="*/ 13 h 56"/>
                <a:gd name="T10" fmla="*/ 3 w 36"/>
                <a:gd name="T11" fmla="*/ 3 h 56"/>
                <a:gd name="T12" fmla="*/ 14 w 36"/>
                <a:gd name="T13" fmla="*/ 3 h 56"/>
                <a:gd name="T14" fmla="*/ 34 w 36"/>
                <a:gd name="T15" fmla="*/ 23 h 56"/>
                <a:gd name="T16" fmla="*/ 36 w 36"/>
                <a:gd name="T17" fmla="*/ 28 h 56"/>
                <a:gd name="T18" fmla="*/ 34 w 36"/>
                <a:gd name="T19" fmla="*/ 33 h 56"/>
                <a:gd name="T20" fmla="*/ 14 w 36"/>
                <a:gd name="T21" fmla="*/ 54 h 56"/>
                <a:gd name="T22" fmla="*/ 8 w 36"/>
                <a:gd name="T2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6">
                  <a:moveTo>
                    <a:pt x="8" y="56"/>
                  </a:moveTo>
                  <a:cubicBezTo>
                    <a:pt x="7" y="56"/>
                    <a:pt x="5" y="55"/>
                    <a:pt x="3" y="54"/>
                  </a:cubicBezTo>
                  <a:cubicBezTo>
                    <a:pt x="0" y="51"/>
                    <a:pt x="0" y="47"/>
                    <a:pt x="3" y="44"/>
                  </a:cubicBezTo>
                  <a:cubicBezTo>
                    <a:pt x="19" y="28"/>
                    <a:pt x="19" y="28"/>
                    <a:pt x="19" y="28"/>
                  </a:cubicBezTo>
                  <a:cubicBezTo>
                    <a:pt x="3" y="13"/>
                    <a:pt x="3" y="13"/>
                    <a:pt x="3" y="13"/>
                  </a:cubicBezTo>
                  <a:cubicBezTo>
                    <a:pt x="0" y="10"/>
                    <a:pt x="0" y="5"/>
                    <a:pt x="3" y="3"/>
                  </a:cubicBezTo>
                  <a:cubicBezTo>
                    <a:pt x="6" y="0"/>
                    <a:pt x="11" y="0"/>
                    <a:pt x="14" y="3"/>
                  </a:cubicBezTo>
                  <a:cubicBezTo>
                    <a:pt x="34" y="23"/>
                    <a:pt x="34" y="23"/>
                    <a:pt x="34" y="23"/>
                  </a:cubicBezTo>
                  <a:cubicBezTo>
                    <a:pt x="35" y="25"/>
                    <a:pt x="36" y="26"/>
                    <a:pt x="36" y="28"/>
                  </a:cubicBezTo>
                  <a:cubicBezTo>
                    <a:pt x="36" y="30"/>
                    <a:pt x="35" y="32"/>
                    <a:pt x="34" y="33"/>
                  </a:cubicBezTo>
                  <a:cubicBezTo>
                    <a:pt x="14" y="54"/>
                    <a:pt x="14" y="54"/>
                    <a:pt x="14" y="54"/>
                  </a:cubicBezTo>
                  <a:cubicBezTo>
                    <a:pt x="12" y="55"/>
                    <a:pt x="10" y="56"/>
                    <a:pt x="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199" name="Freeform 39">
              <a:extLst>
                <a:ext uri="{FF2B5EF4-FFF2-40B4-BE49-F238E27FC236}">
                  <a16:creationId xmlns:a16="http://schemas.microsoft.com/office/drawing/2014/main" id="{D8D72C54-F511-EB08-997A-0751E73E6453}"/>
                </a:ext>
              </a:extLst>
            </p:cNvPr>
            <p:cNvSpPr>
              <a:spLocks/>
            </p:cNvSpPr>
            <p:nvPr/>
          </p:nvSpPr>
          <p:spPr bwMode="auto">
            <a:xfrm>
              <a:off x="1031876" y="13294734"/>
              <a:ext cx="331788" cy="187325"/>
            </a:xfrm>
            <a:custGeom>
              <a:avLst/>
              <a:gdLst>
                <a:gd name="T0" fmla="*/ 240 w 248"/>
                <a:gd name="T1" fmla="*/ 139 h 139"/>
                <a:gd name="T2" fmla="*/ 233 w 248"/>
                <a:gd name="T3" fmla="*/ 132 h 139"/>
                <a:gd name="T4" fmla="*/ 233 w 248"/>
                <a:gd name="T5" fmla="*/ 59 h 139"/>
                <a:gd name="T6" fmla="*/ 189 w 248"/>
                <a:gd name="T7" fmla="*/ 15 h 139"/>
                <a:gd name="T8" fmla="*/ 59 w 248"/>
                <a:gd name="T9" fmla="*/ 15 h 139"/>
                <a:gd name="T10" fmla="*/ 14 w 248"/>
                <a:gd name="T11" fmla="*/ 59 h 139"/>
                <a:gd name="T12" fmla="*/ 14 w 248"/>
                <a:gd name="T13" fmla="*/ 132 h 139"/>
                <a:gd name="T14" fmla="*/ 7 w 248"/>
                <a:gd name="T15" fmla="*/ 139 h 139"/>
                <a:gd name="T16" fmla="*/ 0 w 248"/>
                <a:gd name="T17" fmla="*/ 132 h 139"/>
                <a:gd name="T18" fmla="*/ 0 w 248"/>
                <a:gd name="T19" fmla="*/ 59 h 139"/>
                <a:gd name="T20" fmla="*/ 59 w 248"/>
                <a:gd name="T21" fmla="*/ 0 h 139"/>
                <a:gd name="T22" fmla="*/ 189 w 248"/>
                <a:gd name="T23" fmla="*/ 0 h 139"/>
                <a:gd name="T24" fmla="*/ 248 w 248"/>
                <a:gd name="T25" fmla="*/ 59 h 139"/>
                <a:gd name="T26" fmla="*/ 248 w 248"/>
                <a:gd name="T27" fmla="*/ 132 h 139"/>
                <a:gd name="T28" fmla="*/ 240 w 24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8" h="139">
                  <a:moveTo>
                    <a:pt x="240" y="139"/>
                  </a:moveTo>
                  <a:cubicBezTo>
                    <a:pt x="236" y="139"/>
                    <a:pt x="233" y="136"/>
                    <a:pt x="233" y="132"/>
                  </a:cubicBezTo>
                  <a:cubicBezTo>
                    <a:pt x="233" y="59"/>
                    <a:pt x="233" y="59"/>
                    <a:pt x="233" y="59"/>
                  </a:cubicBezTo>
                  <a:cubicBezTo>
                    <a:pt x="233" y="35"/>
                    <a:pt x="213" y="15"/>
                    <a:pt x="189" y="15"/>
                  </a:cubicBezTo>
                  <a:cubicBezTo>
                    <a:pt x="59" y="15"/>
                    <a:pt x="59" y="15"/>
                    <a:pt x="59" y="15"/>
                  </a:cubicBezTo>
                  <a:cubicBezTo>
                    <a:pt x="34" y="15"/>
                    <a:pt x="14" y="35"/>
                    <a:pt x="14" y="59"/>
                  </a:cubicBezTo>
                  <a:cubicBezTo>
                    <a:pt x="14" y="132"/>
                    <a:pt x="14" y="132"/>
                    <a:pt x="14" y="132"/>
                  </a:cubicBezTo>
                  <a:cubicBezTo>
                    <a:pt x="14" y="136"/>
                    <a:pt x="11" y="139"/>
                    <a:pt x="7" y="139"/>
                  </a:cubicBezTo>
                  <a:cubicBezTo>
                    <a:pt x="3" y="139"/>
                    <a:pt x="0" y="136"/>
                    <a:pt x="0" y="132"/>
                  </a:cubicBezTo>
                  <a:cubicBezTo>
                    <a:pt x="0" y="59"/>
                    <a:pt x="0" y="59"/>
                    <a:pt x="0" y="59"/>
                  </a:cubicBezTo>
                  <a:cubicBezTo>
                    <a:pt x="0" y="27"/>
                    <a:pt x="26" y="0"/>
                    <a:pt x="59" y="0"/>
                  </a:cubicBezTo>
                  <a:cubicBezTo>
                    <a:pt x="189" y="0"/>
                    <a:pt x="189" y="0"/>
                    <a:pt x="189" y="0"/>
                  </a:cubicBezTo>
                  <a:cubicBezTo>
                    <a:pt x="221" y="0"/>
                    <a:pt x="248" y="27"/>
                    <a:pt x="248" y="59"/>
                  </a:cubicBezTo>
                  <a:cubicBezTo>
                    <a:pt x="248" y="132"/>
                    <a:pt x="248" y="132"/>
                    <a:pt x="248" y="132"/>
                  </a:cubicBezTo>
                  <a:cubicBezTo>
                    <a:pt x="248" y="136"/>
                    <a:pt x="244" y="139"/>
                    <a:pt x="240"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0" name="Freeform 40">
              <a:extLst>
                <a:ext uri="{FF2B5EF4-FFF2-40B4-BE49-F238E27FC236}">
                  <a16:creationId xmlns:a16="http://schemas.microsoft.com/office/drawing/2014/main" id="{6F55849D-B29A-715D-604D-AD27A20B78E0}"/>
                </a:ext>
              </a:extLst>
            </p:cNvPr>
            <p:cNvSpPr>
              <a:spLocks noEditPoints="1"/>
            </p:cNvSpPr>
            <p:nvPr/>
          </p:nvSpPr>
          <p:spPr bwMode="auto">
            <a:xfrm>
              <a:off x="1128714" y="13131222"/>
              <a:ext cx="138113" cy="138113"/>
            </a:xfrm>
            <a:custGeom>
              <a:avLst/>
              <a:gdLst>
                <a:gd name="T0" fmla="*/ 51 w 102"/>
                <a:gd name="T1" fmla="*/ 102 h 102"/>
                <a:gd name="T2" fmla="*/ 0 w 102"/>
                <a:gd name="T3" fmla="*/ 51 h 102"/>
                <a:gd name="T4" fmla="*/ 51 w 102"/>
                <a:gd name="T5" fmla="*/ 0 h 102"/>
                <a:gd name="T6" fmla="*/ 102 w 102"/>
                <a:gd name="T7" fmla="*/ 51 h 102"/>
                <a:gd name="T8" fmla="*/ 51 w 102"/>
                <a:gd name="T9" fmla="*/ 102 h 102"/>
                <a:gd name="T10" fmla="*/ 51 w 102"/>
                <a:gd name="T11" fmla="*/ 14 h 102"/>
                <a:gd name="T12" fmla="*/ 14 w 102"/>
                <a:gd name="T13" fmla="*/ 51 h 102"/>
                <a:gd name="T14" fmla="*/ 51 w 102"/>
                <a:gd name="T15" fmla="*/ 87 h 102"/>
                <a:gd name="T16" fmla="*/ 87 w 102"/>
                <a:gd name="T17" fmla="*/ 51 h 102"/>
                <a:gd name="T18" fmla="*/ 51 w 102"/>
                <a:gd name="T19" fmla="*/ 1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14"/>
                  </a:moveTo>
                  <a:cubicBezTo>
                    <a:pt x="31" y="14"/>
                    <a:pt x="14" y="31"/>
                    <a:pt x="14" y="51"/>
                  </a:cubicBezTo>
                  <a:cubicBezTo>
                    <a:pt x="14" y="71"/>
                    <a:pt x="31" y="87"/>
                    <a:pt x="51" y="87"/>
                  </a:cubicBezTo>
                  <a:cubicBezTo>
                    <a:pt x="71" y="87"/>
                    <a:pt x="87" y="71"/>
                    <a:pt x="87" y="51"/>
                  </a:cubicBezTo>
                  <a:cubicBezTo>
                    <a:pt x="87" y="31"/>
                    <a:pt x="71" y="14"/>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1" name="Freeform 41">
              <a:extLst>
                <a:ext uri="{FF2B5EF4-FFF2-40B4-BE49-F238E27FC236}">
                  <a16:creationId xmlns:a16="http://schemas.microsoft.com/office/drawing/2014/main" id="{4C575936-A63E-F357-48D5-4020D44734A4}"/>
                </a:ext>
              </a:extLst>
            </p:cNvPr>
            <p:cNvSpPr>
              <a:spLocks/>
            </p:cNvSpPr>
            <p:nvPr/>
          </p:nvSpPr>
          <p:spPr bwMode="auto">
            <a:xfrm>
              <a:off x="1095376" y="13375697"/>
              <a:ext cx="20638" cy="106363"/>
            </a:xfrm>
            <a:custGeom>
              <a:avLst/>
              <a:gdLst>
                <a:gd name="T0" fmla="*/ 7 w 15"/>
                <a:gd name="T1" fmla="*/ 79 h 79"/>
                <a:gd name="T2" fmla="*/ 0 w 15"/>
                <a:gd name="T3" fmla="*/ 72 h 79"/>
                <a:gd name="T4" fmla="*/ 0 w 15"/>
                <a:gd name="T5" fmla="*/ 7 h 79"/>
                <a:gd name="T6" fmla="*/ 7 w 15"/>
                <a:gd name="T7" fmla="*/ 0 h 79"/>
                <a:gd name="T8" fmla="*/ 15 w 15"/>
                <a:gd name="T9" fmla="*/ 7 h 79"/>
                <a:gd name="T10" fmla="*/ 15 w 15"/>
                <a:gd name="T11" fmla="*/ 72 h 79"/>
                <a:gd name="T12" fmla="*/ 7 w 15"/>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5" h="79">
                  <a:moveTo>
                    <a:pt x="7" y="79"/>
                  </a:moveTo>
                  <a:cubicBezTo>
                    <a:pt x="3" y="79"/>
                    <a:pt x="0" y="76"/>
                    <a:pt x="0" y="72"/>
                  </a:cubicBezTo>
                  <a:cubicBezTo>
                    <a:pt x="0" y="7"/>
                    <a:pt x="0" y="7"/>
                    <a:pt x="0" y="7"/>
                  </a:cubicBezTo>
                  <a:cubicBezTo>
                    <a:pt x="0" y="3"/>
                    <a:pt x="3" y="0"/>
                    <a:pt x="7" y="0"/>
                  </a:cubicBezTo>
                  <a:cubicBezTo>
                    <a:pt x="11" y="0"/>
                    <a:pt x="15" y="3"/>
                    <a:pt x="15" y="7"/>
                  </a:cubicBezTo>
                  <a:cubicBezTo>
                    <a:pt x="15" y="72"/>
                    <a:pt x="15" y="72"/>
                    <a:pt x="15" y="72"/>
                  </a:cubicBezTo>
                  <a:cubicBezTo>
                    <a:pt x="15" y="76"/>
                    <a:pt x="11" y="79"/>
                    <a:pt x="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2" name="Freeform 42">
              <a:extLst>
                <a:ext uri="{FF2B5EF4-FFF2-40B4-BE49-F238E27FC236}">
                  <a16:creationId xmlns:a16="http://schemas.microsoft.com/office/drawing/2014/main" id="{3C8B5BD9-E093-F51E-36B7-8C6133DFDE33}"/>
                </a:ext>
              </a:extLst>
            </p:cNvPr>
            <p:cNvSpPr>
              <a:spLocks/>
            </p:cNvSpPr>
            <p:nvPr/>
          </p:nvSpPr>
          <p:spPr bwMode="auto">
            <a:xfrm>
              <a:off x="1279526" y="13375697"/>
              <a:ext cx="19050" cy="106363"/>
            </a:xfrm>
            <a:custGeom>
              <a:avLst/>
              <a:gdLst>
                <a:gd name="T0" fmla="*/ 7 w 14"/>
                <a:gd name="T1" fmla="*/ 79 h 79"/>
                <a:gd name="T2" fmla="*/ 0 w 14"/>
                <a:gd name="T3" fmla="*/ 72 h 79"/>
                <a:gd name="T4" fmla="*/ 0 w 14"/>
                <a:gd name="T5" fmla="*/ 7 h 79"/>
                <a:gd name="T6" fmla="*/ 7 w 14"/>
                <a:gd name="T7" fmla="*/ 0 h 79"/>
                <a:gd name="T8" fmla="*/ 14 w 14"/>
                <a:gd name="T9" fmla="*/ 7 h 79"/>
                <a:gd name="T10" fmla="*/ 14 w 14"/>
                <a:gd name="T11" fmla="*/ 72 h 79"/>
                <a:gd name="T12" fmla="*/ 7 w 14"/>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14" h="79">
                  <a:moveTo>
                    <a:pt x="7" y="79"/>
                  </a:moveTo>
                  <a:cubicBezTo>
                    <a:pt x="3" y="79"/>
                    <a:pt x="0" y="76"/>
                    <a:pt x="0" y="72"/>
                  </a:cubicBezTo>
                  <a:cubicBezTo>
                    <a:pt x="0" y="7"/>
                    <a:pt x="0" y="7"/>
                    <a:pt x="0" y="7"/>
                  </a:cubicBezTo>
                  <a:cubicBezTo>
                    <a:pt x="0" y="3"/>
                    <a:pt x="3" y="0"/>
                    <a:pt x="7" y="0"/>
                  </a:cubicBezTo>
                  <a:cubicBezTo>
                    <a:pt x="11" y="0"/>
                    <a:pt x="14" y="3"/>
                    <a:pt x="14" y="7"/>
                  </a:cubicBezTo>
                  <a:cubicBezTo>
                    <a:pt x="14" y="72"/>
                    <a:pt x="14" y="72"/>
                    <a:pt x="14" y="72"/>
                  </a:cubicBezTo>
                  <a:cubicBezTo>
                    <a:pt x="14" y="76"/>
                    <a:pt x="11" y="79"/>
                    <a:pt x="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214" name="Group 213">
            <a:extLst>
              <a:ext uri="{FF2B5EF4-FFF2-40B4-BE49-F238E27FC236}">
                <a16:creationId xmlns:a16="http://schemas.microsoft.com/office/drawing/2014/main" id="{689200E3-3BEF-EA78-11F3-668A9C8A37C1}"/>
              </a:ext>
            </a:extLst>
          </p:cNvPr>
          <p:cNvGrpSpPr/>
          <p:nvPr/>
        </p:nvGrpSpPr>
        <p:grpSpPr>
          <a:xfrm>
            <a:off x="1584714" y="2216645"/>
            <a:ext cx="314250" cy="254284"/>
            <a:chOff x="8467726" y="6668509"/>
            <a:chExt cx="657225" cy="531813"/>
          </a:xfrm>
          <a:solidFill>
            <a:schemeClr val="bg1"/>
          </a:solidFill>
        </p:grpSpPr>
        <p:sp>
          <p:nvSpPr>
            <p:cNvPr id="203" name="Freeform 43">
              <a:extLst>
                <a:ext uri="{FF2B5EF4-FFF2-40B4-BE49-F238E27FC236}">
                  <a16:creationId xmlns:a16="http://schemas.microsoft.com/office/drawing/2014/main" id="{9CF1E8CB-9727-6399-80AD-9173CB4D9F76}"/>
                </a:ext>
              </a:extLst>
            </p:cNvPr>
            <p:cNvSpPr>
              <a:spLocks noEditPoints="1"/>
            </p:cNvSpPr>
            <p:nvPr/>
          </p:nvSpPr>
          <p:spPr bwMode="auto">
            <a:xfrm>
              <a:off x="8467726" y="6668509"/>
              <a:ext cx="657225" cy="531813"/>
            </a:xfrm>
            <a:custGeom>
              <a:avLst/>
              <a:gdLst>
                <a:gd name="T0" fmla="*/ 482 w 490"/>
                <a:gd name="T1" fmla="*/ 397 h 397"/>
                <a:gd name="T2" fmla="*/ 7 w 490"/>
                <a:gd name="T3" fmla="*/ 397 h 397"/>
                <a:gd name="T4" fmla="*/ 0 w 490"/>
                <a:gd name="T5" fmla="*/ 389 h 397"/>
                <a:gd name="T6" fmla="*/ 0 w 490"/>
                <a:gd name="T7" fmla="*/ 8 h 397"/>
                <a:gd name="T8" fmla="*/ 7 w 490"/>
                <a:gd name="T9" fmla="*/ 0 h 397"/>
                <a:gd name="T10" fmla="*/ 482 w 490"/>
                <a:gd name="T11" fmla="*/ 0 h 397"/>
                <a:gd name="T12" fmla="*/ 490 w 490"/>
                <a:gd name="T13" fmla="*/ 8 h 397"/>
                <a:gd name="T14" fmla="*/ 490 w 490"/>
                <a:gd name="T15" fmla="*/ 389 h 397"/>
                <a:gd name="T16" fmla="*/ 482 w 490"/>
                <a:gd name="T17" fmla="*/ 397 h 397"/>
                <a:gd name="T18" fmla="*/ 14 w 490"/>
                <a:gd name="T19" fmla="*/ 382 h 397"/>
                <a:gd name="T20" fmla="*/ 475 w 490"/>
                <a:gd name="T21" fmla="*/ 382 h 397"/>
                <a:gd name="T22" fmla="*/ 475 w 490"/>
                <a:gd name="T23" fmla="*/ 15 h 397"/>
                <a:gd name="T24" fmla="*/ 14 w 490"/>
                <a:gd name="T25" fmla="*/ 15 h 397"/>
                <a:gd name="T26" fmla="*/ 14 w 490"/>
                <a:gd name="T27" fmla="*/ 3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0" h="397">
                  <a:moveTo>
                    <a:pt x="482" y="397"/>
                  </a:moveTo>
                  <a:cubicBezTo>
                    <a:pt x="7" y="397"/>
                    <a:pt x="7" y="397"/>
                    <a:pt x="7" y="397"/>
                  </a:cubicBezTo>
                  <a:cubicBezTo>
                    <a:pt x="3" y="397"/>
                    <a:pt x="0" y="393"/>
                    <a:pt x="0" y="389"/>
                  </a:cubicBezTo>
                  <a:cubicBezTo>
                    <a:pt x="0" y="8"/>
                    <a:pt x="0" y="8"/>
                    <a:pt x="0" y="8"/>
                  </a:cubicBezTo>
                  <a:cubicBezTo>
                    <a:pt x="0" y="4"/>
                    <a:pt x="3" y="0"/>
                    <a:pt x="7" y="0"/>
                  </a:cubicBezTo>
                  <a:cubicBezTo>
                    <a:pt x="482" y="0"/>
                    <a:pt x="482" y="0"/>
                    <a:pt x="482" y="0"/>
                  </a:cubicBezTo>
                  <a:cubicBezTo>
                    <a:pt x="487" y="0"/>
                    <a:pt x="490" y="4"/>
                    <a:pt x="490" y="8"/>
                  </a:cubicBezTo>
                  <a:cubicBezTo>
                    <a:pt x="490" y="389"/>
                    <a:pt x="490" y="389"/>
                    <a:pt x="490" y="389"/>
                  </a:cubicBezTo>
                  <a:cubicBezTo>
                    <a:pt x="490" y="393"/>
                    <a:pt x="487" y="397"/>
                    <a:pt x="482" y="397"/>
                  </a:cubicBezTo>
                  <a:close/>
                  <a:moveTo>
                    <a:pt x="14" y="382"/>
                  </a:moveTo>
                  <a:cubicBezTo>
                    <a:pt x="475" y="382"/>
                    <a:pt x="475" y="382"/>
                    <a:pt x="475" y="382"/>
                  </a:cubicBezTo>
                  <a:cubicBezTo>
                    <a:pt x="475" y="15"/>
                    <a:pt x="475" y="15"/>
                    <a:pt x="475" y="15"/>
                  </a:cubicBezTo>
                  <a:cubicBezTo>
                    <a:pt x="14" y="15"/>
                    <a:pt x="14" y="15"/>
                    <a:pt x="14" y="15"/>
                  </a:cubicBezTo>
                  <a:lnTo>
                    <a:pt x="14"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4" name="Freeform 44">
              <a:extLst>
                <a:ext uri="{FF2B5EF4-FFF2-40B4-BE49-F238E27FC236}">
                  <a16:creationId xmlns:a16="http://schemas.microsoft.com/office/drawing/2014/main" id="{3A8EBA8A-10C0-B731-4EB2-51B9D919C9F8}"/>
                </a:ext>
              </a:extLst>
            </p:cNvPr>
            <p:cNvSpPr>
              <a:spLocks noEditPoints="1"/>
            </p:cNvSpPr>
            <p:nvPr/>
          </p:nvSpPr>
          <p:spPr bwMode="auto">
            <a:xfrm>
              <a:off x="8467726" y="6668509"/>
              <a:ext cx="657225" cy="119063"/>
            </a:xfrm>
            <a:custGeom>
              <a:avLst/>
              <a:gdLst>
                <a:gd name="T0" fmla="*/ 482 w 490"/>
                <a:gd name="T1" fmla="*/ 89 h 89"/>
                <a:gd name="T2" fmla="*/ 7 w 490"/>
                <a:gd name="T3" fmla="*/ 89 h 89"/>
                <a:gd name="T4" fmla="*/ 0 w 490"/>
                <a:gd name="T5" fmla="*/ 81 h 89"/>
                <a:gd name="T6" fmla="*/ 0 w 490"/>
                <a:gd name="T7" fmla="*/ 8 h 89"/>
                <a:gd name="T8" fmla="*/ 7 w 490"/>
                <a:gd name="T9" fmla="*/ 0 h 89"/>
                <a:gd name="T10" fmla="*/ 482 w 490"/>
                <a:gd name="T11" fmla="*/ 0 h 89"/>
                <a:gd name="T12" fmla="*/ 490 w 490"/>
                <a:gd name="T13" fmla="*/ 8 h 89"/>
                <a:gd name="T14" fmla="*/ 490 w 490"/>
                <a:gd name="T15" fmla="*/ 81 h 89"/>
                <a:gd name="T16" fmla="*/ 482 w 490"/>
                <a:gd name="T17" fmla="*/ 89 h 89"/>
                <a:gd name="T18" fmla="*/ 14 w 490"/>
                <a:gd name="T19" fmla="*/ 74 h 89"/>
                <a:gd name="T20" fmla="*/ 475 w 490"/>
                <a:gd name="T21" fmla="*/ 74 h 89"/>
                <a:gd name="T22" fmla="*/ 475 w 490"/>
                <a:gd name="T23" fmla="*/ 15 h 89"/>
                <a:gd name="T24" fmla="*/ 14 w 490"/>
                <a:gd name="T25" fmla="*/ 15 h 89"/>
                <a:gd name="T26" fmla="*/ 14 w 490"/>
                <a:gd name="T2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0" h="89">
                  <a:moveTo>
                    <a:pt x="482" y="89"/>
                  </a:moveTo>
                  <a:cubicBezTo>
                    <a:pt x="7" y="89"/>
                    <a:pt x="7" y="89"/>
                    <a:pt x="7" y="89"/>
                  </a:cubicBezTo>
                  <a:cubicBezTo>
                    <a:pt x="3" y="89"/>
                    <a:pt x="0" y="85"/>
                    <a:pt x="0" y="81"/>
                  </a:cubicBezTo>
                  <a:cubicBezTo>
                    <a:pt x="0" y="8"/>
                    <a:pt x="0" y="8"/>
                    <a:pt x="0" y="8"/>
                  </a:cubicBezTo>
                  <a:cubicBezTo>
                    <a:pt x="0" y="4"/>
                    <a:pt x="3" y="0"/>
                    <a:pt x="7" y="0"/>
                  </a:cubicBezTo>
                  <a:cubicBezTo>
                    <a:pt x="482" y="0"/>
                    <a:pt x="482" y="0"/>
                    <a:pt x="482" y="0"/>
                  </a:cubicBezTo>
                  <a:cubicBezTo>
                    <a:pt x="486" y="0"/>
                    <a:pt x="490" y="4"/>
                    <a:pt x="490" y="8"/>
                  </a:cubicBezTo>
                  <a:cubicBezTo>
                    <a:pt x="490" y="81"/>
                    <a:pt x="490" y="81"/>
                    <a:pt x="490" y="81"/>
                  </a:cubicBezTo>
                  <a:cubicBezTo>
                    <a:pt x="490" y="85"/>
                    <a:pt x="486" y="89"/>
                    <a:pt x="482" y="89"/>
                  </a:cubicBezTo>
                  <a:close/>
                  <a:moveTo>
                    <a:pt x="14" y="74"/>
                  </a:moveTo>
                  <a:cubicBezTo>
                    <a:pt x="475" y="74"/>
                    <a:pt x="475" y="74"/>
                    <a:pt x="475" y="74"/>
                  </a:cubicBezTo>
                  <a:cubicBezTo>
                    <a:pt x="475" y="15"/>
                    <a:pt x="475" y="15"/>
                    <a:pt x="475" y="15"/>
                  </a:cubicBezTo>
                  <a:cubicBezTo>
                    <a:pt x="14" y="15"/>
                    <a:pt x="14" y="15"/>
                    <a:pt x="14" y="15"/>
                  </a:cubicBezTo>
                  <a:lnTo>
                    <a:pt x="1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5" name="Freeform 45">
              <a:extLst>
                <a:ext uri="{FF2B5EF4-FFF2-40B4-BE49-F238E27FC236}">
                  <a16:creationId xmlns:a16="http://schemas.microsoft.com/office/drawing/2014/main" id="{F8C2E727-6246-86A3-3809-6B0F5BF4B513}"/>
                </a:ext>
              </a:extLst>
            </p:cNvPr>
            <p:cNvSpPr>
              <a:spLocks/>
            </p:cNvSpPr>
            <p:nvPr/>
          </p:nvSpPr>
          <p:spPr bwMode="auto">
            <a:xfrm>
              <a:off x="8516939" y="6717722"/>
              <a:ext cx="19050" cy="20638"/>
            </a:xfrm>
            <a:custGeom>
              <a:avLst/>
              <a:gdLst>
                <a:gd name="T0" fmla="*/ 7 w 14"/>
                <a:gd name="T1" fmla="*/ 15 h 15"/>
                <a:gd name="T2" fmla="*/ 2 w 14"/>
                <a:gd name="T3" fmla="*/ 13 h 15"/>
                <a:gd name="T4" fmla="*/ 0 w 14"/>
                <a:gd name="T5" fmla="*/ 7 h 15"/>
                <a:gd name="T6" fmla="*/ 2 w 14"/>
                <a:gd name="T7" fmla="*/ 2 h 15"/>
                <a:gd name="T8" fmla="*/ 12 w 14"/>
                <a:gd name="T9" fmla="*/ 2 h 15"/>
                <a:gd name="T10" fmla="*/ 14 w 14"/>
                <a:gd name="T11" fmla="*/ 7 h 15"/>
                <a:gd name="T12" fmla="*/ 12 w 14"/>
                <a:gd name="T13" fmla="*/ 13 h 15"/>
                <a:gd name="T14" fmla="*/ 7 w 14"/>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5">
                  <a:moveTo>
                    <a:pt x="7" y="15"/>
                  </a:moveTo>
                  <a:cubicBezTo>
                    <a:pt x="5" y="15"/>
                    <a:pt x="3" y="14"/>
                    <a:pt x="2" y="13"/>
                  </a:cubicBezTo>
                  <a:cubicBezTo>
                    <a:pt x="1" y="11"/>
                    <a:pt x="0" y="9"/>
                    <a:pt x="0" y="7"/>
                  </a:cubicBezTo>
                  <a:cubicBezTo>
                    <a:pt x="0" y="6"/>
                    <a:pt x="1" y="4"/>
                    <a:pt x="2" y="2"/>
                  </a:cubicBezTo>
                  <a:cubicBezTo>
                    <a:pt x="5" y="0"/>
                    <a:pt x="9" y="0"/>
                    <a:pt x="12" y="2"/>
                  </a:cubicBezTo>
                  <a:cubicBezTo>
                    <a:pt x="13" y="4"/>
                    <a:pt x="14" y="6"/>
                    <a:pt x="14" y="7"/>
                  </a:cubicBezTo>
                  <a:cubicBezTo>
                    <a:pt x="14" y="9"/>
                    <a:pt x="13" y="11"/>
                    <a:pt x="12" y="13"/>
                  </a:cubicBezTo>
                  <a:cubicBezTo>
                    <a:pt x="11" y="14"/>
                    <a:pt x="9" y="15"/>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6" name="Freeform 46">
              <a:extLst>
                <a:ext uri="{FF2B5EF4-FFF2-40B4-BE49-F238E27FC236}">
                  <a16:creationId xmlns:a16="http://schemas.microsoft.com/office/drawing/2014/main" id="{046BF064-CDC7-B43A-73A3-EF294FEE87E1}"/>
                </a:ext>
              </a:extLst>
            </p:cNvPr>
            <p:cNvSpPr>
              <a:spLocks/>
            </p:cNvSpPr>
            <p:nvPr/>
          </p:nvSpPr>
          <p:spPr bwMode="auto">
            <a:xfrm>
              <a:off x="8594726" y="6717722"/>
              <a:ext cx="20638" cy="20638"/>
            </a:xfrm>
            <a:custGeom>
              <a:avLst/>
              <a:gdLst>
                <a:gd name="T0" fmla="*/ 8 w 15"/>
                <a:gd name="T1" fmla="*/ 15 h 15"/>
                <a:gd name="T2" fmla="*/ 3 w 15"/>
                <a:gd name="T3" fmla="*/ 13 h 15"/>
                <a:gd name="T4" fmla="*/ 0 w 15"/>
                <a:gd name="T5" fmla="*/ 7 h 15"/>
                <a:gd name="T6" fmla="*/ 3 w 15"/>
                <a:gd name="T7" fmla="*/ 2 h 15"/>
                <a:gd name="T8" fmla="*/ 13 w 15"/>
                <a:gd name="T9" fmla="*/ 2 h 15"/>
                <a:gd name="T10" fmla="*/ 15 w 15"/>
                <a:gd name="T11" fmla="*/ 7 h 15"/>
                <a:gd name="T12" fmla="*/ 13 w 15"/>
                <a:gd name="T13" fmla="*/ 13 h 15"/>
                <a:gd name="T14" fmla="*/ 8 w 15"/>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8" y="15"/>
                  </a:moveTo>
                  <a:cubicBezTo>
                    <a:pt x="6" y="15"/>
                    <a:pt x="4" y="14"/>
                    <a:pt x="3" y="13"/>
                  </a:cubicBezTo>
                  <a:cubicBezTo>
                    <a:pt x="1" y="11"/>
                    <a:pt x="0" y="9"/>
                    <a:pt x="0" y="7"/>
                  </a:cubicBezTo>
                  <a:cubicBezTo>
                    <a:pt x="0" y="6"/>
                    <a:pt x="1" y="4"/>
                    <a:pt x="3" y="2"/>
                  </a:cubicBezTo>
                  <a:cubicBezTo>
                    <a:pt x="5" y="0"/>
                    <a:pt x="10" y="0"/>
                    <a:pt x="13" y="2"/>
                  </a:cubicBezTo>
                  <a:cubicBezTo>
                    <a:pt x="14" y="4"/>
                    <a:pt x="15" y="6"/>
                    <a:pt x="15" y="7"/>
                  </a:cubicBezTo>
                  <a:cubicBezTo>
                    <a:pt x="15" y="9"/>
                    <a:pt x="14" y="11"/>
                    <a:pt x="13" y="13"/>
                  </a:cubicBezTo>
                  <a:cubicBezTo>
                    <a:pt x="11" y="14"/>
                    <a:pt x="10"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7" name="Freeform 47">
              <a:extLst>
                <a:ext uri="{FF2B5EF4-FFF2-40B4-BE49-F238E27FC236}">
                  <a16:creationId xmlns:a16="http://schemas.microsoft.com/office/drawing/2014/main" id="{CFC2BFF1-4E8A-8649-933F-CB5D01D97A6E}"/>
                </a:ext>
              </a:extLst>
            </p:cNvPr>
            <p:cNvSpPr>
              <a:spLocks/>
            </p:cNvSpPr>
            <p:nvPr/>
          </p:nvSpPr>
          <p:spPr bwMode="auto">
            <a:xfrm>
              <a:off x="8556626" y="6717722"/>
              <a:ext cx="20638" cy="20638"/>
            </a:xfrm>
            <a:custGeom>
              <a:avLst/>
              <a:gdLst>
                <a:gd name="T0" fmla="*/ 7 w 15"/>
                <a:gd name="T1" fmla="*/ 15 h 15"/>
                <a:gd name="T2" fmla="*/ 2 w 15"/>
                <a:gd name="T3" fmla="*/ 13 h 15"/>
                <a:gd name="T4" fmla="*/ 1 w 15"/>
                <a:gd name="T5" fmla="*/ 11 h 15"/>
                <a:gd name="T6" fmla="*/ 1 w 15"/>
                <a:gd name="T7" fmla="*/ 10 h 15"/>
                <a:gd name="T8" fmla="*/ 0 w 15"/>
                <a:gd name="T9" fmla="*/ 9 h 15"/>
                <a:gd name="T10" fmla="*/ 0 w 15"/>
                <a:gd name="T11" fmla="*/ 7 h 15"/>
                <a:gd name="T12" fmla="*/ 2 w 15"/>
                <a:gd name="T13" fmla="*/ 2 h 15"/>
                <a:gd name="T14" fmla="*/ 12 w 15"/>
                <a:gd name="T15" fmla="*/ 2 h 15"/>
                <a:gd name="T16" fmla="*/ 15 w 15"/>
                <a:gd name="T17" fmla="*/ 7 h 15"/>
                <a:gd name="T18" fmla="*/ 14 w 15"/>
                <a:gd name="T19" fmla="*/ 9 h 15"/>
                <a:gd name="T20" fmla="*/ 14 w 15"/>
                <a:gd name="T21" fmla="*/ 10 h 15"/>
                <a:gd name="T22" fmla="*/ 13 w 15"/>
                <a:gd name="T23" fmla="*/ 11 h 15"/>
                <a:gd name="T24" fmla="*/ 12 w 15"/>
                <a:gd name="T25" fmla="*/ 13 h 15"/>
                <a:gd name="T26" fmla="*/ 7 w 15"/>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15">
                  <a:moveTo>
                    <a:pt x="7" y="15"/>
                  </a:moveTo>
                  <a:cubicBezTo>
                    <a:pt x="5" y="15"/>
                    <a:pt x="4" y="14"/>
                    <a:pt x="2" y="13"/>
                  </a:cubicBezTo>
                  <a:cubicBezTo>
                    <a:pt x="2" y="12"/>
                    <a:pt x="2" y="12"/>
                    <a:pt x="1" y="11"/>
                  </a:cubicBezTo>
                  <a:cubicBezTo>
                    <a:pt x="1" y="11"/>
                    <a:pt x="1" y="11"/>
                    <a:pt x="1" y="10"/>
                  </a:cubicBezTo>
                  <a:cubicBezTo>
                    <a:pt x="0" y="10"/>
                    <a:pt x="0" y="9"/>
                    <a:pt x="0" y="9"/>
                  </a:cubicBezTo>
                  <a:cubicBezTo>
                    <a:pt x="0" y="8"/>
                    <a:pt x="0" y="8"/>
                    <a:pt x="0" y="7"/>
                  </a:cubicBezTo>
                  <a:cubicBezTo>
                    <a:pt x="0" y="6"/>
                    <a:pt x="1" y="4"/>
                    <a:pt x="2" y="2"/>
                  </a:cubicBezTo>
                  <a:cubicBezTo>
                    <a:pt x="5" y="0"/>
                    <a:pt x="10" y="0"/>
                    <a:pt x="12" y="2"/>
                  </a:cubicBezTo>
                  <a:cubicBezTo>
                    <a:pt x="14" y="4"/>
                    <a:pt x="15" y="6"/>
                    <a:pt x="15" y="7"/>
                  </a:cubicBezTo>
                  <a:cubicBezTo>
                    <a:pt x="15" y="8"/>
                    <a:pt x="15" y="8"/>
                    <a:pt x="14" y="9"/>
                  </a:cubicBezTo>
                  <a:cubicBezTo>
                    <a:pt x="14" y="9"/>
                    <a:pt x="14" y="10"/>
                    <a:pt x="14" y="10"/>
                  </a:cubicBezTo>
                  <a:cubicBezTo>
                    <a:pt x="14" y="11"/>
                    <a:pt x="14" y="11"/>
                    <a:pt x="13" y="11"/>
                  </a:cubicBezTo>
                  <a:cubicBezTo>
                    <a:pt x="13" y="12"/>
                    <a:pt x="13" y="12"/>
                    <a:pt x="12" y="13"/>
                  </a:cubicBezTo>
                  <a:cubicBezTo>
                    <a:pt x="11" y="14"/>
                    <a:pt x="9" y="15"/>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8" name="Freeform 48">
              <a:extLst>
                <a:ext uri="{FF2B5EF4-FFF2-40B4-BE49-F238E27FC236}">
                  <a16:creationId xmlns:a16="http://schemas.microsoft.com/office/drawing/2014/main" id="{7A4935B4-734C-F64B-2D63-0AAFD04FB0D3}"/>
                </a:ext>
              </a:extLst>
            </p:cNvPr>
            <p:cNvSpPr>
              <a:spLocks/>
            </p:cNvSpPr>
            <p:nvPr/>
          </p:nvSpPr>
          <p:spPr bwMode="auto">
            <a:xfrm>
              <a:off x="8547101" y="6851072"/>
              <a:ext cx="271463" cy="17463"/>
            </a:xfrm>
            <a:custGeom>
              <a:avLst/>
              <a:gdLst>
                <a:gd name="T0" fmla="*/ 195 w 202"/>
                <a:gd name="T1" fmla="*/ 14 h 14"/>
                <a:gd name="T2" fmla="*/ 7 w 202"/>
                <a:gd name="T3" fmla="*/ 14 h 14"/>
                <a:gd name="T4" fmla="*/ 0 w 202"/>
                <a:gd name="T5" fmla="*/ 7 h 14"/>
                <a:gd name="T6" fmla="*/ 7 w 202"/>
                <a:gd name="T7" fmla="*/ 0 h 14"/>
                <a:gd name="T8" fmla="*/ 195 w 202"/>
                <a:gd name="T9" fmla="*/ 0 h 14"/>
                <a:gd name="T10" fmla="*/ 202 w 202"/>
                <a:gd name="T11" fmla="*/ 7 h 14"/>
                <a:gd name="T12" fmla="*/ 195 w 20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02" h="14">
                  <a:moveTo>
                    <a:pt x="195" y="14"/>
                  </a:moveTo>
                  <a:cubicBezTo>
                    <a:pt x="7" y="14"/>
                    <a:pt x="7" y="14"/>
                    <a:pt x="7" y="14"/>
                  </a:cubicBezTo>
                  <a:cubicBezTo>
                    <a:pt x="3" y="14"/>
                    <a:pt x="0" y="11"/>
                    <a:pt x="0" y="7"/>
                  </a:cubicBezTo>
                  <a:cubicBezTo>
                    <a:pt x="0" y="3"/>
                    <a:pt x="3" y="0"/>
                    <a:pt x="7" y="0"/>
                  </a:cubicBezTo>
                  <a:cubicBezTo>
                    <a:pt x="195" y="0"/>
                    <a:pt x="195" y="0"/>
                    <a:pt x="195" y="0"/>
                  </a:cubicBezTo>
                  <a:cubicBezTo>
                    <a:pt x="199" y="0"/>
                    <a:pt x="202" y="3"/>
                    <a:pt x="202" y="7"/>
                  </a:cubicBezTo>
                  <a:cubicBezTo>
                    <a:pt x="202" y="11"/>
                    <a:pt x="199" y="14"/>
                    <a:pt x="1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09" name="Freeform 49">
              <a:extLst>
                <a:ext uri="{FF2B5EF4-FFF2-40B4-BE49-F238E27FC236}">
                  <a16:creationId xmlns:a16="http://schemas.microsoft.com/office/drawing/2014/main" id="{BA702848-B12F-0D3C-F850-166ED6911AFA}"/>
                </a:ext>
              </a:extLst>
            </p:cNvPr>
            <p:cNvSpPr>
              <a:spLocks/>
            </p:cNvSpPr>
            <p:nvPr/>
          </p:nvSpPr>
          <p:spPr bwMode="auto">
            <a:xfrm>
              <a:off x="8547101" y="6928859"/>
              <a:ext cx="492125" cy="19050"/>
            </a:xfrm>
            <a:custGeom>
              <a:avLst/>
              <a:gdLst>
                <a:gd name="T0" fmla="*/ 360 w 367"/>
                <a:gd name="T1" fmla="*/ 15 h 15"/>
                <a:gd name="T2" fmla="*/ 7 w 367"/>
                <a:gd name="T3" fmla="*/ 15 h 15"/>
                <a:gd name="T4" fmla="*/ 0 w 367"/>
                <a:gd name="T5" fmla="*/ 8 h 15"/>
                <a:gd name="T6" fmla="*/ 7 w 367"/>
                <a:gd name="T7" fmla="*/ 0 h 15"/>
                <a:gd name="T8" fmla="*/ 360 w 367"/>
                <a:gd name="T9" fmla="*/ 0 h 15"/>
                <a:gd name="T10" fmla="*/ 367 w 367"/>
                <a:gd name="T11" fmla="*/ 8 h 15"/>
                <a:gd name="T12" fmla="*/ 360 w 36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67" h="15">
                  <a:moveTo>
                    <a:pt x="360" y="15"/>
                  </a:moveTo>
                  <a:cubicBezTo>
                    <a:pt x="7" y="15"/>
                    <a:pt x="7" y="15"/>
                    <a:pt x="7" y="15"/>
                  </a:cubicBezTo>
                  <a:cubicBezTo>
                    <a:pt x="3" y="15"/>
                    <a:pt x="0" y="12"/>
                    <a:pt x="0" y="8"/>
                  </a:cubicBezTo>
                  <a:cubicBezTo>
                    <a:pt x="0" y="4"/>
                    <a:pt x="3" y="0"/>
                    <a:pt x="7" y="0"/>
                  </a:cubicBezTo>
                  <a:cubicBezTo>
                    <a:pt x="360" y="0"/>
                    <a:pt x="360" y="0"/>
                    <a:pt x="360" y="0"/>
                  </a:cubicBezTo>
                  <a:cubicBezTo>
                    <a:pt x="364" y="0"/>
                    <a:pt x="367" y="4"/>
                    <a:pt x="367" y="8"/>
                  </a:cubicBezTo>
                  <a:cubicBezTo>
                    <a:pt x="367" y="12"/>
                    <a:pt x="364" y="15"/>
                    <a:pt x="36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10" name="Freeform 50">
              <a:extLst>
                <a:ext uri="{FF2B5EF4-FFF2-40B4-BE49-F238E27FC236}">
                  <a16:creationId xmlns:a16="http://schemas.microsoft.com/office/drawing/2014/main" id="{78602A9C-F0B1-21FA-D630-5442CBF108CE}"/>
                </a:ext>
              </a:extLst>
            </p:cNvPr>
            <p:cNvSpPr>
              <a:spLocks/>
            </p:cNvSpPr>
            <p:nvPr/>
          </p:nvSpPr>
          <p:spPr bwMode="auto">
            <a:xfrm>
              <a:off x="8547101" y="7006647"/>
              <a:ext cx="492125" cy="20638"/>
            </a:xfrm>
            <a:custGeom>
              <a:avLst/>
              <a:gdLst>
                <a:gd name="T0" fmla="*/ 360 w 367"/>
                <a:gd name="T1" fmla="*/ 15 h 15"/>
                <a:gd name="T2" fmla="*/ 7 w 367"/>
                <a:gd name="T3" fmla="*/ 15 h 15"/>
                <a:gd name="T4" fmla="*/ 0 w 367"/>
                <a:gd name="T5" fmla="*/ 7 h 15"/>
                <a:gd name="T6" fmla="*/ 7 w 367"/>
                <a:gd name="T7" fmla="*/ 0 h 15"/>
                <a:gd name="T8" fmla="*/ 360 w 367"/>
                <a:gd name="T9" fmla="*/ 0 h 15"/>
                <a:gd name="T10" fmla="*/ 367 w 367"/>
                <a:gd name="T11" fmla="*/ 7 h 15"/>
                <a:gd name="T12" fmla="*/ 360 w 36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67" h="15">
                  <a:moveTo>
                    <a:pt x="360" y="15"/>
                  </a:moveTo>
                  <a:cubicBezTo>
                    <a:pt x="7" y="15"/>
                    <a:pt x="7" y="15"/>
                    <a:pt x="7" y="15"/>
                  </a:cubicBezTo>
                  <a:cubicBezTo>
                    <a:pt x="3" y="15"/>
                    <a:pt x="0" y="11"/>
                    <a:pt x="0" y="7"/>
                  </a:cubicBezTo>
                  <a:cubicBezTo>
                    <a:pt x="0" y="3"/>
                    <a:pt x="3" y="0"/>
                    <a:pt x="7" y="0"/>
                  </a:cubicBezTo>
                  <a:cubicBezTo>
                    <a:pt x="360" y="0"/>
                    <a:pt x="360" y="0"/>
                    <a:pt x="360" y="0"/>
                  </a:cubicBezTo>
                  <a:cubicBezTo>
                    <a:pt x="364" y="0"/>
                    <a:pt x="367" y="3"/>
                    <a:pt x="367" y="7"/>
                  </a:cubicBezTo>
                  <a:cubicBezTo>
                    <a:pt x="367" y="11"/>
                    <a:pt x="364" y="15"/>
                    <a:pt x="36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211" name="Freeform 51">
              <a:extLst>
                <a:ext uri="{FF2B5EF4-FFF2-40B4-BE49-F238E27FC236}">
                  <a16:creationId xmlns:a16="http://schemas.microsoft.com/office/drawing/2014/main" id="{BF0618C4-FE0B-5A1D-EC5F-3BCE5BAAB8FA}"/>
                </a:ext>
              </a:extLst>
            </p:cNvPr>
            <p:cNvSpPr>
              <a:spLocks/>
            </p:cNvSpPr>
            <p:nvPr/>
          </p:nvSpPr>
          <p:spPr bwMode="auto">
            <a:xfrm>
              <a:off x="8704264" y="7086022"/>
              <a:ext cx="334963" cy="19050"/>
            </a:xfrm>
            <a:custGeom>
              <a:avLst/>
              <a:gdLst>
                <a:gd name="T0" fmla="*/ 243 w 250"/>
                <a:gd name="T1" fmla="*/ 14 h 14"/>
                <a:gd name="T2" fmla="*/ 7 w 250"/>
                <a:gd name="T3" fmla="*/ 14 h 14"/>
                <a:gd name="T4" fmla="*/ 0 w 250"/>
                <a:gd name="T5" fmla="*/ 7 h 14"/>
                <a:gd name="T6" fmla="*/ 7 w 250"/>
                <a:gd name="T7" fmla="*/ 0 h 14"/>
                <a:gd name="T8" fmla="*/ 243 w 250"/>
                <a:gd name="T9" fmla="*/ 0 h 14"/>
                <a:gd name="T10" fmla="*/ 250 w 250"/>
                <a:gd name="T11" fmla="*/ 7 h 14"/>
                <a:gd name="T12" fmla="*/ 243 w 250"/>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50" h="14">
                  <a:moveTo>
                    <a:pt x="243" y="14"/>
                  </a:moveTo>
                  <a:cubicBezTo>
                    <a:pt x="7" y="14"/>
                    <a:pt x="7" y="14"/>
                    <a:pt x="7" y="14"/>
                  </a:cubicBezTo>
                  <a:cubicBezTo>
                    <a:pt x="3" y="14"/>
                    <a:pt x="0" y="11"/>
                    <a:pt x="0" y="7"/>
                  </a:cubicBezTo>
                  <a:cubicBezTo>
                    <a:pt x="0" y="3"/>
                    <a:pt x="3" y="0"/>
                    <a:pt x="7" y="0"/>
                  </a:cubicBezTo>
                  <a:cubicBezTo>
                    <a:pt x="243" y="0"/>
                    <a:pt x="243" y="0"/>
                    <a:pt x="243" y="0"/>
                  </a:cubicBezTo>
                  <a:cubicBezTo>
                    <a:pt x="247" y="0"/>
                    <a:pt x="250" y="3"/>
                    <a:pt x="250" y="7"/>
                  </a:cubicBezTo>
                  <a:cubicBezTo>
                    <a:pt x="250" y="11"/>
                    <a:pt x="247" y="14"/>
                    <a:pt x="24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268" name="Group 267">
            <a:extLst>
              <a:ext uri="{FF2B5EF4-FFF2-40B4-BE49-F238E27FC236}">
                <a16:creationId xmlns:a16="http://schemas.microsoft.com/office/drawing/2014/main" id="{35FD0F32-8A31-F3D0-09AE-2D77F0443F6F}"/>
              </a:ext>
            </a:extLst>
          </p:cNvPr>
          <p:cNvGrpSpPr/>
          <p:nvPr/>
        </p:nvGrpSpPr>
        <p:grpSpPr>
          <a:xfrm>
            <a:off x="3138011" y="2284980"/>
            <a:ext cx="2688934" cy="2662224"/>
            <a:chOff x="3017634" y="1915798"/>
            <a:chExt cx="3151546" cy="3120241"/>
          </a:xfrm>
        </p:grpSpPr>
        <p:sp>
          <p:nvSpPr>
            <p:cNvPr id="118" name="Oval 117">
              <a:extLst>
                <a:ext uri="{FF2B5EF4-FFF2-40B4-BE49-F238E27FC236}">
                  <a16:creationId xmlns:a16="http://schemas.microsoft.com/office/drawing/2014/main" id="{C526F106-6A78-F9C2-17D3-4550297316B8}"/>
                </a:ext>
              </a:extLst>
            </p:cNvPr>
            <p:cNvSpPr/>
            <p:nvPr/>
          </p:nvSpPr>
          <p:spPr>
            <a:xfrm>
              <a:off x="3406685" y="2273547"/>
              <a:ext cx="2452613" cy="2452611"/>
            </a:xfrm>
            <a:prstGeom prst="ellipse">
              <a:avLst/>
            </a:prstGeom>
            <a:gradFill flip="none" rotWithShape="1">
              <a:gsLst>
                <a:gs pos="0">
                  <a:schemeClr val="accent1"/>
                </a:gs>
                <a:gs pos="100000">
                  <a:schemeClr val="tx2"/>
                </a:gs>
              </a:gsLst>
              <a:path path="circle">
                <a:fillToRect l="50000" t="50000" r="50000" b="50000"/>
              </a:path>
              <a:tileRect/>
            </a:gradFill>
            <a:ln>
              <a:noFill/>
            </a:ln>
            <a:effectLst>
              <a:outerShdw blurRad="1016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Open Sans"/>
                <a:ea typeface="+mn-ea"/>
                <a:cs typeface="+mn-cs"/>
              </a:endParaRPr>
            </a:p>
          </p:txBody>
        </p:sp>
        <p:sp>
          <p:nvSpPr>
            <p:cNvPr id="119" name="Circle: Hollow 118">
              <a:extLst>
                <a:ext uri="{FF2B5EF4-FFF2-40B4-BE49-F238E27FC236}">
                  <a16:creationId xmlns:a16="http://schemas.microsoft.com/office/drawing/2014/main" id="{2689B162-FC76-BED4-4237-46891E0DC915}"/>
                </a:ext>
              </a:extLst>
            </p:cNvPr>
            <p:cNvSpPr/>
            <p:nvPr/>
          </p:nvSpPr>
          <p:spPr>
            <a:xfrm>
              <a:off x="3096802" y="1963663"/>
              <a:ext cx="3072378" cy="3072376"/>
            </a:xfrm>
            <a:prstGeom prst="donut">
              <a:avLst>
                <a:gd name="adj" fmla="val 8586"/>
              </a:avLst>
            </a:prstGeom>
            <a:solidFill>
              <a:schemeClr val="bg1">
                <a:lumMod val="95000"/>
              </a:schemeClr>
            </a:solidFill>
            <a:ln>
              <a:noFill/>
            </a:ln>
            <a:effectLst>
              <a:outerShdw blurRad="1016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sp>
          <p:nvSpPr>
            <p:cNvPr id="129" name="Oval 128">
              <a:extLst>
                <a:ext uri="{FF2B5EF4-FFF2-40B4-BE49-F238E27FC236}">
                  <a16:creationId xmlns:a16="http://schemas.microsoft.com/office/drawing/2014/main" id="{C445C01F-EDD8-4F75-CCC3-C8879420DA99}"/>
                </a:ext>
              </a:extLst>
            </p:cNvPr>
            <p:cNvSpPr/>
            <p:nvPr/>
          </p:nvSpPr>
          <p:spPr>
            <a:xfrm>
              <a:off x="4031000" y="2897862"/>
              <a:ext cx="1203983" cy="1203982"/>
            </a:xfrm>
            <a:prstGeom prst="ellipse">
              <a:avLst/>
            </a:prstGeom>
            <a:solidFill>
              <a:schemeClr val="bg2"/>
            </a:solidFill>
            <a:ln>
              <a:noFill/>
            </a:ln>
            <a:effectLst>
              <a:outerShdw blurRad="1016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en Sans"/>
                  <a:ea typeface="+mn-ea"/>
                  <a:cs typeface="+mn-cs"/>
                </a:rPr>
                <a:t>Generative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Open Sans"/>
                  <a:ea typeface="+mn-ea"/>
                  <a:cs typeface="+mn-cs"/>
                </a:rPr>
                <a:t>Foundation</a:t>
              </a:r>
              <a:br>
                <a:rPr kumimoji="0" lang="en-US" sz="1000" b="1" i="0" u="none" strike="noStrike" kern="1200" cap="none" spc="0" normalizeH="0" baseline="0" noProof="0">
                  <a:ln>
                    <a:noFill/>
                  </a:ln>
                  <a:solidFill>
                    <a:prstClr val="white"/>
                  </a:solidFill>
                  <a:effectLst/>
                  <a:uLnTx/>
                  <a:uFillTx/>
                  <a:latin typeface="Open Sans"/>
                  <a:ea typeface="+mn-ea"/>
                  <a:cs typeface="+mn-cs"/>
                </a:rPr>
              </a:br>
              <a:r>
                <a:rPr kumimoji="0" lang="en-US" sz="1000" b="1" i="0" u="none" strike="noStrike" kern="1200" cap="none" spc="0" normalizeH="0" baseline="0" noProof="0">
                  <a:ln>
                    <a:noFill/>
                  </a:ln>
                  <a:solidFill>
                    <a:prstClr val="white"/>
                  </a:solidFill>
                  <a:effectLst/>
                  <a:uLnTx/>
                  <a:uFillTx/>
                  <a:latin typeface="Open Sans"/>
                  <a:ea typeface="+mn-ea"/>
                  <a:cs typeface="+mn-cs"/>
                </a:rPr>
                <a:t>Models</a:t>
              </a:r>
            </a:p>
          </p:txBody>
        </p:sp>
        <p:sp>
          <p:nvSpPr>
            <p:cNvPr id="130" name="TextBox 129">
              <a:extLst>
                <a:ext uri="{FF2B5EF4-FFF2-40B4-BE49-F238E27FC236}">
                  <a16:creationId xmlns:a16="http://schemas.microsoft.com/office/drawing/2014/main" id="{AE4DB178-7A43-3D1B-E705-B31B9678BF4F}"/>
                </a:ext>
              </a:extLst>
            </p:cNvPr>
            <p:cNvSpPr txBox="1"/>
            <p:nvPr/>
          </p:nvSpPr>
          <p:spPr>
            <a:xfrm>
              <a:off x="4079614" y="2420288"/>
              <a:ext cx="1106754" cy="338554"/>
            </a:xfrm>
            <a:prstGeom prst="rect">
              <a:avLst/>
            </a:prstGeom>
            <a:noFill/>
          </p:spPr>
          <p:txBody>
            <a:bodyPr wrap="square" anchor="ctr" anchorCtr="0">
              <a:spAutoFit/>
            </a:bodyPr>
            <a:lstStyle>
              <a:defPPr>
                <a:defRPr lang="en-US"/>
              </a:defPPr>
              <a:lvl1pPr algn="ctr">
                <a:defRPr sz="800" b="1">
                  <a:solidFill>
                    <a:srgbClr val="FFFFFF"/>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FFFFFF"/>
                  </a:solidFill>
                  <a:effectLst/>
                  <a:uLnTx/>
                  <a:uFillTx/>
                  <a:latin typeface="Open Sans"/>
                  <a:ea typeface="+mn-ea"/>
                  <a:cs typeface="+mn-cs"/>
                </a:rPr>
                <a:t>Data</a:t>
              </a:r>
              <a:endParaRPr kumimoji="0" lang="en-GB"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31" name="TextBox 130">
              <a:extLst>
                <a:ext uri="{FF2B5EF4-FFF2-40B4-BE49-F238E27FC236}">
                  <a16:creationId xmlns:a16="http://schemas.microsoft.com/office/drawing/2014/main" id="{B28F61D4-9BA5-F8A0-4AB9-D48E43139DFD}"/>
                </a:ext>
              </a:extLst>
            </p:cNvPr>
            <p:cNvSpPr txBox="1"/>
            <p:nvPr/>
          </p:nvSpPr>
          <p:spPr>
            <a:xfrm>
              <a:off x="3665120" y="2704092"/>
              <a:ext cx="559053"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Text</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2" name="TextBox 131">
              <a:extLst>
                <a:ext uri="{FF2B5EF4-FFF2-40B4-BE49-F238E27FC236}">
                  <a16:creationId xmlns:a16="http://schemas.microsoft.com/office/drawing/2014/main" id="{01F5953B-789F-B13C-DC4B-69EB80E84569}"/>
                </a:ext>
              </a:extLst>
            </p:cNvPr>
            <p:cNvSpPr txBox="1"/>
            <p:nvPr/>
          </p:nvSpPr>
          <p:spPr>
            <a:xfrm>
              <a:off x="3372025" y="3337525"/>
              <a:ext cx="706800"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Audio</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3" name="TextBox 132">
              <a:extLst>
                <a:ext uri="{FF2B5EF4-FFF2-40B4-BE49-F238E27FC236}">
                  <a16:creationId xmlns:a16="http://schemas.microsoft.com/office/drawing/2014/main" id="{05F1558C-A3D3-A629-AA8C-F757775B4C19}"/>
                </a:ext>
              </a:extLst>
            </p:cNvPr>
            <p:cNvSpPr txBox="1"/>
            <p:nvPr/>
          </p:nvSpPr>
          <p:spPr>
            <a:xfrm>
              <a:off x="3678477" y="4109565"/>
              <a:ext cx="1082709"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Structures</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4" name="TextBox 133">
              <a:extLst>
                <a:ext uri="{FF2B5EF4-FFF2-40B4-BE49-F238E27FC236}">
                  <a16:creationId xmlns:a16="http://schemas.microsoft.com/office/drawing/2014/main" id="{E7669353-9950-CBF0-12A7-40D1FB608B19}"/>
                </a:ext>
              </a:extLst>
            </p:cNvPr>
            <p:cNvSpPr txBox="1"/>
            <p:nvPr/>
          </p:nvSpPr>
          <p:spPr>
            <a:xfrm>
              <a:off x="4969613" y="2704092"/>
              <a:ext cx="652316"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Code</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5" name="TextBox 134">
              <a:extLst>
                <a:ext uri="{FF2B5EF4-FFF2-40B4-BE49-F238E27FC236}">
                  <a16:creationId xmlns:a16="http://schemas.microsoft.com/office/drawing/2014/main" id="{58D31151-20BC-9E4F-0B07-1B7FE8104CD5}"/>
                </a:ext>
              </a:extLst>
            </p:cNvPr>
            <p:cNvSpPr txBox="1"/>
            <p:nvPr/>
          </p:nvSpPr>
          <p:spPr>
            <a:xfrm>
              <a:off x="5234983" y="3337525"/>
              <a:ext cx="689893"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Video</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6" name="TextBox 135">
              <a:extLst>
                <a:ext uri="{FF2B5EF4-FFF2-40B4-BE49-F238E27FC236}">
                  <a16:creationId xmlns:a16="http://schemas.microsoft.com/office/drawing/2014/main" id="{347252C1-DB13-B7B1-1798-A1DB2AF95BAB}"/>
                </a:ext>
              </a:extLst>
            </p:cNvPr>
            <p:cNvSpPr txBox="1"/>
            <p:nvPr/>
          </p:nvSpPr>
          <p:spPr>
            <a:xfrm>
              <a:off x="4691094" y="4105800"/>
              <a:ext cx="821406" cy="324655"/>
            </a:xfrm>
            <a:prstGeom prst="rect">
              <a:avLst/>
            </a:prstGeom>
            <a:noFill/>
          </p:spPr>
          <p:txBody>
            <a:bodyPr wrap="none" lIns="91440" rtlCol="0" anchor="ctr" anchorCtr="0">
              <a:spAutoFit/>
            </a:bodyPr>
            <a:lstStyle/>
            <a:p>
              <a:pPr marL="0" marR="0" lvl="0" indent="0" algn="ctr" defTabSz="457200" rtl="0" eaLnBrk="1" fontAlgn="auto" latinLnBrk="0" hangingPunct="1">
                <a:lnSpc>
                  <a:spcPct val="100000"/>
                </a:lnSpc>
                <a:spcBef>
                  <a:spcPts val="0"/>
                </a:spcBef>
                <a:spcAft>
                  <a:spcPts val="0"/>
                </a:spcAft>
                <a:buClr>
                  <a:srgbClr val="164C82"/>
                </a:buClr>
                <a:buSzTx/>
                <a:buFontTx/>
                <a:buNone/>
                <a:tabLst/>
                <a:defRPr/>
              </a:pPr>
              <a:r>
                <a:rPr kumimoji="0" lang="en-US" sz="1200" b="0" i="0" u="none" strike="noStrike" kern="1200" cap="none" spc="0" normalizeH="0" baseline="0" noProof="0">
                  <a:ln>
                    <a:noFill/>
                  </a:ln>
                  <a:solidFill>
                    <a:srgbClr val="FFFFFF"/>
                  </a:solidFill>
                  <a:effectLst/>
                  <a:uLnTx/>
                  <a:uFillTx/>
                  <a:latin typeface="Open Sans"/>
                  <a:ea typeface="+mn-ea"/>
                  <a:cs typeface="+mn-cs"/>
                </a:rPr>
                <a:t>Images</a:t>
              </a: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24" name="Arrow: Chevron 123">
              <a:extLst>
                <a:ext uri="{FF2B5EF4-FFF2-40B4-BE49-F238E27FC236}">
                  <a16:creationId xmlns:a16="http://schemas.microsoft.com/office/drawing/2014/main" id="{7393CA2A-D3E6-B8F5-F442-6E8CF446E5B3}"/>
                </a:ext>
              </a:extLst>
            </p:cNvPr>
            <p:cNvSpPr/>
            <p:nvPr/>
          </p:nvSpPr>
          <p:spPr>
            <a:xfrm rot="2387487">
              <a:off x="5355781" y="2271445"/>
              <a:ext cx="115287" cy="11528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sp>
          <p:nvSpPr>
            <p:cNvPr id="126" name="Arrow: Chevron 125">
              <a:extLst>
                <a:ext uri="{FF2B5EF4-FFF2-40B4-BE49-F238E27FC236}">
                  <a16:creationId xmlns:a16="http://schemas.microsoft.com/office/drawing/2014/main" id="{D78297CF-2140-0CCF-CB89-35BCFCC5F041}"/>
                </a:ext>
              </a:extLst>
            </p:cNvPr>
            <p:cNvSpPr/>
            <p:nvPr/>
          </p:nvSpPr>
          <p:spPr>
            <a:xfrm rot="8454637" flipH="1">
              <a:off x="3793001" y="2271446"/>
              <a:ext cx="115287" cy="11528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sp>
          <p:nvSpPr>
            <p:cNvPr id="127" name="Arrow: Chevron 126">
              <a:extLst>
                <a:ext uri="{FF2B5EF4-FFF2-40B4-BE49-F238E27FC236}">
                  <a16:creationId xmlns:a16="http://schemas.microsoft.com/office/drawing/2014/main" id="{A1B104F1-138E-BBE2-F4B0-492B627863EF}"/>
                </a:ext>
              </a:extLst>
            </p:cNvPr>
            <p:cNvSpPr/>
            <p:nvPr/>
          </p:nvSpPr>
          <p:spPr>
            <a:xfrm rot="17240703" flipH="1" flipV="1">
              <a:off x="5916959" y="3853227"/>
              <a:ext cx="115287" cy="11528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C8872FB8-945E-8565-8869-701DB3C9465F}"/>
                </a:ext>
              </a:extLst>
            </p:cNvPr>
            <p:cNvGrpSpPr/>
            <p:nvPr/>
          </p:nvGrpSpPr>
          <p:grpSpPr>
            <a:xfrm>
              <a:off x="3017634" y="1915798"/>
              <a:ext cx="3127669" cy="3068604"/>
              <a:chOff x="6646684" y="2110440"/>
              <a:chExt cx="3077198" cy="3019086"/>
            </a:xfrm>
          </p:grpSpPr>
          <p:sp>
            <p:nvSpPr>
              <p:cNvPr id="120" name="TextBox 119">
                <a:extLst>
                  <a:ext uri="{FF2B5EF4-FFF2-40B4-BE49-F238E27FC236}">
                    <a16:creationId xmlns:a16="http://schemas.microsoft.com/office/drawing/2014/main" id="{F9F5E463-4643-7DFD-EDC8-3D72231DFF6C}"/>
                  </a:ext>
                </a:extLst>
              </p:cNvPr>
              <p:cNvSpPr txBox="1"/>
              <p:nvPr/>
            </p:nvSpPr>
            <p:spPr>
              <a:xfrm>
                <a:off x="6933037" y="2384408"/>
                <a:ext cx="2613473" cy="2613471"/>
              </a:xfrm>
              <a:prstGeom prst="rect">
                <a:avLst/>
              </a:prstGeom>
              <a:noFill/>
            </p:spPr>
            <p:txBody>
              <a:bodyPr wrap="square" lIns="91440" rtlCol="0">
                <a:prstTxWarp prst="textArchUp">
                  <a:avLst/>
                </a:prstTxWarp>
                <a:no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Ingest</a:t>
                </a:r>
              </a:p>
            </p:txBody>
          </p:sp>
          <p:sp>
            <p:nvSpPr>
              <p:cNvPr id="121" name="TextBox 120">
                <a:extLst>
                  <a:ext uri="{FF2B5EF4-FFF2-40B4-BE49-F238E27FC236}">
                    <a16:creationId xmlns:a16="http://schemas.microsoft.com/office/drawing/2014/main" id="{F58E9046-8B11-BD2F-8AE7-942074AD645C}"/>
                  </a:ext>
                </a:extLst>
              </p:cNvPr>
              <p:cNvSpPr txBox="1"/>
              <p:nvPr/>
            </p:nvSpPr>
            <p:spPr>
              <a:xfrm rot="4020000">
                <a:off x="6933038" y="2384407"/>
                <a:ext cx="2613471" cy="2613473"/>
              </a:xfrm>
              <a:prstGeom prst="rect">
                <a:avLst/>
              </a:prstGeom>
              <a:noFill/>
            </p:spPr>
            <p:txBody>
              <a:bodyPr wrap="square" lIns="91440" rtlCol="0">
                <a:prstTxWarp prst="textArchUp">
                  <a:avLst/>
                </a:prstTxWarp>
                <a:no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Train</a:t>
                </a:r>
              </a:p>
            </p:txBody>
          </p:sp>
          <p:sp>
            <p:nvSpPr>
              <p:cNvPr id="122" name="TextBox 121">
                <a:extLst>
                  <a:ext uri="{FF2B5EF4-FFF2-40B4-BE49-F238E27FC236}">
                    <a16:creationId xmlns:a16="http://schemas.microsoft.com/office/drawing/2014/main" id="{EEA93B65-DC85-096A-EB49-63DB3DEA8041}"/>
                  </a:ext>
                </a:extLst>
              </p:cNvPr>
              <p:cNvSpPr txBox="1"/>
              <p:nvPr/>
            </p:nvSpPr>
            <p:spPr>
              <a:xfrm rot="17580000">
                <a:off x="6933038" y="2384407"/>
                <a:ext cx="2613471" cy="2613473"/>
              </a:xfrm>
              <a:prstGeom prst="rect">
                <a:avLst/>
              </a:prstGeom>
              <a:noFill/>
            </p:spPr>
            <p:txBody>
              <a:bodyPr wrap="square" lIns="91440" rtlCol="0">
                <a:prstTxWarp prst="textArchUp">
                  <a:avLst/>
                </a:prstTxWarp>
                <a:no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Run</a:t>
                </a:r>
              </a:p>
            </p:txBody>
          </p:sp>
          <p:sp>
            <p:nvSpPr>
              <p:cNvPr id="123" name="TextBox 122">
                <a:extLst>
                  <a:ext uri="{FF2B5EF4-FFF2-40B4-BE49-F238E27FC236}">
                    <a16:creationId xmlns:a16="http://schemas.microsoft.com/office/drawing/2014/main" id="{B8BDFE62-335A-4CBE-F998-57F64B1E9AAB}"/>
                  </a:ext>
                </a:extLst>
              </p:cNvPr>
              <p:cNvSpPr txBox="1"/>
              <p:nvPr/>
            </p:nvSpPr>
            <p:spPr>
              <a:xfrm rot="19500000">
                <a:off x="6751916" y="2157562"/>
                <a:ext cx="2971966" cy="2971964"/>
              </a:xfrm>
              <a:prstGeom prst="rect">
                <a:avLst/>
              </a:prstGeom>
              <a:noFill/>
            </p:spPr>
            <p:txBody>
              <a:bodyPr wrap="square" lIns="91440" rtlCol="0">
                <a:prstTxWarp prst="textArchDown">
                  <a:avLst/>
                </a:prstTxWarp>
                <a:no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Tune</a:t>
                </a:r>
              </a:p>
            </p:txBody>
          </p:sp>
          <p:sp>
            <p:nvSpPr>
              <p:cNvPr id="160" name="TextBox 159">
                <a:extLst>
                  <a:ext uri="{FF2B5EF4-FFF2-40B4-BE49-F238E27FC236}">
                    <a16:creationId xmlns:a16="http://schemas.microsoft.com/office/drawing/2014/main" id="{DB5B5403-CE35-251F-8C75-C71CDDC7AE07}"/>
                  </a:ext>
                </a:extLst>
              </p:cNvPr>
              <p:cNvSpPr txBox="1">
                <a:spLocks/>
              </p:cNvSpPr>
              <p:nvPr/>
            </p:nvSpPr>
            <p:spPr>
              <a:xfrm rot="2084678">
                <a:off x="6646684" y="2110440"/>
                <a:ext cx="2962218" cy="2962216"/>
              </a:xfrm>
              <a:prstGeom prst="rect">
                <a:avLst/>
              </a:prstGeom>
              <a:noFill/>
            </p:spPr>
            <p:txBody>
              <a:bodyPr wrap="square" lIns="91440" rtlCol="0">
                <a:prstTxWarp prst="textArchDown">
                  <a:avLst/>
                </a:prstTxWarp>
                <a:noAutofit/>
              </a:bodyPr>
              <a:lstStyle/>
              <a:p>
                <a:pPr marL="0" marR="0" lvl="0" indent="0" algn="ctr" defTabSz="457200" rtl="0" eaLnBrk="1" fontAlgn="auto" latinLnBrk="0" hangingPunct="1">
                  <a:lnSpc>
                    <a:spcPct val="100000"/>
                  </a:lnSpc>
                  <a:spcBef>
                    <a:spcPts val="0"/>
                  </a:spcBef>
                  <a:spcAft>
                    <a:spcPts val="600"/>
                  </a:spcAft>
                  <a:buClr>
                    <a:srgbClr val="164C82"/>
                  </a:buClr>
                  <a:buSzTx/>
                  <a:buFontTx/>
                  <a:buNone/>
                  <a:tabLst/>
                  <a:defRPr/>
                </a:pPr>
                <a:r>
                  <a:rPr kumimoji="0" lang="en-US" sz="1200" b="1" i="0" u="none" strike="noStrike" kern="1200" cap="none" spc="0" normalizeH="0" baseline="0" noProof="0">
                    <a:ln>
                      <a:noFill/>
                    </a:ln>
                    <a:solidFill>
                      <a:srgbClr val="3F3F3F"/>
                    </a:solidFill>
                    <a:effectLst/>
                    <a:uLnTx/>
                    <a:uFillTx/>
                    <a:latin typeface="Open Sans"/>
                    <a:ea typeface="+mn-ea"/>
                    <a:cs typeface="+mn-cs"/>
                  </a:rPr>
                  <a:t>Infer</a:t>
                </a:r>
              </a:p>
            </p:txBody>
          </p:sp>
        </p:grpSp>
        <p:sp>
          <p:nvSpPr>
            <p:cNvPr id="252" name="Arrow: Chevron 251">
              <a:extLst>
                <a:ext uri="{FF2B5EF4-FFF2-40B4-BE49-F238E27FC236}">
                  <a16:creationId xmlns:a16="http://schemas.microsoft.com/office/drawing/2014/main" id="{B59B2979-16DA-A425-5FD5-A5606056A432}"/>
                </a:ext>
              </a:extLst>
            </p:cNvPr>
            <p:cNvSpPr/>
            <p:nvPr/>
          </p:nvSpPr>
          <p:spPr>
            <a:xfrm rot="4500000" flipH="1">
              <a:off x="3227503" y="3854348"/>
              <a:ext cx="115287" cy="11528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sp>
          <p:nvSpPr>
            <p:cNvPr id="253" name="Arrow: Chevron 252">
              <a:extLst>
                <a:ext uri="{FF2B5EF4-FFF2-40B4-BE49-F238E27FC236}">
                  <a16:creationId xmlns:a16="http://schemas.microsoft.com/office/drawing/2014/main" id="{62C6F13A-C16C-70A9-0968-ED6FA518BF2F}"/>
                </a:ext>
              </a:extLst>
            </p:cNvPr>
            <p:cNvSpPr/>
            <p:nvPr/>
          </p:nvSpPr>
          <p:spPr>
            <a:xfrm flipH="1" flipV="1">
              <a:off x="4575348" y="4848610"/>
              <a:ext cx="115287" cy="11528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3F3F3F"/>
                </a:solidFill>
                <a:effectLst/>
                <a:uLnTx/>
                <a:uFillTx/>
                <a:latin typeface="Open Sans"/>
                <a:ea typeface="+mn-ea"/>
                <a:cs typeface="+mn-cs"/>
              </a:endParaRPr>
            </a:p>
          </p:txBody>
        </p:sp>
      </p:grpSp>
      <p:grpSp>
        <p:nvGrpSpPr>
          <p:cNvPr id="32" name="Group 4">
            <a:extLst>
              <a:ext uri="{FF2B5EF4-FFF2-40B4-BE49-F238E27FC236}">
                <a16:creationId xmlns:a16="http://schemas.microsoft.com/office/drawing/2014/main" id="{69E76E92-7CB0-CA4B-F26E-ED41B25BD577}"/>
              </a:ext>
            </a:extLst>
          </p:cNvPr>
          <p:cNvGrpSpPr>
            <a:grpSpLocks noChangeAspect="1"/>
          </p:cNvGrpSpPr>
          <p:nvPr/>
        </p:nvGrpSpPr>
        <p:grpSpPr bwMode="auto">
          <a:xfrm>
            <a:off x="1580728" y="3683081"/>
            <a:ext cx="322222" cy="317736"/>
            <a:chOff x="1646" y="-2"/>
            <a:chExt cx="4381" cy="4320"/>
          </a:xfrm>
          <a:solidFill>
            <a:schemeClr val="bg1"/>
          </a:solidFill>
        </p:grpSpPr>
        <p:sp>
          <p:nvSpPr>
            <p:cNvPr id="34" name="Freeform 5">
              <a:extLst>
                <a:ext uri="{FF2B5EF4-FFF2-40B4-BE49-F238E27FC236}">
                  <a16:creationId xmlns:a16="http://schemas.microsoft.com/office/drawing/2014/main" id="{2F6AADAB-6211-8DE0-A7AE-3391B8ADB8E7}"/>
                </a:ext>
              </a:extLst>
            </p:cNvPr>
            <p:cNvSpPr>
              <a:spLocks noEditPoints="1"/>
            </p:cNvSpPr>
            <p:nvPr/>
          </p:nvSpPr>
          <p:spPr bwMode="auto">
            <a:xfrm>
              <a:off x="2055" y="1445"/>
              <a:ext cx="1106" cy="1108"/>
            </a:xfrm>
            <a:custGeom>
              <a:avLst/>
              <a:gdLst>
                <a:gd name="T0" fmla="*/ 242 w 484"/>
                <a:gd name="T1" fmla="*/ 485 h 485"/>
                <a:gd name="T2" fmla="*/ 0 w 484"/>
                <a:gd name="T3" fmla="*/ 243 h 485"/>
                <a:gd name="T4" fmla="*/ 242 w 484"/>
                <a:gd name="T5" fmla="*/ 0 h 485"/>
                <a:gd name="T6" fmla="*/ 484 w 484"/>
                <a:gd name="T7" fmla="*/ 243 h 485"/>
                <a:gd name="T8" fmla="*/ 242 w 484"/>
                <a:gd name="T9" fmla="*/ 485 h 485"/>
                <a:gd name="T10" fmla="*/ 242 w 484"/>
                <a:gd name="T11" fmla="*/ 60 h 485"/>
                <a:gd name="T12" fmla="*/ 60 w 484"/>
                <a:gd name="T13" fmla="*/ 243 h 485"/>
                <a:gd name="T14" fmla="*/ 242 w 484"/>
                <a:gd name="T15" fmla="*/ 425 h 485"/>
                <a:gd name="T16" fmla="*/ 424 w 484"/>
                <a:gd name="T17" fmla="*/ 243 h 485"/>
                <a:gd name="T18" fmla="*/ 242 w 484"/>
                <a:gd name="T19" fmla="*/ 6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485">
                  <a:moveTo>
                    <a:pt x="242" y="485"/>
                  </a:moveTo>
                  <a:cubicBezTo>
                    <a:pt x="108" y="485"/>
                    <a:pt x="0" y="376"/>
                    <a:pt x="0" y="243"/>
                  </a:cubicBezTo>
                  <a:cubicBezTo>
                    <a:pt x="0" y="109"/>
                    <a:pt x="108" y="0"/>
                    <a:pt x="242" y="0"/>
                  </a:cubicBezTo>
                  <a:cubicBezTo>
                    <a:pt x="376" y="0"/>
                    <a:pt x="484" y="109"/>
                    <a:pt x="484" y="243"/>
                  </a:cubicBezTo>
                  <a:cubicBezTo>
                    <a:pt x="484" y="376"/>
                    <a:pt x="376" y="485"/>
                    <a:pt x="242" y="485"/>
                  </a:cubicBezTo>
                  <a:close/>
                  <a:moveTo>
                    <a:pt x="242" y="60"/>
                  </a:moveTo>
                  <a:cubicBezTo>
                    <a:pt x="141" y="60"/>
                    <a:pt x="60" y="142"/>
                    <a:pt x="60" y="243"/>
                  </a:cubicBezTo>
                  <a:cubicBezTo>
                    <a:pt x="60" y="343"/>
                    <a:pt x="141" y="425"/>
                    <a:pt x="242" y="425"/>
                  </a:cubicBezTo>
                  <a:cubicBezTo>
                    <a:pt x="343" y="425"/>
                    <a:pt x="424" y="343"/>
                    <a:pt x="424" y="243"/>
                  </a:cubicBezTo>
                  <a:cubicBezTo>
                    <a:pt x="424" y="142"/>
                    <a:pt x="343" y="60"/>
                    <a:pt x="2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5" name="Freeform 6">
              <a:extLst>
                <a:ext uri="{FF2B5EF4-FFF2-40B4-BE49-F238E27FC236}">
                  <a16:creationId xmlns:a16="http://schemas.microsoft.com/office/drawing/2014/main" id="{BCDAE958-B68F-1C7F-356E-404C3A452ED8}"/>
                </a:ext>
              </a:extLst>
            </p:cNvPr>
            <p:cNvSpPr>
              <a:spLocks/>
            </p:cNvSpPr>
            <p:nvPr/>
          </p:nvSpPr>
          <p:spPr bwMode="auto">
            <a:xfrm>
              <a:off x="2782" y="2565"/>
              <a:ext cx="1810" cy="1634"/>
            </a:xfrm>
            <a:custGeom>
              <a:avLst/>
              <a:gdLst>
                <a:gd name="T0" fmla="*/ 269 w 792"/>
                <a:gd name="T1" fmla="*/ 715 h 715"/>
                <a:gd name="T2" fmla="*/ 171 w 792"/>
                <a:gd name="T3" fmla="*/ 659 h 715"/>
                <a:gd name="T4" fmla="*/ 83 w 792"/>
                <a:gd name="T5" fmla="*/ 511 h 715"/>
                <a:gd name="T6" fmla="*/ 93 w 792"/>
                <a:gd name="T7" fmla="*/ 470 h 715"/>
                <a:gd name="T8" fmla="*/ 134 w 792"/>
                <a:gd name="T9" fmla="*/ 480 h 715"/>
                <a:gd name="T10" fmla="*/ 222 w 792"/>
                <a:gd name="T11" fmla="*/ 628 h 715"/>
                <a:gd name="T12" fmla="*/ 290 w 792"/>
                <a:gd name="T13" fmla="*/ 651 h 715"/>
                <a:gd name="T14" fmla="*/ 692 w 792"/>
                <a:gd name="T15" fmla="*/ 493 h 715"/>
                <a:gd name="T16" fmla="*/ 724 w 792"/>
                <a:gd name="T17" fmla="*/ 459 h 715"/>
                <a:gd name="T18" fmla="*/ 718 w 792"/>
                <a:gd name="T19" fmla="*/ 413 h 715"/>
                <a:gd name="T20" fmla="*/ 655 w 792"/>
                <a:gd name="T21" fmla="*/ 391 h 715"/>
                <a:gd name="T22" fmla="*/ 330 w 792"/>
                <a:gd name="T23" fmla="*/ 499 h 715"/>
                <a:gd name="T24" fmla="*/ 307 w 792"/>
                <a:gd name="T25" fmla="*/ 497 h 715"/>
                <a:gd name="T26" fmla="*/ 292 w 792"/>
                <a:gd name="T27" fmla="*/ 480 h 715"/>
                <a:gd name="T28" fmla="*/ 201 w 792"/>
                <a:gd name="T29" fmla="*/ 191 h 715"/>
                <a:gd name="T30" fmla="*/ 150 w 792"/>
                <a:gd name="T31" fmla="*/ 130 h 715"/>
                <a:gd name="T32" fmla="*/ 20 w 792"/>
                <a:gd name="T33" fmla="*/ 60 h 715"/>
                <a:gd name="T34" fmla="*/ 7 w 792"/>
                <a:gd name="T35" fmla="*/ 20 h 715"/>
                <a:gd name="T36" fmla="*/ 48 w 792"/>
                <a:gd name="T37" fmla="*/ 8 h 715"/>
                <a:gd name="T38" fmla="*/ 178 w 792"/>
                <a:gd name="T39" fmla="*/ 77 h 715"/>
                <a:gd name="T40" fmla="*/ 258 w 792"/>
                <a:gd name="T41" fmla="*/ 173 h 715"/>
                <a:gd name="T42" fmla="*/ 340 w 792"/>
                <a:gd name="T43" fmla="*/ 433 h 715"/>
                <a:gd name="T44" fmla="*/ 636 w 792"/>
                <a:gd name="T45" fmla="*/ 334 h 715"/>
                <a:gd name="T46" fmla="*/ 768 w 792"/>
                <a:gd name="T47" fmla="*/ 380 h 715"/>
                <a:gd name="T48" fmla="*/ 781 w 792"/>
                <a:gd name="T49" fmla="*/ 477 h 715"/>
                <a:gd name="T50" fmla="*/ 714 w 792"/>
                <a:gd name="T51" fmla="*/ 549 h 715"/>
                <a:gd name="T52" fmla="*/ 312 w 792"/>
                <a:gd name="T53" fmla="*/ 707 h 715"/>
                <a:gd name="T54" fmla="*/ 269 w 792"/>
                <a:gd name="T55" fmla="*/ 715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2" h="715">
                  <a:moveTo>
                    <a:pt x="269" y="715"/>
                  </a:moveTo>
                  <a:cubicBezTo>
                    <a:pt x="230" y="715"/>
                    <a:pt x="192" y="695"/>
                    <a:pt x="171" y="659"/>
                  </a:cubicBezTo>
                  <a:cubicBezTo>
                    <a:pt x="83" y="511"/>
                    <a:pt x="83" y="511"/>
                    <a:pt x="83" y="511"/>
                  </a:cubicBezTo>
                  <a:cubicBezTo>
                    <a:pt x="74" y="497"/>
                    <a:pt x="79" y="478"/>
                    <a:pt x="93" y="470"/>
                  </a:cubicBezTo>
                  <a:cubicBezTo>
                    <a:pt x="108" y="461"/>
                    <a:pt x="126" y="466"/>
                    <a:pt x="134" y="480"/>
                  </a:cubicBezTo>
                  <a:cubicBezTo>
                    <a:pt x="222" y="628"/>
                    <a:pt x="222" y="628"/>
                    <a:pt x="222" y="628"/>
                  </a:cubicBezTo>
                  <a:cubicBezTo>
                    <a:pt x="236" y="652"/>
                    <a:pt x="265" y="661"/>
                    <a:pt x="290" y="651"/>
                  </a:cubicBezTo>
                  <a:cubicBezTo>
                    <a:pt x="692" y="493"/>
                    <a:pt x="692" y="493"/>
                    <a:pt x="692" y="493"/>
                  </a:cubicBezTo>
                  <a:cubicBezTo>
                    <a:pt x="707" y="487"/>
                    <a:pt x="719" y="475"/>
                    <a:pt x="724" y="459"/>
                  </a:cubicBezTo>
                  <a:cubicBezTo>
                    <a:pt x="729" y="443"/>
                    <a:pt x="727" y="427"/>
                    <a:pt x="718" y="413"/>
                  </a:cubicBezTo>
                  <a:cubicBezTo>
                    <a:pt x="704" y="392"/>
                    <a:pt x="679" y="383"/>
                    <a:pt x="655" y="391"/>
                  </a:cubicBezTo>
                  <a:cubicBezTo>
                    <a:pt x="330" y="499"/>
                    <a:pt x="330" y="499"/>
                    <a:pt x="330" y="499"/>
                  </a:cubicBezTo>
                  <a:cubicBezTo>
                    <a:pt x="323" y="502"/>
                    <a:pt x="314" y="501"/>
                    <a:pt x="307" y="497"/>
                  </a:cubicBezTo>
                  <a:cubicBezTo>
                    <a:pt x="300" y="494"/>
                    <a:pt x="295" y="487"/>
                    <a:pt x="292" y="480"/>
                  </a:cubicBezTo>
                  <a:cubicBezTo>
                    <a:pt x="201" y="191"/>
                    <a:pt x="201" y="191"/>
                    <a:pt x="201" y="191"/>
                  </a:cubicBezTo>
                  <a:cubicBezTo>
                    <a:pt x="192" y="165"/>
                    <a:pt x="174" y="143"/>
                    <a:pt x="150" y="130"/>
                  </a:cubicBezTo>
                  <a:cubicBezTo>
                    <a:pt x="20" y="60"/>
                    <a:pt x="20" y="60"/>
                    <a:pt x="20" y="60"/>
                  </a:cubicBezTo>
                  <a:cubicBezTo>
                    <a:pt x="5" y="53"/>
                    <a:pt x="0" y="34"/>
                    <a:pt x="7" y="20"/>
                  </a:cubicBezTo>
                  <a:cubicBezTo>
                    <a:pt x="15" y="5"/>
                    <a:pt x="33" y="0"/>
                    <a:pt x="48" y="8"/>
                  </a:cubicBezTo>
                  <a:cubicBezTo>
                    <a:pt x="178" y="77"/>
                    <a:pt x="178" y="77"/>
                    <a:pt x="178" y="77"/>
                  </a:cubicBezTo>
                  <a:cubicBezTo>
                    <a:pt x="217" y="98"/>
                    <a:pt x="245" y="132"/>
                    <a:pt x="258" y="173"/>
                  </a:cubicBezTo>
                  <a:cubicBezTo>
                    <a:pt x="340" y="433"/>
                    <a:pt x="340" y="433"/>
                    <a:pt x="340" y="433"/>
                  </a:cubicBezTo>
                  <a:cubicBezTo>
                    <a:pt x="636" y="334"/>
                    <a:pt x="636" y="334"/>
                    <a:pt x="636" y="334"/>
                  </a:cubicBezTo>
                  <a:cubicBezTo>
                    <a:pt x="686" y="317"/>
                    <a:pt x="740" y="337"/>
                    <a:pt x="768" y="380"/>
                  </a:cubicBezTo>
                  <a:cubicBezTo>
                    <a:pt x="787" y="409"/>
                    <a:pt x="792" y="445"/>
                    <a:pt x="781" y="477"/>
                  </a:cubicBezTo>
                  <a:cubicBezTo>
                    <a:pt x="771" y="510"/>
                    <a:pt x="746" y="536"/>
                    <a:pt x="714" y="549"/>
                  </a:cubicBezTo>
                  <a:cubicBezTo>
                    <a:pt x="312" y="707"/>
                    <a:pt x="312" y="707"/>
                    <a:pt x="312" y="707"/>
                  </a:cubicBezTo>
                  <a:cubicBezTo>
                    <a:pt x="298" y="713"/>
                    <a:pt x="283" y="715"/>
                    <a:pt x="269"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6" name="Freeform 7">
              <a:extLst>
                <a:ext uri="{FF2B5EF4-FFF2-40B4-BE49-F238E27FC236}">
                  <a16:creationId xmlns:a16="http://schemas.microsoft.com/office/drawing/2014/main" id="{B8F046FE-1847-8F13-9B92-376C88FE7886}"/>
                </a:ext>
              </a:extLst>
            </p:cNvPr>
            <p:cNvSpPr>
              <a:spLocks/>
            </p:cNvSpPr>
            <p:nvPr/>
          </p:nvSpPr>
          <p:spPr bwMode="auto">
            <a:xfrm>
              <a:off x="2962" y="3438"/>
              <a:ext cx="138" cy="880"/>
            </a:xfrm>
            <a:custGeom>
              <a:avLst/>
              <a:gdLst>
                <a:gd name="T0" fmla="*/ 30 w 60"/>
                <a:gd name="T1" fmla="*/ 385 h 385"/>
                <a:gd name="T2" fmla="*/ 0 w 60"/>
                <a:gd name="T3" fmla="*/ 355 h 385"/>
                <a:gd name="T4" fmla="*/ 0 w 60"/>
                <a:gd name="T5" fmla="*/ 30 h 385"/>
                <a:gd name="T6" fmla="*/ 30 w 60"/>
                <a:gd name="T7" fmla="*/ 0 h 385"/>
                <a:gd name="T8" fmla="*/ 60 w 60"/>
                <a:gd name="T9" fmla="*/ 30 h 385"/>
                <a:gd name="T10" fmla="*/ 60 w 60"/>
                <a:gd name="T11" fmla="*/ 355 h 385"/>
                <a:gd name="T12" fmla="*/ 30 w 60"/>
                <a:gd name="T13" fmla="*/ 385 h 385"/>
              </a:gdLst>
              <a:ahLst/>
              <a:cxnLst>
                <a:cxn ang="0">
                  <a:pos x="T0" y="T1"/>
                </a:cxn>
                <a:cxn ang="0">
                  <a:pos x="T2" y="T3"/>
                </a:cxn>
                <a:cxn ang="0">
                  <a:pos x="T4" y="T5"/>
                </a:cxn>
                <a:cxn ang="0">
                  <a:pos x="T6" y="T7"/>
                </a:cxn>
                <a:cxn ang="0">
                  <a:pos x="T8" y="T9"/>
                </a:cxn>
                <a:cxn ang="0">
                  <a:pos x="T10" y="T11"/>
                </a:cxn>
                <a:cxn ang="0">
                  <a:pos x="T12" y="T13"/>
                </a:cxn>
              </a:cxnLst>
              <a:rect l="0" t="0" r="r" b="b"/>
              <a:pathLst>
                <a:path w="60" h="385">
                  <a:moveTo>
                    <a:pt x="30" y="385"/>
                  </a:moveTo>
                  <a:cubicBezTo>
                    <a:pt x="13" y="385"/>
                    <a:pt x="0" y="371"/>
                    <a:pt x="0" y="355"/>
                  </a:cubicBezTo>
                  <a:cubicBezTo>
                    <a:pt x="0" y="30"/>
                    <a:pt x="0" y="30"/>
                    <a:pt x="0" y="30"/>
                  </a:cubicBezTo>
                  <a:cubicBezTo>
                    <a:pt x="0" y="14"/>
                    <a:pt x="13" y="0"/>
                    <a:pt x="30" y="0"/>
                  </a:cubicBezTo>
                  <a:cubicBezTo>
                    <a:pt x="46" y="0"/>
                    <a:pt x="60" y="14"/>
                    <a:pt x="60" y="30"/>
                  </a:cubicBezTo>
                  <a:cubicBezTo>
                    <a:pt x="60" y="355"/>
                    <a:pt x="60" y="355"/>
                    <a:pt x="60" y="355"/>
                  </a:cubicBezTo>
                  <a:cubicBezTo>
                    <a:pt x="60" y="371"/>
                    <a:pt x="46" y="385"/>
                    <a:pt x="30" y="3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7" name="Freeform 8">
              <a:extLst>
                <a:ext uri="{FF2B5EF4-FFF2-40B4-BE49-F238E27FC236}">
                  <a16:creationId xmlns:a16="http://schemas.microsoft.com/office/drawing/2014/main" id="{0758AEB0-AF69-2BEB-3D02-0ADD7EC13EC7}"/>
                </a:ext>
              </a:extLst>
            </p:cNvPr>
            <p:cNvSpPr>
              <a:spLocks/>
            </p:cNvSpPr>
            <p:nvPr/>
          </p:nvSpPr>
          <p:spPr bwMode="auto">
            <a:xfrm>
              <a:off x="1646" y="2462"/>
              <a:ext cx="553" cy="1785"/>
            </a:xfrm>
            <a:custGeom>
              <a:avLst/>
              <a:gdLst>
                <a:gd name="T0" fmla="*/ 32 w 242"/>
                <a:gd name="T1" fmla="*/ 781 h 781"/>
                <a:gd name="T2" fmla="*/ 28 w 242"/>
                <a:gd name="T3" fmla="*/ 781 h 781"/>
                <a:gd name="T4" fmla="*/ 2 w 242"/>
                <a:gd name="T5" fmla="*/ 747 h 781"/>
                <a:gd name="T6" fmla="*/ 67 w 242"/>
                <a:gd name="T7" fmla="*/ 211 h 781"/>
                <a:gd name="T8" fmla="*/ 145 w 242"/>
                <a:gd name="T9" fmla="*/ 54 h 781"/>
                <a:gd name="T10" fmla="*/ 188 w 242"/>
                <a:gd name="T11" fmla="*/ 12 h 781"/>
                <a:gd name="T12" fmla="*/ 230 w 242"/>
                <a:gd name="T13" fmla="*/ 12 h 781"/>
                <a:gd name="T14" fmla="*/ 230 w 242"/>
                <a:gd name="T15" fmla="*/ 54 h 781"/>
                <a:gd name="T16" fmla="*/ 187 w 242"/>
                <a:gd name="T17" fmla="*/ 97 h 781"/>
                <a:gd name="T18" fmla="*/ 126 w 242"/>
                <a:gd name="T19" fmla="*/ 219 h 781"/>
                <a:gd name="T20" fmla="*/ 62 w 242"/>
                <a:gd name="T21" fmla="*/ 754 h 781"/>
                <a:gd name="T22" fmla="*/ 32 w 242"/>
                <a:gd name="T23" fmla="*/ 78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2" h="781">
                  <a:moveTo>
                    <a:pt x="32" y="781"/>
                  </a:moveTo>
                  <a:cubicBezTo>
                    <a:pt x="31" y="781"/>
                    <a:pt x="29" y="781"/>
                    <a:pt x="28" y="781"/>
                  </a:cubicBezTo>
                  <a:cubicBezTo>
                    <a:pt x="12" y="779"/>
                    <a:pt x="0" y="764"/>
                    <a:pt x="2" y="747"/>
                  </a:cubicBezTo>
                  <a:cubicBezTo>
                    <a:pt x="67" y="211"/>
                    <a:pt x="67" y="211"/>
                    <a:pt x="67" y="211"/>
                  </a:cubicBezTo>
                  <a:cubicBezTo>
                    <a:pt x="74" y="152"/>
                    <a:pt x="102" y="96"/>
                    <a:pt x="145" y="54"/>
                  </a:cubicBezTo>
                  <a:cubicBezTo>
                    <a:pt x="188" y="12"/>
                    <a:pt x="188" y="12"/>
                    <a:pt x="188" y="12"/>
                  </a:cubicBezTo>
                  <a:cubicBezTo>
                    <a:pt x="199" y="0"/>
                    <a:pt x="218" y="0"/>
                    <a:pt x="230" y="12"/>
                  </a:cubicBezTo>
                  <a:cubicBezTo>
                    <a:pt x="242" y="24"/>
                    <a:pt x="241" y="43"/>
                    <a:pt x="230" y="54"/>
                  </a:cubicBezTo>
                  <a:cubicBezTo>
                    <a:pt x="187" y="97"/>
                    <a:pt x="187" y="97"/>
                    <a:pt x="187" y="97"/>
                  </a:cubicBezTo>
                  <a:cubicBezTo>
                    <a:pt x="153" y="129"/>
                    <a:pt x="132" y="173"/>
                    <a:pt x="126" y="219"/>
                  </a:cubicBezTo>
                  <a:cubicBezTo>
                    <a:pt x="62" y="754"/>
                    <a:pt x="62" y="754"/>
                    <a:pt x="62" y="754"/>
                  </a:cubicBezTo>
                  <a:cubicBezTo>
                    <a:pt x="60" y="770"/>
                    <a:pt x="47" y="781"/>
                    <a:pt x="32" y="7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8" name="Freeform 9">
              <a:extLst>
                <a:ext uri="{FF2B5EF4-FFF2-40B4-BE49-F238E27FC236}">
                  <a16:creationId xmlns:a16="http://schemas.microsoft.com/office/drawing/2014/main" id="{E7DAC977-C428-6BB9-716A-0B6D5219092C}"/>
                </a:ext>
              </a:extLst>
            </p:cNvPr>
            <p:cNvSpPr>
              <a:spLocks/>
            </p:cNvSpPr>
            <p:nvPr/>
          </p:nvSpPr>
          <p:spPr bwMode="auto">
            <a:xfrm>
              <a:off x="3490" y="2873"/>
              <a:ext cx="1931" cy="1376"/>
            </a:xfrm>
            <a:custGeom>
              <a:avLst/>
              <a:gdLst>
                <a:gd name="T0" fmla="*/ 554 w 845"/>
                <a:gd name="T1" fmla="*/ 602 h 602"/>
                <a:gd name="T2" fmla="*/ 548 w 845"/>
                <a:gd name="T3" fmla="*/ 601 h 602"/>
                <a:gd name="T4" fmla="*/ 323 w 845"/>
                <a:gd name="T5" fmla="*/ 554 h 602"/>
                <a:gd name="T6" fmla="*/ 299 w 845"/>
                <a:gd name="T7" fmla="*/ 518 h 602"/>
                <a:gd name="T8" fmla="*/ 335 w 845"/>
                <a:gd name="T9" fmla="*/ 495 h 602"/>
                <a:gd name="T10" fmla="*/ 541 w 845"/>
                <a:gd name="T11" fmla="*/ 538 h 602"/>
                <a:gd name="T12" fmla="*/ 763 w 845"/>
                <a:gd name="T13" fmla="*/ 242 h 602"/>
                <a:gd name="T14" fmla="*/ 26 w 845"/>
                <a:gd name="T15" fmla="*/ 63 h 602"/>
                <a:gd name="T16" fmla="*/ 4 w 845"/>
                <a:gd name="T17" fmla="*/ 26 h 602"/>
                <a:gd name="T18" fmla="*/ 40 w 845"/>
                <a:gd name="T19" fmla="*/ 4 h 602"/>
                <a:gd name="T20" fmla="*/ 821 w 845"/>
                <a:gd name="T21" fmla="*/ 195 h 602"/>
                <a:gd name="T22" fmla="*/ 842 w 845"/>
                <a:gd name="T23" fmla="*/ 214 h 602"/>
                <a:gd name="T24" fmla="*/ 838 w 845"/>
                <a:gd name="T25" fmla="*/ 242 h 602"/>
                <a:gd name="T26" fmla="*/ 578 w 845"/>
                <a:gd name="T27" fmla="*/ 589 h 602"/>
                <a:gd name="T28" fmla="*/ 554 w 845"/>
                <a:gd name="T2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5" h="602">
                  <a:moveTo>
                    <a:pt x="554" y="602"/>
                  </a:moveTo>
                  <a:cubicBezTo>
                    <a:pt x="552" y="602"/>
                    <a:pt x="550" y="601"/>
                    <a:pt x="548" y="601"/>
                  </a:cubicBezTo>
                  <a:cubicBezTo>
                    <a:pt x="323" y="554"/>
                    <a:pt x="323" y="554"/>
                    <a:pt x="323" y="554"/>
                  </a:cubicBezTo>
                  <a:cubicBezTo>
                    <a:pt x="306" y="550"/>
                    <a:pt x="296" y="535"/>
                    <a:pt x="299" y="518"/>
                  </a:cubicBezTo>
                  <a:cubicBezTo>
                    <a:pt x="303" y="502"/>
                    <a:pt x="319" y="492"/>
                    <a:pt x="335" y="495"/>
                  </a:cubicBezTo>
                  <a:cubicBezTo>
                    <a:pt x="541" y="538"/>
                    <a:pt x="541" y="538"/>
                    <a:pt x="541" y="538"/>
                  </a:cubicBezTo>
                  <a:cubicBezTo>
                    <a:pt x="763" y="242"/>
                    <a:pt x="763" y="242"/>
                    <a:pt x="763" y="242"/>
                  </a:cubicBezTo>
                  <a:cubicBezTo>
                    <a:pt x="26" y="63"/>
                    <a:pt x="26" y="63"/>
                    <a:pt x="26" y="63"/>
                  </a:cubicBezTo>
                  <a:cubicBezTo>
                    <a:pt x="10" y="59"/>
                    <a:pt x="0" y="42"/>
                    <a:pt x="4" y="26"/>
                  </a:cubicBezTo>
                  <a:cubicBezTo>
                    <a:pt x="8" y="10"/>
                    <a:pt x="24" y="0"/>
                    <a:pt x="40" y="4"/>
                  </a:cubicBezTo>
                  <a:cubicBezTo>
                    <a:pt x="821" y="195"/>
                    <a:pt x="821" y="195"/>
                    <a:pt x="821" y="195"/>
                  </a:cubicBezTo>
                  <a:cubicBezTo>
                    <a:pt x="831" y="197"/>
                    <a:pt x="839" y="204"/>
                    <a:pt x="842" y="214"/>
                  </a:cubicBezTo>
                  <a:cubicBezTo>
                    <a:pt x="845" y="223"/>
                    <a:pt x="844" y="234"/>
                    <a:pt x="838" y="242"/>
                  </a:cubicBezTo>
                  <a:cubicBezTo>
                    <a:pt x="578" y="589"/>
                    <a:pt x="578" y="589"/>
                    <a:pt x="578" y="589"/>
                  </a:cubicBezTo>
                  <a:cubicBezTo>
                    <a:pt x="572" y="597"/>
                    <a:pt x="563" y="602"/>
                    <a:pt x="554" y="6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39" name="Freeform 10">
              <a:extLst>
                <a:ext uri="{FF2B5EF4-FFF2-40B4-BE49-F238E27FC236}">
                  <a16:creationId xmlns:a16="http://schemas.microsoft.com/office/drawing/2014/main" id="{AEF77D9B-952E-76FF-DD84-A67F9E902B97}"/>
                </a:ext>
              </a:extLst>
            </p:cNvPr>
            <p:cNvSpPr>
              <a:spLocks/>
            </p:cNvSpPr>
            <p:nvPr/>
          </p:nvSpPr>
          <p:spPr bwMode="auto">
            <a:xfrm>
              <a:off x="2055" y="-2"/>
              <a:ext cx="3972" cy="2967"/>
            </a:xfrm>
            <a:custGeom>
              <a:avLst/>
              <a:gdLst>
                <a:gd name="T0" fmla="*/ 1708 w 1738"/>
                <a:gd name="T1" fmla="*/ 1298 h 1298"/>
                <a:gd name="T2" fmla="*/ 1701 w 1738"/>
                <a:gd name="T3" fmla="*/ 1297 h 1298"/>
                <a:gd name="T4" fmla="*/ 537 w 1738"/>
                <a:gd name="T5" fmla="*/ 1033 h 1298"/>
                <a:gd name="T6" fmla="*/ 514 w 1738"/>
                <a:gd name="T7" fmla="*/ 997 h 1298"/>
                <a:gd name="T8" fmla="*/ 550 w 1738"/>
                <a:gd name="T9" fmla="*/ 975 h 1298"/>
                <a:gd name="T10" fmla="*/ 1678 w 1738"/>
                <a:gd name="T11" fmla="*/ 1231 h 1298"/>
                <a:gd name="T12" fmla="*/ 1678 w 1738"/>
                <a:gd name="T13" fmla="*/ 228 h 1298"/>
                <a:gd name="T14" fmla="*/ 60 w 1738"/>
                <a:gd name="T15" fmla="*/ 63 h 1298"/>
                <a:gd name="T16" fmla="*/ 60 w 1738"/>
                <a:gd name="T17" fmla="*/ 601 h 1298"/>
                <a:gd name="T18" fmla="*/ 30 w 1738"/>
                <a:gd name="T19" fmla="*/ 631 h 1298"/>
                <a:gd name="T20" fmla="*/ 0 w 1738"/>
                <a:gd name="T21" fmla="*/ 601 h 1298"/>
                <a:gd name="T22" fmla="*/ 0 w 1738"/>
                <a:gd name="T23" fmla="*/ 30 h 1298"/>
                <a:gd name="T24" fmla="*/ 10 w 1738"/>
                <a:gd name="T25" fmla="*/ 8 h 1298"/>
                <a:gd name="T26" fmla="*/ 33 w 1738"/>
                <a:gd name="T27" fmla="*/ 0 h 1298"/>
                <a:gd name="T28" fmla="*/ 1711 w 1738"/>
                <a:gd name="T29" fmla="*/ 171 h 1298"/>
                <a:gd name="T30" fmla="*/ 1738 w 1738"/>
                <a:gd name="T31" fmla="*/ 201 h 1298"/>
                <a:gd name="T32" fmla="*/ 1738 w 1738"/>
                <a:gd name="T33" fmla="*/ 1268 h 1298"/>
                <a:gd name="T34" fmla="*/ 1726 w 1738"/>
                <a:gd name="T35" fmla="*/ 1292 h 1298"/>
                <a:gd name="T36" fmla="*/ 1708 w 1738"/>
                <a:gd name="T37" fmla="*/ 1298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38" h="1298">
                  <a:moveTo>
                    <a:pt x="1708" y="1298"/>
                  </a:moveTo>
                  <a:cubicBezTo>
                    <a:pt x="1705" y="1298"/>
                    <a:pt x="1703" y="1298"/>
                    <a:pt x="1701" y="1297"/>
                  </a:cubicBezTo>
                  <a:cubicBezTo>
                    <a:pt x="537" y="1033"/>
                    <a:pt x="537" y="1033"/>
                    <a:pt x="537" y="1033"/>
                  </a:cubicBezTo>
                  <a:cubicBezTo>
                    <a:pt x="521" y="1030"/>
                    <a:pt x="511" y="1014"/>
                    <a:pt x="514" y="997"/>
                  </a:cubicBezTo>
                  <a:cubicBezTo>
                    <a:pt x="518" y="981"/>
                    <a:pt x="534" y="971"/>
                    <a:pt x="550" y="975"/>
                  </a:cubicBezTo>
                  <a:cubicBezTo>
                    <a:pt x="1678" y="1231"/>
                    <a:pt x="1678" y="1231"/>
                    <a:pt x="1678" y="1231"/>
                  </a:cubicBezTo>
                  <a:cubicBezTo>
                    <a:pt x="1678" y="228"/>
                    <a:pt x="1678" y="228"/>
                    <a:pt x="1678" y="228"/>
                  </a:cubicBezTo>
                  <a:cubicBezTo>
                    <a:pt x="60" y="63"/>
                    <a:pt x="60" y="63"/>
                    <a:pt x="60" y="63"/>
                  </a:cubicBezTo>
                  <a:cubicBezTo>
                    <a:pt x="60" y="601"/>
                    <a:pt x="60" y="601"/>
                    <a:pt x="60" y="601"/>
                  </a:cubicBezTo>
                  <a:cubicBezTo>
                    <a:pt x="60" y="617"/>
                    <a:pt x="46" y="631"/>
                    <a:pt x="30" y="631"/>
                  </a:cubicBezTo>
                  <a:cubicBezTo>
                    <a:pt x="13" y="631"/>
                    <a:pt x="0" y="617"/>
                    <a:pt x="0" y="601"/>
                  </a:cubicBezTo>
                  <a:cubicBezTo>
                    <a:pt x="0" y="30"/>
                    <a:pt x="0" y="30"/>
                    <a:pt x="0" y="30"/>
                  </a:cubicBezTo>
                  <a:cubicBezTo>
                    <a:pt x="0" y="22"/>
                    <a:pt x="3" y="14"/>
                    <a:pt x="10" y="8"/>
                  </a:cubicBezTo>
                  <a:cubicBezTo>
                    <a:pt x="16" y="2"/>
                    <a:pt x="24" y="0"/>
                    <a:pt x="33" y="0"/>
                  </a:cubicBezTo>
                  <a:cubicBezTo>
                    <a:pt x="1711" y="171"/>
                    <a:pt x="1711" y="171"/>
                    <a:pt x="1711" y="171"/>
                  </a:cubicBezTo>
                  <a:cubicBezTo>
                    <a:pt x="1726" y="173"/>
                    <a:pt x="1738" y="186"/>
                    <a:pt x="1738" y="201"/>
                  </a:cubicBezTo>
                  <a:cubicBezTo>
                    <a:pt x="1738" y="1268"/>
                    <a:pt x="1738" y="1268"/>
                    <a:pt x="1738" y="1268"/>
                  </a:cubicBezTo>
                  <a:cubicBezTo>
                    <a:pt x="1738" y="1277"/>
                    <a:pt x="1733" y="1286"/>
                    <a:pt x="1726" y="1292"/>
                  </a:cubicBezTo>
                  <a:cubicBezTo>
                    <a:pt x="1721" y="1296"/>
                    <a:pt x="1714" y="1298"/>
                    <a:pt x="1708" y="1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0" name="Freeform 11">
              <a:extLst>
                <a:ext uri="{FF2B5EF4-FFF2-40B4-BE49-F238E27FC236}">
                  <a16:creationId xmlns:a16="http://schemas.microsoft.com/office/drawing/2014/main" id="{DE459915-6CB0-560C-E0B9-87C4BC3AFED0}"/>
                </a:ext>
              </a:extLst>
            </p:cNvPr>
            <p:cNvSpPr>
              <a:spLocks/>
            </p:cNvSpPr>
            <p:nvPr/>
          </p:nvSpPr>
          <p:spPr bwMode="auto">
            <a:xfrm>
              <a:off x="3301" y="2304"/>
              <a:ext cx="1752" cy="661"/>
            </a:xfrm>
            <a:custGeom>
              <a:avLst/>
              <a:gdLst>
                <a:gd name="T0" fmla="*/ 618 w 767"/>
                <a:gd name="T1" fmla="*/ 289 h 289"/>
                <a:gd name="T2" fmla="*/ 611 w 767"/>
                <a:gd name="T3" fmla="*/ 288 h 289"/>
                <a:gd name="T4" fmla="*/ 25 w 767"/>
                <a:gd name="T5" fmla="*/ 153 h 289"/>
                <a:gd name="T6" fmla="*/ 3 w 767"/>
                <a:gd name="T7" fmla="*/ 131 h 289"/>
                <a:gd name="T8" fmla="*/ 13 w 767"/>
                <a:gd name="T9" fmla="*/ 101 h 289"/>
                <a:gd name="T10" fmla="*/ 121 w 767"/>
                <a:gd name="T11" fmla="*/ 11 h 289"/>
                <a:gd name="T12" fmla="*/ 163 w 767"/>
                <a:gd name="T13" fmla="*/ 15 h 289"/>
                <a:gd name="T14" fmla="*/ 159 w 767"/>
                <a:gd name="T15" fmla="*/ 57 h 289"/>
                <a:gd name="T16" fmla="*/ 98 w 767"/>
                <a:gd name="T17" fmla="*/ 108 h 289"/>
                <a:gd name="T18" fmla="*/ 610 w 767"/>
                <a:gd name="T19" fmla="*/ 227 h 289"/>
                <a:gd name="T20" fmla="*/ 714 w 767"/>
                <a:gd name="T21" fmla="*/ 139 h 289"/>
                <a:gd name="T22" fmla="*/ 756 w 767"/>
                <a:gd name="T23" fmla="*/ 142 h 289"/>
                <a:gd name="T24" fmla="*/ 752 w 767"/>
                <a:gd name="T25" fmla="*/ 185 h 289"/>
                <a:gd name="T26" fmla="*/ 637 w 767"/>
                <a:gd name="T27" fmla="*/ 282 h 289"/>
                <a:gd name="T28" fmla="*/ 618 w 767"/>
                <a:gd name="T29"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7" h="289">
                  <a:moveTo>
                    <a:pt x="618" y="289"/>
                  </a:moveTo>
                  <a:cubicBezTo>
                    <a:pt x="616" y="289"/>
                    <a:pt x="613" y="289"/>
                    <a:pt x="611" y="288"/>
                  </a:cubicBezTo>
                  <a:cubicBezTo>
                    <a:pt x="25" y="153"/>
                    <a:pt x="25" y="153"/>
                    <a:pt x="25" y="153"/>
                  </a:cubicBezTo>
                  <a:cubicBezTo>
                    <a:pt x="14" y="150"/>
                    <a:pt x="5" y="142"/>
                    <a:pt x="3" y="131"/>
                  </a:cubicBezTo>
                  <a:cubicBezTo>
                    <a:pt x="0" y="120"/>
                    <a:pt x="4" y="108"/>
                    <a:pt x="13" y="101"/>
                  </a:cubicBezTo>
                  <a:cubicBezTo>
                    <a:pt x="121" y="11"/>
                    <a:pt x="121" y="11"/>
                    <a:pt x="121" y="11"/>
                  </a:cubicBezTo>
                  <a:cubicBezTo>
                    <a:pt x="134" y="0"/>
                    <a:pt x="153" y="2"/>
                    <a:pt x="163" y="15"/>
                  </a:cubicBezTo>
                  <a:cubicBezTo>
                    <a:pt x="174" y="28"/>
                    <a:pt x="172" y="47"/>
                    <a:pt x="159" y="57"/>
                  </a:cubicBezTo>
                  <a:cubicBezTo>
                    <a:pt x="98" y="108"/>
                    <a:pt x="98" y="108"/>
                    <a:pt x="98" y="108"/>
                  </a:cubicBezTo>
                  <a:cubicBezTo>
                    <a:pt x="610" y="227"/>
                    <a:pt x="610" y="227"/>
                    <a:pt x="610" y="227"/>
                  </a:cubicBezTo>
                  <a:cubicBezTo>
                    <a:pt x="714" y="139"/>
                    <a:pt x="714" y="139"/>
                    <a:pt x="714" y="139"/>
                  </a:cubicBezTo>
                  <a:cubicBezTo>
                    <a:pt x="726" y="128"/>
                    <a:pt x="745" y="130"/>
                    <a:pt x="756" y="142"/>
                  </a:cubicBezTo>
                  <a:cubicBezTo>
                    <a:pt x="767" y="155"/>
                    <a:pt x="765" y="174"/>
                    <a:pt x="752" y="185"/>
                  </a:cubicBezTo>
                  <a:cubicBezTo>
                    <a:pt x="637" y="282"/>
                    <a:pt x="637" y="282"/>
                    <a:pt x="637" y="282"/>
                  </a:cubicBezTo>
                  <a:cubicBezTo>
                    <a:pt x="632" y="287"/>
                    <a:pt x="625" y="289"/>
                    <a:pt x="618" y="2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1" name="Freeform 12">
              <a:extLst>
                <a:ext uri="{FF2B5EF4-FFF2-40B4-BE49-F238E27FC236}">
                  <a16:creationId xmlns:a16="http://schemas.microsoft.com/office/drawing/2014/main" id="{4FE2766F-5A37-7FF5-92F5-E3C102B566B4}"/>
                </a:ext>
              </a:extLst>
            </p:cNvPr>
            <p:cNvSpPr>
              <a:spLocks/>
            </p:cNvSpPr>
            <p:nvPr/>
          </p:nvSpPr>
          <p:spPr bwMode="auto">
            <a:xfrm>
              <a:off x="3056" y="736"/>
              <a:ext cx="608" cy="905"/>
            </a:xfrm>
            <a:custGeom>
              <a:avLst/>
              <a:gdLst>
                <a:gd name="T0" fmla="*/ 157 w 266"/>
                <a:gd name="T1" fmla="*/ 396 h 396"/>
                <a:gd name="T2" fmla="*/ 132 w 266"/>
                <a:gd name="T3" fmla="*/ 382 h 396"/>
                <a:gd name="T4" fmla="*/ 9 w 266"/>
                <a:gd name="T5" fmla="*/ 188 h 396"/>
                <a:gd name="T6" fmla="*/ 17 w 266"/>
                <a:gd name="T7" fmla="*/ 148 h 396"/>
                <a:gd name="T8" fmla="*/ 214 w 266"/>
                <a:gd name="T9" fmla="*/ 9 h 396"/>
                <a:gd name="T10" fmla="*/ 256 w 266"/>
                <a:gd name="T11" fmla="*/ 17 h 396"/>
                <a:gd name="T12" fmla="*/ 249 w 266"/>
                <a:gd name="T13" fmla="*/ 58 h 396"/>
                <a:gd name="T14" fmla="*/ 75 w 266"/>
                <a:gd name="T15" fmla="*/ 180 h 396"/>
                <a:gd name="T16" fmla="*/ 182 w 266"/>
                <a:gd name="T17" fmla="*/ 349 h 396"/>
                <a:gd name="T18" fmla="*/ 173 w 266"/>
                <a:gd name="T19" fmla="*/ 391 h 396"/>
                <a:gd name="T20" fmla="*/ 157 w 266"/>
                <a:gd name="T21"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6" h="396">
                  <a:moveTo>
                    <a:pt x="157" y="396"/>
                  </a:moveTo>
                  <a:cubicBezTo>
                    <a:pt x="147" y="396"/>
                    <a:pt x="138" y="391"/>
                    <a:pt x="132" y="382"/>
                  </a:cubicBezTo>
                  <a:cubicBezTo>
                    <a:pt x="9" y="188"/>
                    <a:pt x="9" y="188"/>
                    <a:pt x="9" y="188"/>
                  </a:cubicBezTo>
                  <a:cubicBezTo>
                    <a:pt x="0" y="175"/>
                    <a:pt x="4" y="157"/>
                    <a:pt x="17" y="148"/>
                  </a:cubicBezTo>
                  <a:cubicBezTo>
                    <a:pt x="214" y="9"/>
                    <a:pt x="214" y="9"/>
                    <a:pt x="214" y="9"/>
                  </a:cubicBezTo>
                  <a:cubicBezTo>
                    <a:pt x="228" y="0"/>
                    <a:pt x="246" y="3"/>
                    <a:pt x="256" y="17"/>
                  </a:cubicBezTo>
                  <a:cubicBezTo>
                    <a:pt x="266" y="30"/>
                    <a:pt x="262" y="49"/>
                    <a:pt x="249" y="58"/>
                  </a:cubicBezTo>
                  <a:cubicBezTo>
                    <a:pt x="75" y="180"/>
                    <a:pt x="75" y="180"/>
                    <a:pt x="75" y="180"/>
                  </a:cubicBezTo>
                  <a:cubicBezTo>
                    <a:pt x="182" y="349"/>
                    <a:pt x="182" y="349"/>
                    <a:pt x="182" y="349"/>
                  </a:cubicBezTo>
                  <a:cubicBezTo>
                    <a:pt x="191" y="363"/>
                    <a:pt x="187" y="382"/>
                    <a:pt x="173" y="391"/>
                  </a:cubicBezTo>
                  <a:cubicBezTo>
                    <a:pt x="168" y="394"/>
                    <a:pt x="163" y="396"/>
                    <a:pt x="157" y="3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2" name="Freeform 13">
              <a:extLst>
                <a:ext uri="{FF2B5EF4-FFF2-40B4-BE49-F238E27FC236}">
                  <a16:creationId xmlns:a16="http://schemas.microsoft.com/office/drawing/2014/main" id="{DA3EEA08-0662-CB00-27F7-F8599FE79E5B}"/>
                </a:ext>
              </a:extLst>
            </p:cNvPr>
            <p:cNvSpPr>
              <a:spLocks/>
            </p:cNvSpPr>
            <p:nvPr/>
          </p:nvSpPr>
          <p:spPr bwMode="auto">
            <a:xfrm>
              <a:off x="4409" y="878"/>
              <a:ext cx="663" cy="1012"/>
            </a:xfrm>
            <a:custGeom>
              <a:avLst/>
              <a:gdLst>
                <a:gd name="T0" fmla="*/ 34 w 290"/>
                <a:gd name="T1" fmla="*/ 443 h 443"/>
                <a:gd name="T2" fmla="*/ 9 w 290"/>
                <a:gd name="T3" fmla="*/ 430 h 443"/>
                <a:gd name="T4" fmla="*/ 17 w 290"/>
                <a:gd name="T5" fmla="*/ 388 h 443"/>
                <a:gd name="T6" fmla="*/ 217 w 290"/>
                <a:gd name="T7" fmla="*/ 256 h 443"/>
                <a:gd name="T8" fmla="*/ 68 w 290"/>
                <a:gd name="T9" fmla="*/ 52 h 443"/>
                <a:gd name="T10" fmla="*/ 74 w 290"/>
                <a:gd name="T11" fmla="*/ 10 h 443"/>
                <a:gd name="T12" fmla="*/ 116 w 290"/>
                <a:gd name="T13" fmla="*/ 16 h 443"/>
                <a:gd name="T14" fmla="*/ 284 w 290"/>
                <a:gd name="T15" fmla="*/ 246 h 443"/>
                <a:gd name="T16" fmla="*/ 289 w 290"/>
                <a:gd name="T17" fmla="*/ 269 h 443"/>
                <a:gd name="T18" fmla="*/ 276 w 290"/>
                <a:gd name="T19" fmla="*/ 288 h 443"/>
                <a:gd name="T20" fmla="*/ 50 w 290"/>
                <a:gd name="T21" fmla="*/ 438 h 443"/>
                <a:gd name="T22" fmla="*/ 34 w 290"/>
                <a:gd name="T23" fmla="*/ 44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0" h="443">
                  <a:moveTo>
                    <a:pt x="34" y="443"/>
                  </a:moveTo>
                  <a:cubicBezTo>
                    <a:pt x="24" y="443"/>
                    <a:pt x="15" y="438"/>
                    <a:pt x="9" y="430"/>
                  </a:cubicBezTo>
                  <a:cubicBezTo>
                    <a:pt x="0" y="416"/>
                    <a:pt x="3" y="397"/>
                    <a:pt x="17" y="388"/>
                  </a:cubicBezTo>
                  <a:cubicBezTo>
                    <a:pt x="217" y="256"/>
                    <a:pt x="217" y="256"/>
                    <a:pt x="217" y="256"/>
                  </a:cubicBezTo>
                  <a:cubicBezTo>
                    <a:pt x="68" y="52"/>
                    <a:pt x="68" y="52"/>
                    <a:pt x="68" y="52"/>
                  </a:cubicBezTo>
                  <a:cubicBezTo>
                    <a:pt x="58" y="38"/>
                    <a:pt x="61" y="20"/>
                    <a:pt x="74" y="10"/>
                  </a:cubicBezTo>
                  <a:cubicBezTo>
                    <a:pt x="88" y="0"/>
                    <a:pt x="107" y="3"/>
                    <a:pt x="116" y="16"/>
                  </a:cubicBezTo>
                  <a:cubicBezTo>
                    <a:pt x="284" y="246"/>
                    <a:pt x="284" y="246"/>
                    <a:pt x="284" y="246"/>
                  </a:cubicBezTo>
                  <a:cubicBezTo>
                    <a:pt x="288" y="252"/>
                    <a:pt x="290" y="261"/>
                    <a:pt x="289" y="269"/>
                  </a:cubicBezTo>
                  <a:cubicBezTo>
                    <a:pt x="287" y="277"/>
                    <a:pt x="283" y="284"/>
                    <a:pt x="276" y="288"/>
                  </a:cubicBezTo>
                  <a:cubicBezTo>
                    <a:pt x="50" y="438"/>
                    <a:pt x="50" y="438"/>
                    <a:pt x="50" y="438"/>
                  </a:cubicBezTo>
                  <a:cubicBezTo>
                    <a:pt x="45" y="441"/>
                    <a:pt x="39" y="443"/>
                    <a:pt x="34"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sp>
          <p:nvSpPr>
            <p:cNvPr id="43" name="Freeform 14">
              <a:extLst>
                <a:ext uri="{FF2B5EF4-FFF2-40B4-BE49-F238E27FC236}">
                  <a16:creationId xmlns:a16="http://schemas.microsoft.com/office/drawing/2014/main" id="{6AADE31F-F860-5E73-A2B1-1C34570E1E6C}"/>
                </a:ext>
              </a:extLst>
            </p:cNvPr>
            <p:cNvSpPr>
              <a:spLocks/>
            </p:cNvSpPr>
            <p:nvPr/>
          </p:nvSpPr>
          <p:spPr bwMode="auto">
            <a:xfrm>
              <a:off x="3616" y="841"/>
              <a:ext cx="772" cy="853"/>
            </a:xfrm>
            <a:custGeom>
              <a:avLst/>
              <a:gdLst>
                <a:gd name="T0" fmla="*/ 33 w 338"/>
                <a:gd name="T1" fmla="*/ 373 h 373"/>
                <a:gd name="T2" fmla="*/ 14 w 338"/>
                <a:gd name="T3" fmla="*/ 365 h 373"/>
                <a:gd name="T4" fmla="*/ 11 w 338"/>
                <a:gd name="T5" fmla="*/ 323 h 373"/>
                <a:gd name="T6" fmla="*/ 282 w 338"/>
                <a:gd name="T7" fmla="*/ 14 h 373"/>
                <a:gd name="T8" fmla="*/ 324 w 338"/>
                <a:gd name="T9" fmla="*/ 11 h 373"/>
                <a:gd name="T10" fmla="*/ 327 w 338"/>
                <a:gd name="T11" fmla="*/ 54 h 373"/>
                <a:gd name="T12" fmla="*/ 56 w 338"/>
                <a:gd name="T13" fmla="*/ 363 h 373"/>
                <a:gd name="T14" fmla="*/ 33 w 338"/>
                <a:gd name="T15" fmla="*/ 373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373">
                  <a:moveTo>
                    <a:pt x="33" y="373"/>
                  </a:moveTo>
                  <a:cubicBezTo>
                    <a:pt x="26" y="373"/>
                    <a:pt x="19" y="370"/>
                    <a:pt x="14" y="365"/>
                  </a:cubicBezTo>
                  <a:cubicBezTo>
                    <a:pt x="1" y="354"/>
                    <a:pt x="0" y="336"/>
                    <a:pt x="11" y="323"/>
                  </a:cubicBezTo>
                  <a:cubicBezTo>
                    <a:pt x="282" y="14"/>
                    <a:pt x="282" y="14"/>
                    <a:pt x="282" y="14"/>
                  </a:cubicBezTo>
                  <a:cubicBezTo>
                    <a:pt x="293" y="2"/>
                    <a:pt x="312" y="0"/>
                    <a:pt x="324" y="11"/>
                  </a:cubicBezTo>
                  <a:cubicBezTo>
                    <a:pt x="337" y="22"/>
                    <a:pt x="338" y="41"/>
                    <a:pt x="327" y="54"/>
                  </a:cubicBezTo>
                  <a:cubicBezTo>
                    <a:pt x="56" y="363"/>
                    <a:pt x="56" y="363"/>
                    <a:pt x="56" y="363"/>
                  </a:cubicBezTo>
                  <a:cubicBezTo>
                    <a:pt x="50" y="369"/>
                    <a:pt x="42" y="373"/>
                    <a:pt x="33"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Open Sans"/>
                <a:ea typeface="+mn-ea"/>
                <a:cs typeface="+mn-cs"/>
              </a:endParaRPr>
            </a:p>
          </p:txBody>
        </p:sp>
      </p:grpSp>
      <p:sp>
        <p:nvSpPr>
          <p:cNvPr id="275" name="TextBox 274">
            <a:extLst>
              <a:ext uri="{FF2B5EF4-FFF2-40B4-BE49-F238E27FC236}">
                <a16:creationId xmlns:a16="http://schemas.microsoft.com/office/drawing/2014/main" id="{A37BC8D6-A241-3430-8B22-3385AAF65181}"/>
              </a:ext>
            </a:extLst>
          </p:cNvPr>
          <p:cNvSpPr txBox="1"/>
          <p:nvPr/>
        </p:nvSpPr>
        <p:spPr>
          <a:xfrm>
            <a:off x="1585301" y="5731557"/>
            <a:ext cx="21515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20" normalizeH="0" baseline="0" noProof="0">
                <a:ln>
                  <a:noFill/>
                </a:ln>
                <a:solidFill>
                  <a:schemeClr val="accent1"/>
                </a:solidFill>
                <a:effectLst/>
                <a:uLnTx/>
                <a:uFillTx/>
                <a:latin typeface="Open Sans"/>
                <a:ea typeface="+mn-ea"/>
                <a:cs typeface="+mn-cs"/>
              </a:rPr>
              <a:t>Trust &amp; Oversight</a:t>
            </a:r>
          </a:p>
        </p:txBody>
      </p:sp>
      <p:cxnSp>
        <p:nvCxnSpPr>
          <p:cNvPr id="280" name="Straight Connector 279">
            <a:extLst>
              <a:ext uri="{FF2B5EF4-FFF2-40B4-BE49-F238E27FC236}">
                <a16:creationId xmlns:a16="http://schemas.microsoft.com/office/drawing/2014/main" id="{E67E8BA8-24C8-FF74-88ED-C47C5CA2540C}"/>
              </a:ext>
            </a:extLst>
          </p:cNvPr>
          <p:cNvCxnSpPr>
            <a:cxnSpLocks/>
          </p:cNvCxnSpPr>
          <p:nvPr/>
        </p:nvCxnSpPr>
        <p:spPr>
          <a:xfrm>
            <a:off x="5559169" y="1530578"/>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a:extLst>
              <a:ext uri="{FF2B5EF4-FFF2-40B4-BE49-F238E27FC236}">
                <a16:creationId xmlns:a16="http://schemas.microsoft.com/office/drawing/2014/main" id="{4A3A2219-3C9A-8592-EB17-CC2CEDCB4605}"/>
              </a:ext>
            </a:extLst>
          </p:cNvPr>
          <p:cNvCxnSpPr>
            <a:cxnSpLocks/>
          </p:cNvCxnSpPr>
          <p:nvPr/>
        </p:nvCxnSpPr>
        <p:spPr>
          <a:xfrm>
            <a:off x="5559169" y="5513813"/>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a:extLst>
              <a:ext uri="{FF2B5EF4-FFF2-40B4-BE49-F238E27FC236}">
                <a16:creationId xmlns:a16="http://schemas.microsoft.com/office/drawing/2014/main" id="{272DD73A-FD5B-463B-BFA0-08F2CE4A4DCF}"/>
              </a:ext>
            </a:extLst>
          </p:cNvPr>
          <p:cNvCxnSpPr>
            <a:cxnSpLocks/>
          </p:cNvCxnSpPr>
          <p:nvPr/>
        </p:nvCxnSpPr>
        <p:spPr>
          <a:xfrm>
            <a:off x="7559385" y="5785356"/>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486F1806-D211-3A66-CD2A-04E761EA2DDD}"/>
              </a:ext>
            </a:extLst>
          </p:cNvPr>
          <p:cNvCxnSpPr>
            <a:cxnSpLocks/>
          </p:cNvCxnSpPr>
          <p:nvPr/>
        </p:nvCxnSpPr>
        <p:spPr>
          <a:xfrm>
            <a:off x="7559385" y="1255484"/>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a:extLst>
              <a:ext uri="{FF2B5EF4-FFF2-40B4-BE49-F238E27FC236}">
                <a16:creationId xmlns:a16="http://schemas.microsoft.com/office/drawing/2014/main" id="{85398F3B-92A0-7D06-3F84-123483F16A97}"/>
              </a:ext>
            </a:extLst>
          </p:cNvPr>
          <p:cNvCxnSpPr>
            <a:cxnSpLocks/>
          </p:cNvCxnSpPr>
          <p:nvPr/>
        </p:nvCxnSpPr>
        <p:spPr>
          <a:xfrm>
            <a:off x="2605229" y="5250846"/>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a:extLst>
              <a:ext uri="{FF2B5EF4-FFF2-40B4-BE49-F238E27FC236}">
                <a16:creationId xmlns:a16="http://schemas.microsoft.com/office/drawing/2014/main" id="{2F6A4C0D-0E41-2B26-868B-D96C938CAFF6}"/>
              </a:ext>
            </a:extLst>
          </p:cNvPr>
          <p:cNvCxnSpPr>
            <a:cxnSpLocks/>
          </p:cNvCxnSpPr>
          <p:nvPr/>
        </p:nvCxnSpPr>
        <p:spPr>
          <a:xfrm>
            <a:off x="2605229" y="1789993"/>
            <a:ext cx="0" cy="269711"/>
          </a:xfrm>
          <a:prstGeom prst="line">
            <a:avLst/>
          </a:prstGeom>
          <a:ln w="25400">
            <a:solidFill>
              <a:schemeClr val="tx1">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386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barn(inVertical)">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800" i="1" dirty="0">
                <a:latin typeface="Open Sans"/>
                <a:ea typeface="Open Sans"/>
                <a:cs typeface="Open Sans"/>
              </a:rPr>
              <a:t>Countering human trafficking and child exploitation</a:t>
            </a:r>
            <a:endParaRPr lang="en-US" sz="28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3775587423"/>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Detection Rate</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False Positives</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557606"/>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Improving the rate at which  human trafficking operations are discovered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Reduced number of missed instances and undiscovered victims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More time to investigate and prosecute offenders.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37426"/>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ea typeface="+mn-lt"/>
                <a:cs typeface="+mn-lt"/>
              </a:rPr>
              <a:t>GenAI</a:t>
            </a:r>
            <a:r>
              <a:rPr lang="en-US" sz="1400" dirty="0">
                <a:solidFill>
                  <a:srgbClr val="000000"/>
                </a:solidFill>
                <a:ea typeface="+mn-lt"/>
                <a:cs typeface="+mn-lt"/>
              </a:rPr>
              <a:t> systems can apply historical knowledge to new data to enhance detection accuracy. </a:t>
            </a:r>
            <a:r>
              <a:rPr lang="en-US" sz="1400" dirty="0" err="1">
                <a:solidFill>
                  <a:srgbClr val="000000"/>
                </a:solidFill>
                <a:ea typeface="+mn-lt"/>
                <a:cs typeface="+mn-lt"/>
              </a:rPr>
              <a:t>GenAI</a:t>
            </a:r>
            <a:r>
              <a:rPr lang="en-US" sz="1400" dirty="0">
                <a:solidFill>
                  <a:srgbClr val="000000"/>
                </a:solidFill>
                <a:ea typeface="+mn-lt"/>
                <a:cs typeface="+mn-lt"/>
              </a:rPr>
              <a:t>-enhanced analytics can help track human trafficking online by identifying code words and profiles used to impersonate trusted figures. It can also detect the proliferation of child sexual abuse materials. </a:t>
            </a:r>
            <a:endParaRPr lang="en-US" sz="1600" dirty="0"/>
          </a:p>
        </p:txBody>
      </p:sp>
      <p:sp>
        <p:nvSpPr>
          <p:cNvPr id="9" name="TextBox 8">
            <a:extLst>
              <a:ext uri="{FF2B5EF4-FFF2-40B4-BE49-F238E27FC236}">
                <a16:creationId xmlns:a16="http://schemas.microsoft.com/office/drawing/2014/main" id="{466A1151-5711-CD81-C45A-E9559DECC708}"/>
              </a:ext>
            </a:extLst>
          </p:cNvPr>
          <p:cNvSpPr txBox="1"/>
          <p:nvPr/>
        </p:nvSpPr>
        <p:spPr>
          <a:xfrm>
            <a:off x="461017" y="4952120"/>
            <a:ext cx="7345346" cy="1061829"/>
          </a:xfrm>
          <a:prstGeom prst="rect">
            <a:avLst/>
          </a:prstGeom>
          <a:noFill/>
        </p:spPr>
        <p:txBody>
          <a:bodyPr wrap="square" lIns="91440" tIns="45720" rIns="91440" bIns="45720" rtlCol="0" anchor="t">
            <a:spAutoFit/>
          </a:bodyPr>
          <a:lstStyle/>
          <a:p>
            <a:pPr>
              <a:lnSpc>
                <a:spcPct val="90000"/>
              </a:lnSpc>
              <a:spcBef>
                <a:spcPts val="400"/>
              </a:spcBef>
              <a:defRPr/>
            </a:pPr>
            <a:r>
              <a:rPr lang="en-US" sz="1400">
                <a:solidFill>
                  <a:srgbClr val="000000"/>
                </a:solidFill>
                <a:ea typeface="+mn-lt"/>
                <a:cs typeface="+mn-lt"/>
              </a:rPr>
              <a:t>U.S. Immigration and Customs Enforcement (ICE) uses AI to analyze documents, translate content, normalize phone numbers, and for facial recognition in investigations. </a:t>
            </a:r>
            <a:r>
              <a:rPr lang="en-US" sz="1400" err="1">
                <a:solidFill>
                  <a:srgbClr val="000000"/>
                </a:solidFill>
                <a:ea typeface="+mn-lt"/>
                <a:cs typeface="+mn-lt"/>
              </a:rPr>
              <a:t>GenAI</a:t>
            </a:r>
            <a:r>
              <a:rPr lang="en-US" sz="1400">
                <a:solidFill>
                  <a:srgbClr val="000000"/>
                </a:solidFill>
                <a:ea typeface="+mn-lt"/>
                <a:cs typeface="+mn-lt"/>
              </a:rPr>
              <a:t> can automate document generation and analysis across a variety of languages and deliver relevant evidence and imagery to increase for investigative effectiveness.</a:t>
            </a: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CA556C77-ED51-B533-FCD6-5DDA872A4CE0}"/>
              </a:ext>
            </a:extLst>
          </p:cNvPr>
          <p:cNvSpPr/>
          <p:nvPr/>
        </p:nvSpPr>
        <p:spPr>
          <a:xfrm>
            <a:off x="6237125" y="3313697"/>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6" name="Rectangle: Rounded Corners 15">
            <a:extLst>
              <a:ext uri="{FF2B5EF4-FFF2-40B4-BE49-F238E27FC236}">
                <a16:creationId xmlns:a16="http://schemas.microsoft.com/office/drawing/2014/main" id="{BF889E12-120A-579C-D025-620D9FC428E4}"/>
              </a:ext>
            </a:extLst>
          </p:cNvPr>
          <p:cNvSpPr/>
          <p:nvPr/>
        </p:nvSpPr>
        <p:spPr>
          <a:xfrm>
            <a:off x="6459864" y="2786159"/>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24" name="Rectangle: Rounded Corners 23">
            <a:extLst>
              <a:ext uri="{FF2B5EF4-FFF2-40B4-BE49-F238E27FC236}">
                <a16:creationId xmlns:a16="http://schemas.microsoft.com/office/drawing/2014/main" id="{EAB806DD-4A5B-4208-811F-D7962E07397F}"/>
              </a:ext>
            </a:extLst>
          </p:cNvPr>
          <p:cNvSpPr/>
          <p:nvPr/>
        </p:nvSpPr>
        <p:spPr>
          <a:xfrm>
            <a:off x="5803371" y="210622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1370773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800" i="1" dirty="0">
                <a:latin typeface="Open Sans"/>
                <a:ea typeface="Open Sans"/>
                <a:cs typeface="Open Sans"/>
              </a:rPr>
              <a:t>Nation state threat management</a:t>
            </a:r>
            <a:endParaRPr lang="en-US" sz="28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6295740" y="3074241"/>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2939636480"/>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Threat model accuracy</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lvl="0" algn="l">
                        <a:buNone/>
                      </a:pPr>
                      <a:r>
                        <a:rPr lang="en-US" sz="1050" b="0" i="0" u="none" strike="noStrike" kern="1200" baseline="0" noProof="0">
                          <a:solidFill>
                            <a:srgbClr val="3F3F3F"/>
                          </a:solidFill>
                          <a:effectLst/>
                          <a:latin typeface="Open Sans"/>
                        </a:rPr>
                        <a:t>High-risk vulnerability identification</a:t>
                      </a:r>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654812"/>
          </a:xfrm>
          <a:prstGeom prst="rect">
            <a:avLst/>
          </a:prstGeom>
          <a:noFill/>
        </p:spPr>
        <p:txBody>
          <a:bodyPr wrap="square" lIns="91440" tIns="45720" rIns="91440" bIns="45720" rtlCol="0" anchor="t">
            <a:spAutoFit/>
          </a:bodyPr>
          <a:lstStyle/>
          <a:p>
            <a:pPr marL="285750" indent="-285750">
              <a:lnSpc>
                <a:spcPct val="90000"/>
              </a:lnSpc>
              <a:spcBef>
                <a:spcPts val="400"/>
              </a:spcBef>
              <a:buFont typeface="Arial"/>
              <a:buChar char="•"/>
              <a:defRPr/>
            </a:pPr>
            <a:r>
              <a:rPr lang="en-US" sz="1400" dirty="0">
                <a:solidFill>
                  <a:srgbClr val="000000"/>
                </a:solidFill>
                <a:latin typeface="Open Sans"/>
                <a:ea typeface="Open Sans"/>
                <a:cs typeface="Open Sans"/>
              </a:rPr>
              <a:t>Improved threat modelling </a:t>
            </a:r>
          </a:p>
          <a:p>
            <a:pPr marL="285750" indent="-285750">
              <a:lnSpc>
                <a:spcPct val="90000"/>
              </a:lnSpc>
              <a:spcBef>
                <a:spcPts val="400"/>
              </a:spcBef>
              <a:buFont typeface="Arial"/>
              <a:buChar char="•"/>
              <a:defRPr/>
            </a:pPr>
            <a:r>
              <a:rPr lang="en-US" sz="1400" dirty="0">
                <a:solidFill>
                  <a:srgbClr val="000000"/>
                </a:solidFill>
                <a:latin typeface="Open Sans"/>
                <a:ea typeface="Open Sans"/>
                <a:cs typeface="Open Sans"/>
              </a:rPr>
              <a:t>Higher detection rates and simplify investigations </a:t>
            </a:r>
            <a:endParaRPr lang="en-US" sz="1600" dirty="0">
              <a:solidFill>
                <a:srgbClr val="3F3F3F"/>
              </a:solidFill>
              <a:latin typeface="Open Sans"/>
              <a:ea typeface="Open Sans"/>
              <a:cs typeface="Open Sans"/>
            </a:endParaRPr>
          </a:p>
          <a:p>
            <a:pPr marL="285750" indent="-285750">
              <a:lnSpc>
                <a:spcPct val="90000"/>
              </a:lnSpc>
              <a:spcBef>
                <a:spcPts val="400"/>
              </a:spcBef>
              <a:buFont typeface="Arial"/>
              <a:buChar char="•"/>
              <a:defRPr/>
            </a:pPr>
            <a:r>
              <a:rPr lang="en-US" sz="1400" dirty="0">
                <a:solidFill>
                  <a:srgbClr val="000000"/>
                </a:solidFill>
                <a:latin typeface="Open Sans"/>
                <a:ea typeface="Open Sans"/>
                <a:cs typeface="Open Sans"/>
              </a:rPr>
              <a:t>New reference data</a:t>
            </a:r>
            <a:endParaRPr lang="en-US" sz="1600" dirty="0">
              <a:solidFill>
                <a:srgbClr val="3F3F3F"/>
              </a:solidFill>
              <a:latin typeface="Open Sans"/>
              <a:ea typeface="Open Sans"/>
              <a:cs typeface="Open Sans"/>
            </a:endParaRPr>
          </a:p>
          <a:p>
            <a:pPr marL="285750" indent="-285750">
              <a:lnSpc>
                <a:spcPct val="90000"/>
              </a:lnSpc>
              <a:spcBef>
                <a:spcPts val="400"/>
              </a:spcBef>
              <a:buFont typeface="Arial"/>
              <a:buChar char="•"/>
              <a:defRPr/>
            </a:pPr>
            <a:r>
              <a:rPr lang="en-US" sz="1400" dirty="0">
                <a:solidFill>
                  <a:srgbClr val="000000"/>
                </a:solidFill>
                <a:latin typeface="Open Sans"/>
                <a:ea typeface="Open Sans"/>
                <a:cs typeface="Open Sans"/>
              </a:rPr>
              <a:t>More time to address and remediate risks and </a:t>
            </a:r>
            <a:endParaRPr lang="en-US" sz="1600" dirty="0">
              <a:solidFill>
                <a:srgbClr val="3F3F3F"/>
              </a:solidFill>
              <a:latin typeface="Open Sans"/>
              <a:ea typeface="Open Sans"/>
              <a:cs typeface="Open Sans"/>
            </a:endParaRPr>
          </a:p>
          <a:p>
            <a:pPr marL="285750" indent="-285750">
              <a:lnSpc>
                <a:spcPct val="90000"/>
              </a:lnSpc>
              <a:spcBef>
                <a:spcPts val="400"/>
              </a:spcBef>
              <a:buFont typeface="Arial"/>
              <a:buChar char="•"/>
              <a:defRPr/>
            </a:pPr>
            <a:r>
              <a:rPr lang="en-US" sz="1400" dirty="0">
                <a:solidFill>
                  <a:srgbClr val="000000"/>
                </a:solidFill>
                <a:latin typeface="Open Sans"/>
                <a:ea typeface="Open Sans"/>
                <a:cs typeface="Open Sans"/>
              </a:rPr>
              <a:t>Less time analyzing threat data. </a:t>
            </a:r>
            <a:endParaRPr lang="en-US" sz="1600" dirty="0">
              <a:ea typeface="Open Sans"/>
              <a:cs typeface="Open Sans"/>
            </a:endParaRP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37426"/>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can enhance threat data associated with nation states and actions targeted against governments.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improves threat modelling with insights from incidents, attack patterns and vectors, and shared databases. Nations can also generate realistic threats in secure AI-generated environments.</a:t>
            </a:r>
            <a:endParaRPr lang="en-US" sz="1600" dirty="0">
              <a:ea typeface="+mn-ea"/>
              <a:cs typeface="+mn-cs"/>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461017" y="4952120"/>
            <a:ext cx="7345346" cy="1255728"/>
          </a:xfrm>
          <a:prstGeom prst="rect">
            <a:avLst/>
          </a:prstGeom>
          <a:noFill/>
        </p:spPr>
        <p:txBody>
          <a:bodyPr wrap="square" lIns="91440" tIns="45720" rIns="91440" bIns="45720" rtlCol="0" anchor="t">
            <a:spAutoFit/>
          </a:bodyPr>
          <a:lstStyle/>
          <a:p>
            <a:pPr>
              <a:lnSpc>
                <a:spcPct val="90000"/>
              </a:lnSpc>
              <a:spcBef>
                <a:spcPts val="400"/>
              </a:spcBef>
              <a:defRPr/>
            </a:pPr>
            <a:r>
              <a:rPr lang="en-US" sz="1400">
                <a:solidFill>
                  <a:srgbClr val="000000"/>
                </a:solidFill>
                <a:latin typeface="Open Sans"/>
                <a:ea typeface="Open Sans"/>
                <a:cs typeface="Open Sans"/>
              </a:rPr>
              <a:t>National governments conducting threat modelling can utilize GenAI to ideate new scenarios, identify new threat vectors and discover new attack patterns. Agencies can then simulate these novel threats in a hyper-realistic environment to train cybersecurity staff and prepare teams for rapid emergency response for nation state attacks. The US DoD has established Task Force Lima GenAI  to develop, recommend and monitor implementation. </a:t>
            </a:r>
            <a:endParaRPr lang="en-US" sz="1400">
              <a:solidFill>
                <a:srgbClr val="000000"/>
              </a:solidFill>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1427856760"/>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7718"/>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rgbClr val="F2F2F2"/>
                          </a:solidFill>
                          <a:effectLst/>
                          <a:latin typeface="Open Sans"/>
                          <a:ea typeface="Open Sans"/>
                          <a:cs typeface="+mn-cs"/>
                        </a:rPr>
                        <a:t>Medium</a:t>
                      </a:r>
                      <a:endParaRPr lang="en-DE" sz="1050" kern="1200">
                        <a:solidFill>
                          <a:srgbClr val="F2F2F2"/>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842BD450-0E74-006F-225B-08491EC429AC}"/>
              </a:ext>
            </a:extLst>
          </p:cNvPr>
          <p:cNvSpPr/>
          <p:nvPr/>
        </p:nvSpPr>
        <p:spPr>
          <a:xfrm>
            <a:off x="5803371" y="2141390"/>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499263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800" i="1" dirty="0">
                <a:latin typeface="Open Sans"/>
                <a:ea typeface="Open Sans"/>
                <a:cs typeface="Open Sans"/>
              </a:rPr>
              <a:t>Critical national infrastructure protection</a:t>
            </a: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3201121968"/>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lvl="0" algn="l">
                        <a:buNone/>
                      </a:pPr>
                      <a:r>
                        <a:rPr lang="en-US" sz="1050" kern="1200">
                          <a:solidFill>
                            <a:schemeClr val="dk1"/>
                          </a:solidFill>
                          <a:effectLst/>
                          <a:latin typeface="Open Sans"/>
                          <a:ea typeface="Open Sans"/>
                          <a:cs typeface="+mn-cs"/>
                        </a:rPr>
                        <a:t>Mean-Time-To-Detect/Respond (MTTD/R)</a:t>
                      </a:r>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lvl="0" algn="l">
                        <a:buNone/>
                      </a:pPr>
                      <a:r>
                        <a:rPr lang="en-US" sz="1050" kern="1200">
                          <a:solidFill>
                            <a:schemeClr val="dk1"/>
                          </a:solidFill>
                          <a:effectLst/>
                          <a:latin typeface="Open Sans"/>
                          <a:ea typeface="Open Sans"/>
                          <a:cs typeface="+mn-cs"/>
                        </a:rPr>
                        <a:t>Percentage of critical systems modelled </a:t>
                      </a:r>
                      <a:endParaRPr lang="en-US"/>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415003"/>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Combats security staff shortages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Assistance in writing rules and generating reports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Guided remediation actions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Improve time to respond and address security incidents.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2031325"/>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can automate incident response playbooks to optimize infrastructure protection. Cybersecurity teams can also use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to write security rules, suggest actions, and generate reports on threats, compliance, and outcomes.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can also be used to reverse engineer malware and simulate threats.</a:t>
            </a:r>
            <a:endParaRPr lang="en-US" sz="1600" dirty="0">
              <a:ea typeface="+mn-ea"/>
              <a:cs typeface="+mn-cs"/>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461017" y="4952120"/>
            <a:ext cx="7345346" cy="1067215"/>
          </a:xfrm>
          <a:prstGeom prst="rect">
            <a:avLst/>
          </a:prstGeom>
          <a:noFill/>
        </p:spPr>
        <p:txBody>
          <a:bodyPr wrap="square" lIns="91440" tIns="45720" rIns="91440" bIns="45720" rtlCol="0" anchor="t">
            <a:spAutoFit/>
          </a:bodyPr>
          <a:lstStyle/>
          <a:p>
            <a:pPr fontAlgn="ctr">
              <a:lnSpc>
                <a:spcPct val="90000"/>
              </a:lnSpc>
              <a:spcBef>
                <a:spcPts val="400"/>
              </a:spcBef>
              <a:defRPr/>
            </a:pPr>
            <a:r>
              <a:rPr lang="en-US" sz="1400">
                <a:solidFill>
                  <a:srgbClr val="000000"/>
                </a:solidFill>
                <a:latin typeface="Open Sans"/>
                <a:ea typeface="Open Sans"/>
                <a:cs typeface="Open Sans"/>
              </a:rPr>
              <a:t>The Federal Emergency Management Agency (FEMA) is implementing a GenAI solution called Planning Assistant for Resilient Communities (PARC). PARC will be used by State, Local, Tribal, and Territorial (SLTT) governments to aid in drafting customized resilience plans, identify risks, and provide mitigation strategies to increase community resilience and reduce risk. </a:t>
            </a:r>
            <a:endParaRPr lang="en-US" sz="1400" b="0" i="0" u="none" strike="noStrike" kern="1200" cap="none" spc="0" normalizeH="0" baseline="0" noProof="0">
              <a:ln>
                <a:noFill/>
              </a:ln>
              <a:solidFill>
                <a:srgbClr val="000000"/>
              </a:solidFill>
              <a:effectLst/>
              <a:uLnTx/>
              <a:uFillTx/>
              <a:latin typeface="Open Sans" panose="020B0606030504020204" pitchFamily="34" charset="0"/>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High</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Medium</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panose="020B0606030504020204" pitchFamily="34" charset="0"/>
                          <a:ea typeface="Open Sans" panose="020B0606030504020204" pitchFamily="34" charset="0"/>
                          <a:cs typeface="+mn-cs"/>
                        </a:rPr>
                        <a:t>Medium</a:t>
                      </a:r>
                      <a:endParaRPr lang="en-DE" sz="1050" kern="1200">
                        <a:solidFill>
                          <a:schemeClr val="tx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panose="020B0606030504020204" pitchFamily="34" charset="0"/>
                          <a:ea typeface="Open Sans" panose="020B0606030504020204" pitchFamily="34" charset="0"/>
                          <a:cs typeface="+mn-cs"/>
                        </a:rPr>
                        <a:t>Low</a:t>
                      </a:r>
                      <a:endParaRPr lang="en-DE" sz="1050" kern="1200">
                        <a:solidFill>
                          <a:schemeClr val="bg1"/>
                        </a:solidFill>
                        <a:effectLst/>
                        <a:latin typeface="Open Sans" panose="020B0606030504020204" pitchFamily="34" charset="0"/>
                        <a:ea typeface="Open Sans" panose="020B0606030504020204" pitchFamily="34" charset="0"/>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21" name="Rectangle: Rounded Corners 20">
            <a:extLst>
              <a:ext uri="{FF2B5EF4-FFF2-40B4-BE49-F238E27FC236}">
                <a16:creationId xmlns:a16="http://schemas.microsoft.com/office/drawing/2014/main" id="{4BBAB451-3DEB-F990-4A4E-03F74B88C6FC}"/>
              </a:ext>
            </a:extLst>
          </p:cNvPr>
          <p:cNvSpPr/>
          <p:nvPr/>
        </p:nvSpPr>
        <p:spPr>
          <a:xfrm>
            <a:off x="5791648" y="2129667"/>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800700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br>
            <a:r>
              <a:rPr lang="en-US" sz="2800" i="1" dirty="0">
                <a:latin typeface="Open Sans"/>
                <a:ea typeface="Open Sans"/>
                <a:cs typeface="Open Sans"/>
              </a:rPr>
              <a:t>Intelligent evidence management and case investigation </a:t>
            </a: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2197959623"/>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Number of data Sources Analyzed</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Time to resolve each case</a:t>
                      </a:r>
                      <a:endParaRPr lang="en-DE" sz="1050" kern="1200">
                        <a:solidFill>
                          <a:schemeClr val="dk1"/>
                        </a:solidFill>
                        <a:effectLst/>
                        <a:latin typeface="Open Sans"/>
                        <a:ea typeface="Open Sans"/>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552220"/>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Aid for individuals analyzing evidence and case materials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Automatic trend and pattern identification</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Increased productivity with suggested data sets, reference cases, and legal materials</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837426"/>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supports predictive analysis in public security.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enhances trend and anomaly detection by analyzing evidence at the national level or across regions and nations. By leveraging new data, </a:t>
            </a:r>
            <a:r>
              <a:rPr lang="en-US" sz="1400" dirty="0" err="1">
                <a:solidFill>
                  <a:srgbClr val="000000"/>
                </a:solidFill>
                <a:latin typeface="Open Sans"/>
                <a:ea typeface="Open Sans"/>
                <a:cs typeface="Open Sans"/>
              </a:rPr>
              <a:t>GenAI</a:t>
            </a:r>
            <a:r>
              <a:rPr lang="en-US" sz="1400" dirty="0">
                <a:solidFill>
                  <a:srgbClr val="000000"/>
                </a:solidFill>
                <a:latin typeface="Open Sans"/>
                <a:ea typeface="Open Sans"/>
                <a:cs typeface="Open Sans"/>
              </a:rPr>
              <a:t> improves analysis of evidence, case data and other factors to identify patterns and predict outcomes. </a:t>
            </a:r>
            <a:endParaRPr lang="en-US" sz="1600" dirty="0">
              <a:ea typeface="+mn-ea"/>
              <a:cs typeface="+mn-cs"/>
            </a:endParaRPr>
          </a:p>
        </p:txBody>
      </p:sp>
      <p:sp>
        <p:nvSpPr>
          <p:cNvPr id="9" name="TextBox 8">
            <a:extLst>
              <a:ext uri="{FF2B5EF4-FFF2-40B4-BE49-F238E27FC236}">
                <a16:creationId xmlns:a16="http://schemas.microsoft.com/office/drawing/2014/main" id="{466A1151-5711-CD81-C45A-E9559DECC708}"/>
              </a:ext>
            </a:extLst>
          </p:cNvPr>
          <p:cNvSpPr txBox="1"/>
          <p:nvPr/>
        </p:nvSpPr>
        <p:spPr>
          <a:xfrm>
            <a:off x="461017" y="4952120"/>
            <a:ext cx="7345346" cy="867930"/>
          </a:xfrm>
          <a:prstGeom prst="rect">
            <a:avLst/>
          </a:prstGeom>
          <a:noFill/>
        </p:spPr>
        <p:txBody>
          <a:bodyPr wrap="square" lIns="91440" tIns="45720" rIns="91440" bIns="45720" rtlCol="0" anchor="t">
            <a:spAutoFit/>
          </a:bodyPr>
          <a:lstStyle/>
          <a:p>
            <a:pPr>
              <a:lnSpc>
                <a:spcPct val="90000"/>
              </a:lnSpc>
              <a:spcBef>
                <a:spcPts val="400"/>
              </a:spcBef>
              <a:defRPr/>
            </a:pPr>
            <a:r>
              <a:rPr lang="en-US" sz="1400">
                <a:solidFill>
                  <a:srgbClr val="000000"/>
                </a:solidFill>
                <a:latin typeface="Open Sans"/>
                <a:ea typeface="Open Sans"/>
                <a:cs typeface="Open Sans"/>
              </a:rPr>
              <a:t>U.S. Citizenship and Immigration Services (USCIS) uses </a:t>
            </a:r>
            <a:r>
              <a:rPr lang="en-US" sz="1400" err="1">
                <a:solidFill>
                  <a:srgbClr val="000000"/>
                </a:solidFill>
                <a:latin typeface="Open Sans"/>
                <a:ea typeface="Open Sans"/>
                <a:cs typeface="Open Sans"/>
              </a:rPr>
              <a:t>GenAI</a:t>
            </a:r>
            <a:r>
              <a:rPr lang="en-US" sz="1400">
                <a:solidFill>
                  <a:srgbClr val="000000"/>
                </a:solidFill>
                <a:latin typeface="Open Sans"/>
                <a:ea typeface="Open Sans"/>
                <a:cs typeface="Open Sans"/>
              </a:rPr>
              <a:t> to train investigators and increase productivity for officers with automation capabilities to provide investigation teams with relevant cases, laws, evidence, and data. GenAI is used to generate realistic, tailored training scenarios to improve decision making and prevent retraining.</a:t>
            </a:r>
            <a:endParaRPr lang="en-US" sz="1400">
              <a:solidFill>
                <a:srgbClr val="000000"/>
              </a:solidFill>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1398743032"/>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lumMod val="50000"/>
                            </a:schemeClr>
                          </a:solidFill>
                          <a:effectLst/>
                          <a:latin typeface="Open Sans"/>
                          <a:ea typeface="Open Sans"/>
                          <a:cs typeface="+mn-cs"/>
                        </a:rPr>
                        <a:t>Medium</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CF26"/>
                    </a:solidFill>
                  </a:tcPr>
                </a:tc>
                <a:tc>
                  <a:txBody>
                    <a:bodyPr/>
                    <a:lstStyle/>
                    <a:p>
                      <a:pPr algn="ctr"/>
                      <a:r>
                        <a:rPr lang="en-CA" sz="1050" kern="1200">
                          <a:solidFill>
                            <a:schemeClr val="tx1"/>
                          </a:solidFill>
                          <a:effectLst/>
                          <a:latin typeface="Open Sans"/>
                          <a:ea typeface="Open Sans"/>
                          <a:cs typeface="+mn-cs"/>
                        </a:rPr>
                        <a:t>Medium</a:t>
                      </a:r>
                      <a:endParaRPr lang="en-DE" sz="1050" kern="1200">
                        <a:solidFill>
                          <a:schemeClr val="tx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BFFFCC90-1D3A-84A4-3F64-4554AE4AB6D1}"/>
              </a:ext>
            </a:extLst>
          </p:cNvPr>
          <p:cNvSpPr/>
          <p:nvPr/>
        </p:nvSpPr>
        <p:spPr>
          <a:xfrm>
            <a:off x="5801911" y="2108977"/>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188317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sz="2800" dirty="0">
                <a:latin typeface="Open Sans Light"/>
                <a:ea typeface="Open Sans Light"/>
                <a:cs typeface="Open Sans Light"/>
              </a:rPr>
              <a:t>GenAI Use Case: </a:t>
            </a:r>
            <a:br>
              <a:rPr lang="en-US" sz="2800" dirty="0">
                <a:latin typeface="Open Sans Light"/>
                <a:ea typeface="Open Sans Light"/>
                <a:cs typeface="Open Sans Light"/>
              </a:rPr>
            </a:br>
            <a:r>
              <a:rPr lang="en-US" sz="2800" i="1" dirty="0">
                <a:latin typeface="Open Sans"/>
                <a:ea typeface="Open Sans"/>
                <a:cs typeface="Open Sans"/>
              </a:rPr>
              <a:t>Secure, trusted, and reliable voting</a:t>
            </a:r>
            <a:endParaRPr lang="en-US" sz="28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extLst>
              <p:ext uri="{D42A27DB-BD31-4B8C-83A1-F6EECF244321}">
                <p14:modId xmlns:p14="http://schemas.microsoft.com/office/powerpoint/2010/main" val="2794085305"/>
              </p:ext>
            </p:extLst>
          </p:nvPr>
        </p:nvGraphicFramePr>
        <p:xfrm>
          <a:off x="8661953" y="3913645"/>
          <a:ext cx="2763816" cy="76200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a:ea typeface="Open Sans"/>
                          <a:cs typeface="+mn-cs"/>
                        </a:rPr>
                        <a:t>Which groups were targeted</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a:ea typeface="Open Sans"/>
                          <a:cs typeface="+mn-cs"/>
                        </a:rPr>
                        <a:t>Scale/prevalence of misinformation</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854097"/>
          </a:xfrm>
          <a:prstGeom prst="rect">
            <a:avLst/>
          </a:prstGeom>
          <a:noFill/>
        </p:spPr>
        <p:txBody>
          <a:bodyPr wrap="square" lIns="91440" tIns="45720" rIns="91440" bIns="45720" rtlCol="0" anchor="t">
            <a:spAutoFit/>
          </a:bodyPr>
          <a:lstStyle/>
          <a:p>
            <a:pPr marL="171450" indent="-171450" fontAlgn="ctr">
              <a:lnSpc>
                <a:spcPct val="90000"/>
              </a:lnSpc>
              <a:spcBef>
                <a:spcPts val="400"/>
              </a:spcBef>
              <a:buClr>
                <a:srgbClr val="227FC7"/>
              </a:buClr>
              <a:buFont typeface="Arial" panose="020B0604020202020204" pitchFamily="34" charset="0"/>
              <a:buChar char="•"/>
              <a:defRPr/>
            </a:pPr>
            <a:r>
              <a:rPr lang="en-US" sz="1400" dirty="0"/>
              <a:t>Increased security posture for election infrastructure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Increased citizen trust.</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Improved citizen education </a:t>
            </a:r>
          </a:p>
          <a:p>
            <a:pPr marL="171450" indent="-171450" fontAlgn="ctr">
              <a:lnSpc>
                <a:spcPct val="90000"/>
              </a:lnSpc>
              <a:spcBef>
                <a:spcPts val="400"/>
              </a:spcBef>
              <a:buClr>
                <a:srgbClr val="227FC7"/>
              </a:buClr>
              <a:buFont typeface="Arial" panose="020B0604020202020204" pitchFamily="34" charset="0"/>
              <a:buChar char="•"/>
              <a:defRPr/>
            </a:pPr>
            <a:r>
              <a:rPr lang="en-US" sz="1400" dirty="0"/>
              <a:t>Increased public confidence in election results and ballot measures.</a:t>
            </a:r>
          </a:p>
          <a:p>
            <a:pPr marL="171450" indent="-171450" fontAlgn="ctr">
              <a:lnSpc>
                <a:spcPct val="90000"/>
              </a:lnSpc>
              <a:spcBef>
                <a:spcPts val="400"/>
              </a:spcBef>
              <a:buClr>
                <a:srgbClr val="227FC7"/>
              </a:buClr>
              <a:buFont typeface="Arial" panose="020B0604020202020204" pitchFamily="34" charset="0"/>
              <a:buChar char="•"/>
              <a:defRPr/>
            </a:pPr>
            <a:r>
              <a:rPr lang="en-US" sz="1400" dirty="0"/>
              <a:t>Resilient voting infrastructure</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2031325"/>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ea typeface="+mn-lt"/>
                <a:cs typeface="+mn-lt"/>
              </a:rPr>
              <a:t>GenAI</a:t>
            </a:r>
            <a:r>
              <a:rPr lang="en-US" sz="1400" dirty="0">
                <a:solidFill>
                  <a:srgbClr val="000000"/>
                </a:solidFill>
                <a:ea typeface="+mn-lt"/>
                <a:cs typeface="+mn-lt"/>
              </a:rPr>
              <a:t> can be used to analyze and detect to instances of specific voting populations targeted with misinformation on voting locations, requirements, and candidate positions. </a:t>
            </a:r>
            <a:r>
              <a:rPr lang="en-US" sz="1400" dirty="0" err="1">
                <a:solidFill>
                  <a:srgbClr val="000000"/>
                </a:solidFill>
                <a:ea typeface="+mn-lt"/>
                <a:cs typeface="+mn-lt"/>
              </a:rPr>
              <a:t>GenAI</a:t>
            </a:r>
            <a:r>
              <a:rPr lang="en-US" sz="1400" dirty="0">
                <a:solidFill>
                  <a:srgbClr val="000000"/>
                </a:solidFill>
                <a:ea typeface="+mn-lt"/>
                <a:cs typeface="+mn-lt"/>
              </a:rPr>
              <a:t> can automate incident response and report on malicious websites, phishing attempts, and other actions that may compromise voting systems.</a:t>
            </a:r>
            <a:endParaRPr lang="en-US" sz="1600" dirty="0"/>
          </a:p>
        </p:txBody>
      </p:sp>
      <p:sp>
        <p:nvSpPr>
          <p:cNvPr id="9" name="TextBox 8">
            <a:extLst>
              <a:ext uri="{FF2B5EF4-FFF2-40B4-BE49-F238E27FC236}">
                <a16:creationId xmlns:a16="http://schemas.microsoft.com/office/drawing/2014/main" id="{466A1151-5711-CD81-C45A-E9559DECC708}"/>
              </a:ext>
            </a:extLst>
          </p:cNvPr>
          <p:cNvSpPr txBox="1"/>
          <p:nvPr/>
        </p:nvSpPr>
        <p:spPr>
          <a:xfrm>
            <a:off x="461017" y="4952120"/>
            <a:ext cx="7345346" cy="1061829"/>
          </a:xfrm>
          <a:prstGeom prst="rect">
            <a:avLst/>
          </a:prstGeom>
          <a:noFill/>
        </p:spPr>
        <p:txBody>
          <a:bodyPr wrap="square" lIns="91440" tIns="45720" rIns="91440" bIns="45720" rtlCol="0" anchor="t">
            <a:spAutoFit/>
          </a:bodyPr>
          <a:lstStyle/>
          <a:p>
            <a:pPr>
              <a:lnSpc>
                <a:spcPct val="90000"/>
              </a:lnSpc>
              <a:spcBef>
                <a:spcPts val="400"/>
              </a:spcBef>
              <a:defRPr/>
            </a:pPr>
            <a:r>
              <a:rPr lang="en-US" sz="1400" dirty="0" err="1">
                <a:solidFill>
                  <a:srgbClr val="000000"/>
                </a:solidFill>
                <a:latin typeface="+mj-lt"/>
                <a:ea typeface="Open Sans"/>
                <a:cs typeface="Open Sans"/>
              </a:rPr>
              <a:t>GenAI</a:t>
            </a:r>
            <a:r>
              <a:rPr lang="en-US" sz="1400" dirty="0">
                <a:solidFill>
                  <a:srgbClr val="000000"/>
                </a:solidFill>
                <a:latin typeface="+mj-lt"/>
                <a:ea typeface="Open Sans"/>
                <a:cs typeface="Open Sans"/>
              </a:rPr>
              <a:t>-enhanced election security may be adopted by a nation experiencing misinformation from an adversarial nation state. National government agencies can scan social media and identify targeted groups to provide them with verifiable election information. They can also aid their security teams with automated policy, protection, and remediation guidance. </a:t>
            </a:r>
            <a:endParaRPr lang="en-US" sz="1600" dirty="0">
              <a:latin typeface="+mj-lt"/>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2525410749"/>
              </p:ext>
            </p:extLst>
          </p:nvPr>
        </p:nvGraphicFramePr>
        <p:xfrm>
          <a:off x="8661954" y="5006613"/>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7718"/>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bg1"/>
                          </a:solidFill>
                          <a:effectLst/>
                          <a:latin typeface="Open Sans"/>
                          <a:ea typeface="Open Sans"/>
                          <a:cs typeface="+mn-cs"/>
                        </a:rPr>
                        <a:t>Medium</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2B2B2"/>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2" name="Rectangle: Rounded Corners 11">
            <a:extLst>
              <a:ext uri="{FF2B5EF4-FFF2-40B4-BE49-F238E27FC236}">
                <a16:creationId xmlns:a16="http://schemas.microsoft.com/office/drawing/2014/main" id="{A54EE8B6-AE85-8B2A-922E-887C22BE0CF7}"/>
              </a:ext>
            </a:extLst>
          </p:cNvPr>
          <p:cNvSpPr/>
          <p:nvPr/>
        </p:nvSpPr>
        <p:spPr>
          <a:xfrm>
            <a:off x="5803371" y="2117944"/>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3" name="Rectangle: Rounded Corners 12">
            <a:extLst>
              <a:ext uri="{FF2B5EF4-FFF2-40B4-BE49-F238E27FC236}">
                <a16:creationId xmlns:a16="http://schemas.microsoft.com/office/drawing/2014/main" id="{A85D563B-62FE-2A57-BB72-452EBB845F2D}"/>
              </a:ext>
            </a:extLst>
          </p:cNvPr>
          <p:cNvSpPr/>
          <p:nvPr/>
        </p:nvSpPr>
        <p:spPr>
          <a:xfrm>
            <a:off x="6471586" y="280960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6" name="Rectangle: Rounded Corners 15">
            <a:extLst>
              <a:ext uri="{FF2B5EF4-FFF2-40B4-BE49-F238E27FC236}">
                <a16:creationId xmlns:a16="http://schemas.microsoft.com/office/drawing/2014/main" id="{BD6B03C5-8DED-B942-CE0A-B4CB8B9AAADB}"/>
              </a:ext>
            </a:extLst>
          </p:cNvPr>
          <p:cNvSpPr/>
          <p:nvPr/>
        </p:nvSpPr>
        <p:spPr>
          <a:xfrm>
            <a:off x="6237124" y="3325420"/>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2973067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142FB90-F55E-022E-C8B3-183F9D855C6B}"/>
              </a:ext>
            </a:extLst>
          </p:cNvPr>
          <p:cNvSpPr/>
          <p:nvPr/>
        </p:nvSpPr>
        <p:spPr>
          <a:xfrm>
            <a:off x="645458" y="1391755"/>
            <a:ext cx="10892455" cy="4188773"/>
          </a:xfrm>
          <a:custGeom>
            <a:avLst/>
            <a:gdLst>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58 h 4188758"/>
              <a:gd name="connsiteX1" fmla="*/ 5701553 w 10865223"/>
              <a:gd name="connsiteY1" fmla="*/ 2104464 h 4188758"/>
              <a:gd name="connsiteX2" fmla="*/ 10865223 w 10865223"/>
              <a:gd name="connsiteY2" fmla="*/ 0 h 4188758"/>
              <a:gd name="connsiteX0" fmla="*/ 0 w 10865223"/>
              <a:gd name="connsiteY0" fmla="*/ 4188773 h 4188773"/>
              <a:gd name="connsiteX1" fmla="*/ 5701553 w 10865223"/>
              <a:gd name="connsiteY1" fmla="*/ 2104479 h 4188773"/>
              <a:gd name="connsiteX2" fmla="*/ 10865223 w 10865223"/>
              <a:gd name="connsiteY2" fmla="*/ 15 h 4188773"/>
            </a:gdLst>
            <a:ahLst/>
            <a:cxnLst>
              <a:cxn ang="0">
                <a:pos x="connsiteX0" y="connsiteY0"/>
              </a:cxn>
              <a:cxn ang="0">
                <a:pos x="connsiteX1" y="connsiteY1"/>
              </a:cxn>
              <a:cxn ang="0">
                <a:pos x="connsiteX2" y="connsiteY2"/>
              </a:cxn>
            </a:cxnLst>
            <a:rect l="l" t="t" r="r" b="b"/>
            <a:pathLst>
              <a:path w="10865223" h="4188773">
                <a:moveTo>
                  <a:pt x="0" y="4188773"/>
                </a:moveTo>
                <a:cubicBezTo>
                  <a:pt x="1261783" y="4179808"/>
                  <a:pt x="4400242" y="3980330"/>
                  <a:pt x="5701553" y="2104479"/>
                </a:cubicBezTo>
                <a:cubicBezTo>
                  <a:pt x="7000661" y="231804"/>
                  <a:pt x="9791699" y="-2226"/>
                  <a:pt x="10865223" y="15"/>
                </a:cubicBezTo>
              </a:path>
            </a:pathLst>
          </a:custGeom>
          <a:noFill/>
          <a:ln w="88900" cap="rnd">
            <a:solidFill>
              <a:schemeClr val="bg2"/>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46" name="Rectangle 45">
            <a:extLst>
              <a:ext uri="{FF2B5EF4-FFF2-40B4-BE49-F238E27FC236}">
                <a16:creationId xmlns:a16="http://schemas.microsoft.com/office/drawing/2014/main" id="{EF5AF5C8-C91E-415F-A6A9-FBD4C55C59E8}"/>
              </a:ext>
            </a:extLst>
          </p:cNvPr>
          <p:cNvSpPr/>
          <p:nvPr/>
        </p:nvSpPr>
        <p:spPr>
          <a:xfrm>
            <a:off x="1203008" y="5713616"/>
            <a:ext cx="2143349" cy="492443"/>
          </a:xfrm>
          <a:prstGeom prst="rect">
            <a:avLst/>
          </a:prstGeom>
        </p:spPr>
        <p:txBody>
          <a:bodyPr wrap="square" lIns="0" tIns="45720" rIns="0" bIns="45720" anchor="ctr" anchorCtr="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CCB32"/>
                </a:solidFill>
                <a:effectLst/>
                <a:uLnTx/>
                <a:uFillTx/>
                <a:latin typeface="+mj-lt"/>
                <a:ea typeface="+mn-ea"/>
                <a:cs typeface="+mn-cs"/>
              </a:rPr>
              <a:t>HORIZON 1</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mj-lt"/>
                <a:ea typeface="+mn-ea"/>
                <a:cs typeface="+mn-cs"/>
              </a:rPr>
              <a:t>2024</a:t>
            </a:r>
            <a:endParaRPr kumimoji="0" lang="en-US" sz="1000" b="1" i="0" u="none" strike="noStrike" kern="1200" cap="none" spc="0" normalizeH="0" baseline="0" noProof="0">
              <a:ln>
                <a:noFill/>
              </a:ln>
              <a:solidFill>
                <a:srgbClr val="7F7F7F"/>
              </a:solidFill>
              <a:effectLst/>
              <a:uLnTx/>
              <a:uFillTx/>
              <a:latin typeface="+mj-lt"/>
              <a:ea typeface="+mn-ea"/>
              <a:cs typeface="+mn-cs"/>
            </a:endParaRPr>
          </a:p>
        </p:txBody>
      </p:sp>
      <p:grpSp>
        <p:nvGrpSpPr>
          <p:cNvPr id="132" name="Group 131">
            <a:extLst>
              <a:ext uri="{FF2B5EF4-FFF2-40B4-BE49-F238E27FC236}">
                <a16:creationId xmlns:a16="http://schemas.microsoft.com/office/drawing/2014/main" id="{0C603289-DD7D-B720-8749-91F432D56159}"/>
              </a:ext>
            </a:extLst>
          </p:cNvPr>
          <p:cNvGrpSpPr/>
          <p:nvPr/>
        </p:nvGrpSpPr>
        <p:grpSpPr>
          <a:xfrm>
            <a:off x="1268632" y="2295704"/>
            <a:ext cx="2005576" cy="1675107"/>
            <a:chOff x="2929674" y="2008530"/>
            <a:chExt cx="1218216" cy="1064665"/>
          </a:xfrm>
          <a:effectLst/>
        </p:grpSpPr>
        <p:sp>
          <p:nvSpPr>
            <p:cNvPr id="162" name="Freeform: Shape 161">
              <a:extLst>
                <a:ext uri="{FF2B5EF4-FFF2-40B4-BE49-F238E27FC236}">
                  <a16:creationId xmlns:a16="http://schemas.microsoft.com/office/drawing/2014/main" id="{45E42C2D-4015-F1B1-7748-5AEF34E99FF4}"/>
                </a:ext>
              </a:extLst>
            </p:cNvPr>
            <p:cNvSpPr/>
            <p:nvPr/>
          </p:nvSpPr>
          <p:spPr>
            <a:xfrm>
              <a:off x="3312164" y="2661715"/>
              <a:ext cx="457200" cy="411480"/>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solidFill>
              <a:schemeClr val="accent2">
                <a:lumMod val="60000"/>
                <a:lumOff val="40000"/>
              </a:schemeClr>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FFFFFF"/>
                </a:solidFill>
                <a:latin typeface="+mj-lt"/>
              </a:endParaRPr>
            </a:p>
          </p:txBody>
        </p:sp>
        <p:sp>
          <p:nvSpPr>
            <p:cNvPr id="165" name="Freeform: Shape 164">
              <a:extLst>
                <a:ext uri="{FF2B5EF4-FFF2-40B4-BE49-F238E27FC236}">
                  <a16:creationId xmlns:a16="http://schemas.microsoft.com/office/drawing/2014/main" id="{F77044D3-9985-331D-D00F-00AB28C3517B}"/>
                </a:ext>
              </a:extLst>
            </p:cNvPr>
            <p:cNvSpPr/>
            <p:nvPr/>
          </p:nvSpPr>
          <p:spPr>
            <a:xfrm>
              <a:off x="2929674" y="2444788"/>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3"/>
                </a:gs>
                <a:gs pos="100000">
                  <a:schemeClr val="accent3">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800" err="1">
                  <a:latin typeface="+mj-lt"/>
                </a:rPr>
                <a:t>Tax</a:t>
              </a:r>
              <a:r>
                <a:rPr lang="fr-FR" sz="800">
                  <a:latin typeface="+mj-lt"/>
                </a:rPr>
                <a:t> compliance</a:t>
              </a:r>
            </a:p>
          </p:txBody>
        </p:sp>
        <p:grpSp>
          <p:nvGrpSpPr>
            <p:cNvPr id="166" name="Group 165">
              <a:extLst>
                <a:ext uri="{FF2B5EF4-FFF2-40B4-BE49-F238E27FC236}">
                  <a16:creationId xmlns:a16="http://schemas.microsoft.com/office/drawing/2014/main" id="{9BF17762-04B0-F9EF-00CC-B5531675B94D}"/>
                </a:ext>
              </a:extLst>
            </p:cNvPr>
            <p:cNvGrpSpPr/>
            <p:nvPr/>
          </p:nvGrpSpPr>
          <p:grpSpPr>
            <a:xfrm>
              <a:off x="3690689" y="2008530"/>
              <a:ext cx="457201" cy="847739"/>
              <a:chOff x="3464565" y="1942801"/>
              <a:chExt cx="457201" cy="847739"/>
            </a:xfrm>
          </p:grpSpPr>
          <p:sp>
            <p:nvSpPr>
              <p:cNvPr id="167" name="Freeform: Shape 166">
                <a:extLst>
                  <a:ext uri="{FF2B5EF4-FFF2-40B4-BE49-F238E27FC236}">
                    <a16:creationId xmlns:a16="http://schemas.microsoft.com/office/drawing/2014/main" id="{4E9F336C-B4A8-C745-6568-B86DFCD40C1C}"/>
                  </a:ext>
                </a:extLst>
              </p:cNvPr>
              <p:cNvSpPr/>
              <p:nvPr/>
            </p:nvSpPr>
            <p:spPr>
              <a:xfrm>
                <a:off x="3464565" y="1942801"/>
                <a:ext cx="457200" cy="411480"/>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3"/>
                  </a:gs>
                  <a:gs pos="100000">
                    <a:schemeClr val="accent3">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latin typeface="+mj-lt"/>
                  </a:rPr>
                  <a:t>Financial markets oversight</a:t>
                </a:r>
              </a:p>
            </p:txBody>
          </p:sp>
          <p:sp>
            <p:nvSpPr>
              <p:cNvPr id="168" name="Freeform: Shape 167">
                <a:extLst>
                  <a:ext uri="{FF2B5EF4-FFF2-40B4-BE49-F238E27FC236}">
                    <a16:creationId xmlns:a16="http://schemas.microsoft.com/office/drawing/2014/main" id="{2E43331D-0F35-34B5-415F-9195BB59EA95}"/>
                  </a:ext>
                </a:extLst>
              </p:cNvPr>
              <p:cNvSpPr/>
              <p:nvPr/>
            </p:nvSpPr>
            <p:spPr>
              <a:xfrm>
                <a:off x="3464566" y="2379060"/>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a:latin typeface="+mj-lt"/>
                    <a:ea typeface="+mn-lt"/>
                    <a:cs typeface="+mn-lt"/>
                  </a:rPr>
                  <a:t>Nation State Threat Management</a:t>
                </a:r>
                <a:endParaRPr lang="en-US">
                  <a:latin typeface="+mj-lt"/>
                </a:endParaRPr>
              </a:p>
            </p:txBody>
          </p:sp>
        </p:grpSp>
      </p:grpSp>
      <p:sp>
        <p:nvSpPr>
          <p:cNvPr id="160" name="Freeform: Shape 159">
            <a:extLst>
              <a:ext uri="{FF2B5EF4-FFF2-40B4-BE49-F238E27FC236}">
                <a16:creationId xmlns:a16="http://schemas.microsoft.com/office/drawing/2014/main" id="{FBBB8AAF-272E-310C-F6CC-EAA567EEB93E}"/>
              </a:ext>
            </a:extLst>
          </p:cNvPr>
          <p:cNvSpPr/>
          <p:nvPr/>
        </p:nvSpPr>
        <p:spPr>
          <a:xfrm>
            <a:off x="4461179" y="2030503"/>
            <a:ext cx="752699" cy="647409"/>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3"/>
              </a:gs>
              <a:gs pos="100000">
                <a:schemeClr val="accent3">
                  <a:lumMod val="60000"/>
                  <a:lumOff val="40000"/>
                </a:schemeClr>
              </a:gs>
            </a:gsLst>
            <a:lin ang="2700000" scaled="1"/>
          </a:gradFill>
          <a:ln w="4643" cap="flat">
            <a:solidFill>
              <a:schemeClr val="tx1">
                <a:lumMod val="50000"/>
                <a:lumOff val="50000"/>
              </a:schemeClr>
            </a:solidFill>
            <a:prstDash val="solid"/>
            <a:rou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latin typeface="+mj-lt"/>
              </a:rPr>
              <a:t>Financial markets licensing</a:t>
            </a:r>
          </a:p>
        </p:txBody>
      </p:sp>
      <p:sp>
        <p:nvSpPr>
          <p:cNvPr id="161" name="Freeform: Shape 160">
            <a:extLst>
              <a:ext uri="{FF2B5EF4-FFF2-40B4-BE49-F238E27FC236}">
                <a16:creationId xmlns:a16="http://schemas.microsoft.com/office/drawing/2014/main" id="{793028E9-8A08-F93D-8E92-5A9DC16D5E90}"/>
              </a:ext>
            </a:extLst>
          </p:cNvPr>
          <p:cNvSpPr/>
          <p:nvPr/>
        </p:nvSpPr>
        <p:spPr>
          <a:xfrm>
            <a:off x="2336524" y="4021352"/>
            <a:ext cx="752699" cy="647408"/>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dirty="0">
                <a:latin typeface="+mj-lt"/>
                <a:ea typeface="+mn-lt"/>
                <a:cs typeface="+mn-lt"/>
              </a:rPr>
              <a:t>Countering Human Trafficking and Child Exploitation</a:t>
            </a:r>
          </a:p>
        </p:txBody>
      </p:sp>
      <p:sp>
        <p:nvSpPr>
          <p:cNvPr id="147" name="Freeform: Shape 146">
            <a:extLst>
              <a:ext uri="{FF2B5EF4-FFF2-40B4-BE49-F238E27FC236}">
                <a16:creationId xmlns:a16="http://schemas.microsoft.com/office/drawing/2014/main" id="{4C101AE6-CB85-4B76-C277-34B03CD4714A}"/>
              </a:ext>
            </a:extLst>
          </p:cNvPr>
          <p:cNvSpPr/>
          <p:nvPr/>
        </p:nvSpPr>
        <p:spPr>
          <a:xfrm>
            <a:off x="3142905" y="4021350"/>
            <a:ext cx="752699" cy="647409"/>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900" i="1">
                <a:solidFill>
                  <a:schemeClr val="bg1"/>
                </a:solidFill>
                <a:latin typeface="+mj-lt"/>
                <a:ea typeface="Open Sans" panose="020B0606030504020204" pitchFamily="34" charset="0"/>
                <a:cs typeface="Open Sans" panose="020B0606030504020204" pitchFamily="34" charset="0"/>
              </a:rPr>
              <a:t>Economic policy navigator</a:t>
            </a:r>
            <a:endParaRPr lang="en-US" sz="900">
              <a:solidFill>
                <a:schemeClr val="bg1"/>
              </a:solidFill>
              <a:latin typeface="+mj-lt"/>
            </a:endParaRPr>
          </a:p>
        </p:txBody>
      </p:sp>
      <p:grpSp>
        <p:nvGrpSpPr>
          <p:cNvPr id="229" name="Group 228">
            <a:extLst>
              <a:ext uri="{FF2B5EF4-FFF2-40B4-BE49-F238E27FC236}">
                <a16:creationId xmlns:a16="http://schemas.microsoft.com/office/drawing/2014/main" id="{BA61864C-C976-1F35-8E16-B2A1F061514E}"/>
              </a:ext>
            </a:extLst>
          </p:cNvPr>
          <p:cNvGrpSpPr/>
          <p:nvPr/>
        </p:nvGrpSpPr>
        <p:grpSpPr>
          <a:xfrm>
            <a:off x="8880876" y="1438104"/>
            <a:ext cx="2104274" cy="3568962"/>
            <a:chOff x="8750846" y="1058505"/>
            <a:chExt cx="2369419" cy="4205011"/>
          </a:xfrm>
        </p:grpSpPr>
        <p:sp>
          <p:nvSpPr>
            <p:cNvPr id="48" name="Rectangle 47">
              <a:extLst>
                <a:ext uri="{FF2B5EF4-FFF2-40B4-BE49-F238E27FC236}">
                  <a16:creationId xmlns:a16="http://schemas.microsoft.com/office/drawing/2014/main" id="{9A09C37A-75F0-4495-9894-B9E50B9E052C}"/>
                </a:ext>
              </a:extLst>
            </p:cNvPr>
            <p:cNvSpPr/>
            <p:nvPr/>
          </p:nvSpPr>
          <p:spPr>
            <a:xfrm>
              <a:off x="8750846" y="4683311"/>
              <a:ext cx="2369419" cy="580205"/>
            </a:xfrm>
            <a:prstGeom prst="rect">
              <a:avLst/>
            </a:prstGeom>
          </p:spPr>
          <p:txBody>
            <a:bodyPr wrap="square" lIns="0" tIns="45720" rIns="0" bIns="45720" anchor="ctr" anchorCtr="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9E3D90"/>
                  </a:solidFill>
                  <a:effectLst/>
                  <a:uLnTx/>
                  <a:uFillTx/>
                  <a:latin typeface="+mj-lt"/>
                  <a:ea typeface="+mn-ea"/>
                  <a:cs typeface="+mn-cs"/>
                </a:rPr>
                <a:t>HORIZON 3</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mj-lt"/>
                  <a:ea typeface="+mn-ea"/>
                  <a:cs typeface="+mn-cs"/>
                </a:rPr>
                <a:t>2026 and beyond</a:t>
              </a:r>
              <a:endParaRPr kumimoji="0" lang="en-US" sz="1000" b="1" i="0" u="none" strike="noStrike" kern="1200" cap="none" spc="0" normalizeH="0" baseline="0" noProof="0">
                <a:ln>
                  <a:noFill/>
                </a:ln>
                <a:solidFill>
                  <a:srgbClr val="7F7F7F"/>
                </a:solidFill>
                <a:effectLst/>
                <a:uLnTx/>
                <a:uFillTx/>
                <a:latin typeface="+mj-lt"/>
                <a:ea typeface="+mn-ea"/>
                <a:cs typeface="+mn-cs"/>
              </a:endParaRPr>
            </a:p>
          </p:txBody>
        </p:sp>
        <p:grpSp>
          <p:nvGrpSpPr>
            <p:cNvPr id="193" name="Group 192">
              <a:extLst>
                <a:ext uri="{FF2B5EF4-FFF2-40B4-BE49-F238E27FC236}">
                  <a16:creationId xmlns:a16="http://schemas.microsoft.com/office/drawing/2014/main" id="{589A79E9-F29F-083B-8BB9-8AF83A00F3AE}"/>
                </a:ext>
              </a:extLst>
            </p:cNvPr>
            <p:cNvGrpSpPr/>
            <p:nvPr/>
          </p:nvGrpSpPr>
          <p:grpSpPr>
            <a:xfrm>
              <a:off x="8784701" y="1058505"/>
              <a:ext cx="2258283" cy="3209643"/>
              <a:chOff x="-1692043" y="2901028"/>
              <a:chExt cx="2258283" cy="3209643"/>
            </a:xfrm>
            <a:noFill/>
            <a:effectLst>
              <a:outerShdw blurRad="139700" dir="2700000" algn="ctr" rotWithShape="0">
                <a:prstClr val="black">
                  <a:alpha val="40000"/>
                </a:prstClr>
              </a:outerShdw>
            </a:effectLst>
          </p:grpSpPr>
          <p:grpSp>
            <p:nvGrpSpPr>
              <p:cNvPr id="194" name="Group 193">
                <a:extLst>
                  <a:ext uri="{FF2B5EF4-FFF2-40B4-BE49-F238E27FC236}">
                    <a16:creationId xmlns:a16="http://schemas.microsoft.com/office/drawing/2014/main" id="{86A20C8E-3876-8ECA-CAE7-3282E95A9444}"/>
                  </a:ext>
                </a:extLst>
              </p:cNvPr>
              <p:cNvGrpSpPr/>
              <p:nvPr/>
            </p:nvGrpSpPr>
            <p:grpSpPr>
              <a:xfrm>
                <a:off x="-1692043" y="2901028"/>
                <a:ext cx="1556587" cy="1569278"/>
                <a:chOff x="2929674" y="2226659"/>
                <a:chExt cx="839690" cy="846536"/>
              </a:xfrm>
              <a:grpFill/>
              <a:effectLst/>
            </p:grpSpPr>
            <p:sp>
              <p:nvSpPr>
                <p:cNvPr id="206" name="Freeform: Shape 205">
                  <a:extLst>
                    <a:ext uri="{FF2B5EF4-FFF2-40B4-BE49-F238E27FC236}">
                      <a16:creationId xmlns:a16="http://schemas.microsoft.com/office/drawing/2014/main" id="{7EFBB5F8-4CAA-E08B-6AE0-1464F49E2D2B}"/>
                    </a:ext>
                  </a:extLst>
                </p:cNvPr>
                <p:cNvSpPr/>
                <p:nvPr/>
              </p:nvSpPr>
              <p:spPr>
                <a:xfrm>
                  <a:off x="3312164" y="2661715"/>
                  <a:ext cx="457200" cy="411480"/>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solidFill>
                  <a:schemeClr val="accent4"/>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a:solidFill>
                        <a:schemeClr val="bg1"/>
                      </a:solidFill>
                      <a:latin typeface="+mj-lt"/>
                    </a:rPr>
                    <a:t>Dynamic Digital Legislation</a:t>
                  </a:r>
                </a:p>
              </p:txBody>
            </p:sp>
            <p:sp>
              <p:nvSpPr>
                <p:cNvPr id="208" name="Freeform: Shape 207">
                  <a:extLst>
                    <a:ext uri="{FF2B5EF4-FFF2-40B4-BE49-F238E27FC236}">
                      <a16:creationId xmlns:a16="http://schemas.microsoft.com/office/drawing/2014/main" id="{0282298E-41DB-A25B-32AE-36F2E793F94D}"/>
                    </a:ext>
                  </a:extLst>
                </p:cNvPr>
                <p:cNvSpPr/>
                <p:nvPr/>
              </p:nvSpPr>
              <p:spPr>
                <a:xfrm>
                  <a:off x="3312164" y="2226659"/>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solidFill>
                  <a:schemeClr val="accent2">
                    <a:lumMod val="60000"/>
                    <a:lumOff val="40000"/>
                  </a:schemeClr>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latin typeface="+mj-lt"/>
                  </a:endParaRPr>
                </a:p>
              </p:txBody>
            </p:sp>
            <p:sp>
              <p:nvSpPr>
                <p:cNvPr id="209" name="Freeform: Shape 208">
                  <a:extLst>
                    <a:ext uri="{FF2B5EF4-FFF2-40B4-BE49-F238E27FC236}">
                      <a16:creationId xmlns:a16="http://schemas.microsoft.com/office/drawing/2014/main" id="{86ED039C-F990-5C64-7886-D9628D8FA687}"/>
                    </a:ext>
                  </a:extLst>
                </p:cNvPr>
                <p:cNvSpPr/>
                <p:nvPr/>
              </p:nvSpPr>
              <p:spPr>
                <a:xfrm>
                  <a:off x="2929674" y="2444788"/>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fr-FR" sz="800">
                      <a:solidFill>
                        <a:srgbClr val="000000"/>
                      </a:solidFill>
                      <a:latin typeface="+mj-lt"/>
                      <a:ea typeface="+mn-lt"/>
                      <a:cs typeface="+mn-lt"/>
                    </a:rPr>
                    <a:t>Secure, </a:t>
                  </a:r>
                  <a:r>
                    <a:rPr lang="fr-FR" sz="800" err="1">
                      <a:solidFill>
                        <a:srgbClr val="000000"/>
                      </a:solidFill>
                      <a:latin typeface="+mj-lt"/>
                      <a:ea typeface="+mn-lt"/>
                      <a:cs typeface="+mn-lt"/>
                    </a:rPr>
                    <a:t>Trusted</a:t>
                  </a:r>
                  <a:r>
                    <a:rPr lang="fr-FR" sz="800">
                      <a:solidFill>
                        <a:srgbClr val="000000"/>
                      </a:solidFill>
                      <a:latin typeface="+mj-lt"/>
                      <a:ea typeface="+mn-lt"/>
                      <a:cs typeface="+mn-lt"/>
                    </a:rPr>
                    <a:t>, &amp; Reliable </a:t>
                  </a:r>
                  <a:r>
                    <a:rPr lang="fr-FR" sz="800" err="1">
                      <a:solidFill>
                        <a:srgbClr val="000000"/>
                      </a:solidFill>
                      <a:latin typeface="+mj-lt"/>
                      <a:ea typeface="+mn-lt"/>
                      <a:cs typeface="+mn-lt"/>
                    </a:rPr>
                    <a:t>Voting</a:t>
                  </a:r>
                  <a:endParaRPr lang="en-US" err="1">
                    <a:latin typeface="+mj-lt"/>
                  </a:endParaRPr>
                </a:p>
              </p:txBody>
            </p:sp>
          </p:grpSp>
          <p:sp>
            <p:nvSpPr>
              <p:cNvPr id="203" name="Freeform: Shape 202">
                <a:extLst>
                  <a:ext uri="{FF2B5EF4-FFF2-40B4-BE49-F238E27FC236}">
                    <a16:creationId xmlns:a16="http://schemas.microsoft.com/office/drawing/2014/main" id="{4899B7CA-9242-F590-6FA0-318361D144D2}"/>
                  </a:ext>
                </a:extLst>
              </p:cNvPr>
              <p:cNvSpPr/>
              <p:nvPr/>
            </p:nvSpPr>
            <p:spPr>
              <a:xfrm>
                <a:off x="-281300" y="5347884"/>
                <a:ext cx="847540" cy="762787"/>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solidFill>
                <a:schemeClr val="accent2">
                  <a:lumMod val="60000"/>
                  <a:lumOff val="40000"/>
                </a:schemeClr>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800">
                  <a:solidFill>
                    <a:srgbClr val="000000"/>
                  </a:solidFill>
                  <a:latin typeface="+mj-lt"/>
                </a:endParaRPr>
              </a:p>
            </p:txBody>
          </p:sp>
        </p:grpSp>
      </p:grpSp>
      <p:grpSp>
        <p:nvGrpSpPr>
          <p:cNvPr id="228" name="Group 227">
            <a:extLst>
              <a:ext uri="{FF2B5EF4-FFF2-40B4-BE49-F238E27FC236}">
                <a16:creationId xmlns:a16="http://schemas.microsoft.com/office/drawing/2014/main" id="{39FF2444-BBF9-1D05-75BE-51E067470F15}"/>
              </a:ext>
            </a:extLst>
          </p:cNvPr>
          <p:cNvGrpSpPr/>
          <p:nvPr/>
        </p:nvGrpSpPr>
        <p:grpSpPr>
          <a:xfrm>
            <a:off x="4497186" y="2042123"/>
            <a:ext cx="3250145" cy="3565155"/>
            <a:chOff x="4261850" y="1658735"/>
            <a:chExt cx="3659674" cy="4200523"/>
          </a:xfrm>
        </p:grpSpPr>
        <p:sp>
          <p:nvSpPr>
            <p:cNvPr id="47" name="Rectangle 46">
              <a:extLst>
                <a:ext uri="{FF2B5EF4-FFF2-40B4-BE49-F238E27FC236}">
                  <a16:creationId xmlns:a16="http://schemas.microsoft.com/office/drawing/2014/main" id="{CFE1E55D-4275-4520-B9C3-53F7986FA836}"/>
                </a:ext>
              </a:extLst>
            </p:cNvPr>
            <p:cNvSpPr/>
            <p:nvPr/>
          </p:nvSpPr>
          <p:spPr>
            <a:xfrm>
              <a:off x="5017379" y="5279054"/>
              <a:ext cx="2180967" cy="580204"/>
            </a:xfrm>
            <a:prstGeom prst="rect">
              <a:avLst/>
            </a:prstGeom>
          </p:spPr>
          <p:txBody>
            <a:bodyPr wrap="square" lIns="0" tIns="45720" rIns="0" bIns="45720" anchor="ctr" anchorCtr="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8981D"/>
                  </a:solidFill>
                  <a:effectLst/>
                  <a:uLnTx/>
                  <a:uFillTx/>
                  <a:latin typeface="+mj-lt"/>
                  <a:ea typeface="+mn-ea"/>
                  <a:cs typeface="+mn-cs"/>
                </a:rPr>
                <a:t>HORIZON 2</a:t>
              </a:r>
            </a:p>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mj-lt"/>
                  <a:ea typeface="+mn-ea"/>
                  <a:cs typeface="+mn-cs"/>
                </a:rPr>
                <a:t>2025</a:t>
              </a:r>
              <a:endParaRPr kumimoji="0" lang="en-US" sz="1000" b="1" i="0" u="none" strike="noStrike" kern="1200" cap="none" spc="0" normalizeH="0" baseline="0" noProof="0">
                <a:ln>
                  <a:noFill/>
                </a:ln>
                <a:solidFill>
                  <a:srgbClr val="7F7F7F"/>
                </a:solidFill>
                <a:effectLst/>
                <a:uLnTx/>
                <a:uFillTx/>
                <a:latin typeface="+mj-lt"/>
                <a:ea typeface="+mn-ea"/>
                <a:cs typeface="+mn-cs"/>
              </a:endParaRPr>
            </a:p>
          </p:txBody>
        </p:sp>
        <p:grpSp>
          <p:nvGrpSpPr>
            <p:cNvPr id="173" name="Group 172">
              <a:extLst>
                <a:ext uri="{FF2B5EF4-FFF2-40B4-BE49-F238E27FC236}">
                  <a16:creationId xmlns:a16="http://schemas.microsoft.com/office/drawing/2014/main" id="{41462AC1-7C15-CA27-6F4F-16B6387A39D6}"/>
                </a:ext>
              </a:extLst>
            </p:cNvPr>
            <p:cNvGrpSpPr/>
            <p:nvPr/>
          </p:nvGrpSpPr>
          <p:grpSpPr>
            <a:xfrm>
              <a:off x="4261850" y="1658735"/>
              <a:ext cx="3659674" cy="2391611"/>
              <a:chOff x="-2393739" y="2901028"/>
              <a:chExt cx="3659674" cy="2391611"/>
            </a:xfrm>
            <a:solidFill>
              <a:schemeClr val="bg1"/>
            </a:solidFill>
            <a:effectLst>
              <a:outerShdw blurRad="139700" dir="2700000" algn="ctr" rotWithShape="0">
                <a:prstClr val="black">
                  <a:alpha val="40000"/>
                </a:prstClr>
              </a:outerShdw>
            </a:effectLst>
          </p:grpSpPr>
          <p:grpSp>
            <p:nvGrpSpPr>
              <p:cNvPr id="174" name="Group 173">
                <a:extLst>
                  <a:ext uri="{FF2B5EF4-FFF2-40B4-BE49-F238E27FC236}">
                    <a16:creationId xmlns:a16="http://schemas.microsoft.com/office/drawing/2014/main" id="{5CF0DE3D-075F-ED27-1EDD-A222AAA177C1}"/>
                  </a:ext>
                </a:extLst>
              </p:cNvPr>
              <p:cNvGrpSpPr/>
              <p:nvPr/>
            </p:nvGrpSpPr>
            <p:grpSpPr>
              <a:xfrm>
                <a:off x="-1692043" y="2901028"/>
                <a:ext cx="1556587" cy="1569278"/>
                <a:chOff x="2929674" y="2226659"/>
                <a:chExt cx="839690" cy="846536"/>
              </a:xfrm>
              <a:grpFill/>
              <a:effectLst/>
            </p:grpSpPr>
            <p:sp>
              <p:nvSpPr>
                <p:cNvPr id="186" name="Freeform: Shape 185">
                  <a:extLst>
                    <a:ext uri="{FF2B5EF4-FFF2-40B4-BE49-F238E27FC236}">
                      <a16:creationId xmlns:a16="http://schemas.microsoft.com/office/drawing/2014/main" id="{5ED4A520-0F8D-B9BC-A0E0-74DB75972736}"/>
                    </a:ext>
                  </a:extLst>
                </p:cNvPr>
                <p:cNvSpPr/>
                <p:nvPr/>
              </p:nvSpPr>
              <p:spPr>
                <a:xfrm>
                  <a:off x="3312164" y="2661715"/>
                  <a:ext cx="457200" cy="411480"/>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a:latin typeface="+mj-lt"/>
                      <a:ea typeface="+mn-lt"/>
                      <a:cs typeface="+mn-lt"/>
                    </a:rPr>
                    <a:t>Critical National Infrastructure Protection</a:t>
                  </a:r>
                  <a:endParaRPr lang="en-US">
                    <a:latin typeface="+mj-lt"/>
                  </a:endParaRPr>
                </a:p>
              </p:txBody>
            </p:sp>
            <p:sp>
              <p:nvSpPr>
                <p:cNvPr id="188" name="Freeform: Shape 187">
                  <a:extLst>
                    <a:ext uri="{FF2B5EF4-FFF2-40B4-BE49-F238E27FC236}">
                      <a16:creationId xmlns:a16="http://schemas.microsoft.com/office/drawing/2014/main" id="{5EE50FE0-1CE8-C285-2DA1-0145AD5F773F}"/>
                    </a:ext>
                  </a:extLst>
                </p:cNvPr>
                <p:cNvSpPr/>
                <p:nvPr/>
              </p:nvSpPr>
              <p:spPr>
                <a:xfrm>
                  <a:off x="3312164" y="2226659"/>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solidFill>
                  <a:schemeClr val="accent2">
                    <a:lumMod val="60000"/>
                    <a:lumOff val="40000"/>
                  </a:schemeClr>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800">
                    <a:latin typeface="+mj-lt"/>
                  </a:endParaRPr>
                </a:p>
              </p:txBody>
            </p:sp>
            <p:sp>
              <p:nvSpPr>
                <p:cNvPr id="189" name="Freeform: Shape 188">
                  <a:extLst>
                    <a:ext uri="{FF2B5EF4-FFF2-40B4-BE49-F238E27FC236}">
                      <a16:creationId xmlns:a16="http://schemas.microsoft.com/office/drawing/2014/main" id="{B1D8C25E-957B-A8AF-6D2A-D28C0BC64354}"/>
                    </a:ext>
                  </a:extLst>
                </p:cNvPr>
                <p:cNvSpPr/>
                <p:nvPr/>
              </p:nvSpPr>
              <p:spPr>
                <a:xfrm>
                  <a:off x="2929674" y="2444788"/>
                  <a:ext cx="457200" cy="411480"/>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i="1">
                      <a:solidFill>
                        <a:schemeClr val="bg1"/>
                      </a:solidFill>
                      <a:latin typeface="+mj-lt"/>
                      <a:ea typeface="Open Sans" panose="020B0606030504020204" pitchFamily="34" charset="0"/>
                      <a:cs typeface="Open Sans" panose="020B0606030504020204" pitchFamily="34" charset="0"/>
                    </a:rPr>
                    <a:t>Intelligent visa processing</a:t>
                  </a:r>
                  <a:endParaRPr lang="fr-FR" sz="800">
                    <a:solidFill>
                      <a:schemeClr val="bg1"/>
                    </a:solidFill>
                    <a:latin typeface="+mj-lt"/>
                  </a:endParaRPr>
                </a:p>
              </p:txBody>
            </p:sp>
          </p:grpSp>
          <p:sp>
            <p:nvSpPr>
              <p:cNvPr id="176" name="Freeform: Shape 175">
                <a:extLst>
                  <a:ext uri="{FF2B5EF4-FFF2-40B4-BE49-F238E27FC236}">
                    <a16:creationId xmlns:a16="http://schemas.microsoft.com/office/drawing/2014/main" id="{F05EBBFA-1DDA-3C8E-27A1-ABA3709267AB}"/>
                  </a:ext>
                </a:extLst>
              </p:cNvPr>
              <p:cNvSpPr/>
              <p:nvPr/>
            </p:nvSpPr>
            <p:spPr>
              <a:xfrm>
                <a:off x="418393" y="3707521"/>
                <a:ext cx="847542" cy="762787"/>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700" i="1">
                    <a:solidFill>
                      <a:schemeClr val="bg1"/>
                    </a:solidFill>
                    <a:latin typeface="+mj-lt"/>
                    <a:ea typeface="Open Sans" panose="020B0606030504020204" pitchFamily="34" charset="0"/>
                    <a:cs typeface="Open Sans" panose="020B0606030504020204" pitchFamily="34" charset="0"/>
                  </a:rPr>
                  <a:t>Monitoring international trade agreements</a:t>
                </a:r>
                <a:endParaRPr lang="en-US" sz="700">
                  <a:solidFill>
                    <a:schemeClr val="bg1"/>
                  </a:solidFill>
                  <a:latin typeface="+mj-lt"/>
                </a:endParaRPr>
              </a:p>
            </p:txBody>
          </p:sp>
          <p:sp>
            <p:nvSpPr>
              <p:cNvPr id="184" name="Freeform: Shape 183">
                <a:extLst>
                  <a:ext uri="{FF2B5EF4-FFF2-40B4-BE49-F238E27FC236}">
                    <a16:creationId xmlns:a16="http://schemas.microsoft.com/office/drawing/2014/main" id="{731A1817-6BFD-CC7A-5C2D-59C39931375B}"/>
                  </a:ext>
                </a:extLst>
              </p:cNvPr>
              <p:cNvSpPr/>
              <p:nvPr/>
            </p:nvSpPr>
            <p:spPr>
              <a:xfrm>
                <a:off x="-1483750" y="4529852"/>
                <a:ext cx="847540" cy="762787"/>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700" i="1">
                    <a:solidFill>
                      <a:schemeClr val="bg1"/>
                    </a:solidFill>
                    <a:latin typeface="+mj-lt"/>
                    <a:ea typeface="Open Sans" panose="020B0606030504020204" pitchFamily="34" charset="0"/>
                    <a:cs typeface="Open Sans" panose="020B0606030504020204" pitchFamily="34" charset="0"/>
                  </a:rPr>
                  <a:t>Economic Sovereignty of Trade Supply Chains</a:t>
                </a:r>
                <a:endParaRPr lang="fr-FR" sz="700">
                  <a:solidFill>
                    <a:schemeClr val="bg1"/>
                  </a:solidFill>
                  <a:latin typeface="+mj-lt"/>
                </a:endParaRPr>
              </a:p>
            </p:txBody>
          </p:sp>
          <p:sp>
            <p:nvSpPr>
              <p:cNvPr id="179" name="Freeform: Shape 178">
                <a:extLst>
                  <a:ext uri="{FF2B5EF4-FFF2-40B4-BE49-F238E27FC236}">
                    <a16:creationId xmlns:a16="http://schemas.microsoft.com/office/drawing/2014/main" id="{251950DC-2168-255F-6682-060D729417D3}"/>
                  </a:ext>
                </a:extLst>
              </p:cNvPr>
              <p:cNvSpPr/>
              <p:nvPr/>
            </p:nvSpPr>
            <p:spPr>
              <a:xfrm>
                <a:off x="418393" y="4529851"/>
                <a:ext cx="847541" cy="762787"/>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a:latin typeface="+mj-lt"/>
                    <a:ea typeface="+mn-lt"/>
                    <a:cs typeface="+mn-lt"/>
                  </a:rPr>
                  <a:t>Intelligent Evidence Management and Case Investigation</a:t>
                </a:r>
                <a:endParaRPr lang="en-US">
                  <a:latin typeface="+mj-lt"/>
                </a:endParaRPr>
              </a:p>
            </p:txBody>
          </p:sp>
          <p:sp>
            <p:nvSpPr>
              <p:cNvPr id="180" name="Freeform: Shape 179">
                <a:extLst>
                  <a:ext uri="{FF2B5EF4-FFF2-40B4-BE49-F238E27FC236}">
                    <a16:creationId xmlns:a16="http://schemas.microsoft.com/office/drawing/2014/main" id="{0810215C-18C0-5B65-C2EE-DE7C882E843D}"/>
                  </a:ext>
                </a:extLst>
              </p:cNvPr>
              <p:cNvSpPr/>
              <p:nvPr/>
            </p:nvSpPr>
            <p:spPr>
              <a:xfrm>
                <a:off x="-2393739" y="4529850"/>
                <a:ext cx="847541" cy="762787"/>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800" i="1">
                    <a:solidFill>
                      <a:schemeClr val="bg1"/>
                    </a:solidFill>
                    <a:latin typeface="+mj-lt"/>
                    <a:ea typeface="Open Sans" panose="020B0606030504020204" pitchFamily="34" charset="0"/>
                    <a:cs typeface="Open Sans" panose="020B0606030504020204" pitchFamily="34" charset="0"/>
                  </a:rPr>
                  <a:t>Economic policy simulator and designer</a:t>
                </a:r>
                <a:endParaRPr lang="en-US" sz="800">
                  <a:solidFill>
                    <a:schemeClr val="bg1"/>
                  </a:solidFill>
                  <a:latin typeface="+mj-lt"/>
                </a:endParaRPr>
              </a:p>
            </p:txBody>
          </p:sp>
        </p:grpSp>
      </p:grpSp>
      <p:sp>
        <p:nvSpPr>
          <p:cNvPr id="8" name="Title 7">
            <a:extLst>
              <a:ext uri="{FF2B5EF4-FFF2-40B4-BE49-F238E27FC236}">
                <a16:creationId xmlns:a16="http://schemas.microsoft.com/office/drawing/2014/main" id="{99DAC3A3-7464-DFD3-4E0E-9C2A5071F294}"/>
              </a:ext>
            </a:extLst>
          </p:cNvPr>
          <p:cNvSpPr>
            <a:spLocks noGrp="1"/>
          </p:cNvSpPr>
          <p:nvPr>
            <p:ph type="title"/>
          </p:nvPr>
        </p:nvSpPr>
        <p:spPr/>
        <p:txBody>
          <a:bodyPr/>
          <a:lstStyle/>
          <a:p>
            <a:r>
              <a:rPr lang="en-US"/>
              <a:t>Creating Your GenAI Industry Roadmap</a:t>
            </a:r>
          </a:p>
        </p:txBody>
      </p:sp>
      <p:sp>
        <p:nvSpPr>
          <p:cNvPr id="3" name="Freeform: Shape 2">
            <a:extLst>
              <a:ext uri="{FF2B5EF4-FFF2-40B4-BE49-F238E27FC236}">
                <a16:creationId xmlns:a16="http://schemas.microsoft.com/office/drawing/2014/main" id="{F6266A0E-BDB6-96DF-F101-D2B76F9E211A}"/>
              </a:ext>
            </a:extLst>
          </p:cNvPr>
          <p:cNvSpPr/>
          <p:nvPr/>
        </p:nvSpPr>
        <p:spPr>
          <a:xfrm>
            <a:off x="8824619" y="5418305"/>
            <a:ext cx="957080" cy="841064"/>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4"/>
              </a:gs>
              <a:gs pos="100000">
                <a:schemeClr val="accent4">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900">
                <a:solidFill>
                  <a:srgbClr val="FFFFFF"/>
                </a:solidFill>
                <a:latin typeface="+mj-lt"/>
              </a:rPr>
              <a:t>Economic Development</a:t>
            </a:r>
          </a:p>
        </p:txBody>
      </p:sp>
      <p:sp>
        <p:nvSpPr>
          <p:cNvPr id="4" name="Freeform: Shape 3">
            <a:extLst>
              <a:ext uri="{FF2B5EF4-FFF2-40B4-BE49-F238E27FC236}">
                <a16:creationId xmlns:a16="http://schemas.microsoft.com/office/drawing/2014/main" id="{13C4756B-E1DC-D7BE-863F-2E16D84821C2}"/>
              </a:ext>
            </a:extLst>
          </p:cNvPr>
          <p:cNvSpPr/>
          <p:nvPr/>
        </p:nvSpPr>
        <p:spPr>
          <a:xfrm>
            <a:off x="7787072" y="5443356"/>
            <a:ext cx="963580" cy="841066"/>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gradFill>
            <a:gsLst>
              <a:gs pos="58000">
                <a:schemeClr val="accent3"/>
              </a:gs>
              <a:gs pos="100000">
                <a:schemeClr val="accent3">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900" dirty="0">
                <a:latin typeface="+mj-lt"/>
              </a:rPr>
              <a:t>Revenue and Monetary Management </a:t>
            </a:r>
          </a:p>
        </p:txBody>
      </p:sp>
      <p:sp>
        <p:nvSpPr>
          <p:cNvPr id="5" name="Freeform: Shape 4">
            <a:extLst>
              <a:ext uri="{FF2B5EF4-FFF2-40B4-BE49-F238E27FC236}">
                <a16:creationId xmlns:a16="http://schemas.microsoft.com/office/drawing/2014/main" id="{18BCEBDD-0829-6325-1289-47A33FA29A60}"/>
              </a:ext>
            </a:extLst>
          </p:cNvPr>
          <p:cNvSpPr/>
          <p:nvPr/>
        </p:nvSpPr>
        <p:spPr>
          <a:xfrm>
            <a:off x="9855666" y="5426255"/>
            <a:ext cx="899106" cy="825164"/>
          </a:xfrm>
          <a:custGeom>
            <a:avLst/>
            <a:gdLst>
              <a:gd name="connsiteX0" fmla="*/ 0 w 260032"/>
              <a:gd name="connsiteY0" fmla="*/ 118872 h 237744"/>
              <a:gd name="connsiteX1" fmla="*/ 59436 w 260032"/>
              <a:gd name="connsiteY1" fmla="*/ 0 h 237744"/>
              <a:gd name="connsiteX2" fmla="*/ 200597 w 260032"/>
              <a:gd name="connsiteY2" fmla="*/ 0 h 237744"/>
              <a:gd name="connsiteX3" fmla="*/ 260033 w 260032"/>
              <a:gd name="connsiteY3" fmla="*/ 118872 h 237744"/>
              <a:gd name="connsiteX4" fmla="*/ 200597 w 260032"/>
              <a:gd name="connsiteY4" fmla="*/ 237744 h 237744"/>
              <a:gd name="connsiteX5" fmla="*/ 59436 w 260032"/>
              <a:gd name="connsiteY5" fmla="*/ 237744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7744">
                <a:moveTo>
                  <a:pt x="0" y="118872"/>
                </a:moveTo>
                <a:lnTo>
                  <a:pt x="59436" y="0"/>
                </a:lnTo>
                <a:lnTo>
                  <a:pt x="200597" y="0"/>
                </a:lnTo>
                <a:lnTo>
                  <a:pt x="260033" y="118872"/>
                </a:lnTo>
                <a:lnTo>
                  <a:pt x="200597" y="237744"/>
                </a:lnTo>
                <a:lnTo>
                  <a:pt x="59436" y="237744"/>
                </a:lnTo>
                <a:close/>
              </a:path>
            </a:pathLst>
          </a:custGeom>
          <a:gradFill>
            <a:gsLst>
              <a:gs pos="58000">
                <a:schemeClr val="accent5"/>
              </a:gs>
              <a:gs pos="100000">
                <a:schemeClr val="accent5">
                  <a:lumMod val="60000"/>
                  <a:lumOff val="40000"/>
                </a:schemeClr>
              </a:gs>
            </a:gsLst>
            <a:lin ang="2700000" scaled="1"/>
          </a:gradFill>
          <a:ln w="4643" cap="flat">
            <a:solidFill>
              <a:schemeClr val="tx1">
                <a:lumMod val="50000"/>
                <a:lumOff val="50000"/>
              </a:schemeClr>
            </a:solidFill>
            <a:prstDash val="solid"/>
            <a:round/>
          </a:ln>
        </p:spPr>
        <p:txBody>
          <a:bodyPr rot="0" spcFirstLastPara="0" vert="horz" wrap="none" lIns="91440" tIns="45720" rIns="91440" bIns="45720" numCol="1" spcCol="0" rtlCol="0" fromWordArt="0" anchor="ctr" anchorCtr="0" forceAA="0" compatLnSpc="1">
            <a:prstTxWarp prst="textNoShape">
              <a:avLst/>
            </a:prstTxWarp>
            <a:noAutofit/>
          </a:bodyPr>
          <a:lstStyle/>
          <a:p>
            <a:pPr algn="ctr"/>
            <a:r>
              <a:rPr lang="en-US" sz="900" dirty="0">
                <a:solidFill>
                  <a:schemeClr val="bg1"/>
                </a:solidFill>
                <a:latin typeface="+mj-lt"/>
              </a:rPr>
              <a:t>Public Security</a:t>
            </a:r>
            <a:endParaRPr lang="en-US" sz="900" spc="-50" dirty="0">
              <a:solidFill>
                <a:schemeClr val="bg1"/>
              </a:solidFill>
              <a:latin typeface="+mj-lt"/>
            </a:endParaRPr>
          </a:p>
        </p:txBody>
      </p:sp>
      <p:sp>
        <p:nvSpPr>
          <p:cNvPr id="10" name="Freeform: Shape 9">
            <a:extLst>
              <a:ext uri="{FF2B5EF4-FFF2-40B4-BE49-F238E27FC236}">
                <a16:creationId xmlns:a16="http://schemas.microsoft.com/office/drawing/2014/main" id="{E927E602-9340-472A-B589-B668455F6BBC}"/>
              </a:ext>
            </a:extLst>
          </p:cNvPr>
          <p:cNvSpPr/>
          <p:nvPr/>
        </p:nvSpPr>
        <p:spPr>
          <a:xfrm>
            <a:off x="6749525" y="5418304"/>
            <a:ext cx="963580" cy="841066"/>
          </a:xfrm>
          <a:custGeom>
            <a:avLst/>
            <a:gdLst>
              <a:gd name="connsiteX0" fmla="*/ 0 w 260032"/>
              <a:gd name="connsiteY0" fmla="*/ 115157 h 230314"/>
              <a:gd name="connsiteX1" fmla="*/ 57579 w 260032"/>
              <a:gd name="connsiteY1" fmla="*/ 0 h 230314"/>
              <a:gd name="connsiteX2" fmla="*/ 202454 w 260032"/>
              <a:gd name="connsiteY2" fmla="*/ 0 h 230314"/>
              <a:gd name="connsiteX3" fmla="*/ 260033 w 260032"/>
              <a:gd name="connsiteY3" fmla="*/ 115157 h 230314"/>
              <a:gd name="connsiteX4" fmla="*/ 202454 w 260032"/>
              <a:gd name="connsiteY4" fmla="*/ 230315 h 230314"/>
              <a:gd name="connsiteX5" fmla="*/ 57579 w 260032"/>
              <a:gd name="connsiteY5" fmla="*/ 230315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032" h="230314">
                <a:moveTo>
                  <a:pt x="0" y="115157"/>
                </a:moveTo>
                <a:lnTo>
                  <a:pt x="57579" y="0"/>
                </a:lnTo>
                <a:lnTo>
                  <a:pt x="202454" y="0"/>
                </a:lnTo>
                <a:lnTo>
                  <a:pt x="260033" y="115157"/>
                </a:lnTo>
                <a:lnTo>
                  <a:pt x="202454" y="230315"/>
                </a:lnTo>
                <a:lnTo>
                  <a:pt x="57579" y="230315"/>
                </a:lnTo>
                <a:close/>
              </a:path>
            </a:pathLst>
          </a:custGeom>
          <a:solidFill>
            <a:schemeClr val="accent2">
              <a:lumMod val="60000"/>
              <a:lumOff val="40000"/>
            </a:schemeClr>
          </a:solidFill>
          <a:ln w="4643" cap="flat">
            <a:solidFill>
              <a:schemeClr val="tx1">
                <a:lumMod val="50000"/>
                <a:lumOff val="50000"/>
              </a:schemeClr>
            </a:solidFill>
            <a:prstDash val="solid"/>
            <a:round/>
          </a:ln>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900">
                <a:latin typeface="+mj-lt"/>
              </a:rPr>
              <a:t>Public Services and Benefits</a:t>
            </a:r>
          </a:p>
        </p:txBody>
      </p:sp>
      <p:sp>
        <p:nvSpPr>
          <p:cNvPr id="11" name="TextBox 10">
            <a:extLst>
              <a:ext uri="{FF2B5EF4-FFF2-40B4-BE49-F238E27FC236}">
                <a16:creationId xmlns:a16="http://schemas.microsoft.com/office/drawing/2014/main" id="{52B46395-DFEB-DFDB-09E6-0CC92D301C6B}"/>
              </a:ext>
            </a:extLst>
          </p:cNvPr>
          <p:cNvSpPr txBox="1"/>
          <p:nvPr/>
        </p:nvSpPr>
        <p:spPr>
          <a:xfrm>
            <a:off x="5802677" y="2063758"/>
            <a:ext cx="765870" cy="707886"/>
          </a:xfrm>
          <a:prstGeom prst="rect">
            <a:avLst/>
          </a:prstGeom>
          <a:noFill/>
        </p:spPr>
        <p:txBody>
          <a:bodyPr wrap="square">
            <a:spAutoFit/>
          </a:bodyPr>
          <a:lstStyle/>
          <a:p>
            <a:r>
              <a:rPr lang="en-US" sz="800" i="1">
                <a:latin typeface="+mj-lt"/>
                <a:ea typeface="Open Sans" panose="020B0606030504020204" pitchFamily="34" charset="0"/>
                <a:cs typeface="Open Sans" panose="020B0606030504020204" pitchFamily="34" charset="0"/>
              </a:rPr>
              <a:t>Eligibility Compliance and Payment Integrity</a:t>
            </a:r>
            <a:endParaRPr lang="en-US" sz="800">
              <a:latin typeface="+mj-lt"/>
            </a:endParaRPr>
          </a:p>
        </p:txBody>
      </p:sp>
      <p:sp>
        <p:nvSpPr>
          <p:cNvPr id="13" name="TextBox 12">
            <a:extLst>
              <a:ext uri="{FF2B5EF4-FFF2-40B4-BE49-F238E27FC236}">
                <a16:creationId xmlns:a16="http://schemas.microsoft.com/office/drawing/2014/main" id="{5AD41F7C-F371-B1EC-5064-672830A521CD}"/>
              </a:ext>
            </a:extLst>
          </p:cNvPr>
          <p:cNvSpPr txBox="1"/>
          <p:nvPr/>
        </p:nvSpPr>
        <p:spPr>
          <a:xfrm>
            <a:off x="9560477" y="1537666"/>
            <a:ext cx="1077068" cy="507831"/>
          </a:xfrm>
          <a:prstGeom prst="rect">
            <a:avLst/>
          </a:prstGeom>
          <a:noFill/>
        </p:spPr>
        <p:txBody>
          <a:bodyPr wrap="square">
            <a:spAutoFit/>
          </a:bodyPr>
          <a:lstStyle/>
          <a:p>
            <a:r>
              <a:rPr lang="en-US" sz="900" i="1">
                <a:latin typeface="+mj-lt"/>
              </a:rPr>
              <a:t>Hyper-personalized Benefits </a:t>
            </a:r>
            <a:endParaRPr lang="en-US" sz="900">
              <a:latin typeface="+mj-lt"/>
            </a:endParaRPr>
          </a:p>
        </p:txBody>
      </p:sp>
      <p:sp>
        <p:nvSpPr>
          <p:cNvPr id="15" name="TextBox 14">
            <a:extLst>
              <a:ext uri="{FF2B5EF4-FFF2-40B4-BE49-F238E27FC236}">
                <a16:creationId xmlns:a16="http://schemas.microsoft.com/office/drawing/2014/main" id="{631DD82F-7174-6A4E-B590-621978DB8591}"/>
              </a:ext>
            </a:extLst>
          </p:cNvPr>
          <p:cNvSpPr txBox="1"/>
          <p:nvPr/>
        </p:nvSpPr>
        <p:spPr>
          <a:xfrm>
            <a:off x="1877724" y="3278780"/>
            <a:ext cx="939461" cy="646331"/>
          </a:xfrm>
          <a:prstGeom prst="rect">
            <a:avLst/>
          </a:prstGeom>
          <a:noFill/>
        </p:spPr>
        <p:txBody>
          <a:bodyPr wrap="square">
            <a:spAutoFit/>
          </a:bodyPr>
          <a:lstStyle/>
          <a:p>
            <a:r>
              <a:rPr lang="en-US" sz="900" i="1">
                <a:latin typeface="+mj-lt"/>
                <a:ea typeface="Open Sans" panose="020B0606030504020204" pitchFamily="34" charset="0"/>
                <a:cs typeface="Open Sans" panose="020B0606030504020204" pitchFamily="34" charset="0"/>
              </a:rPr>
              <a:t>Caseworker Composable Case Management</a:t>
            </a:r>
            <a:endParaRPr lang="en-US" sz="900">
              <a:latin typeface="+mj-lt"/>
            </a:endParaRPr>
          </a:p>
        </p:txBody>
      </p:sp>
      <p:sp>
        <p:nvSpPr>
          <p:cNvPr id="17" name="TextBox 16">
            <a:extLst>
              <a:ext uri="{FF2B5EF4-FFF2-40B4-BE49-F238E27FC236}">
                <a16:creationId xmlns:a16="http://schemas.microsoft.com/office/drawing/2014/main" id="{D66B22A9-181E-ED01-BA15-F87CC3283FAA}"/>
              </a:ext>
            </a:extLst>
          </p:cNvPr>
          <p:cNvSpPr txBox="1"/>
          <p:nvPr/>
        </p:nvSpPr>
        <p:spPr>
          <a:xfrm>
            <a:off x="10199302" y="3541825"/>
            <a:ext cx="864711" cy="646331"/>
          </a:xfrm>
          <a:prstGeom prst="rect">
            <a:avLst/>
          </a:prstGeom>
          <a:noFill/>
        </p:spPr>
        <p:txBody>
          <a:bodyPr wrap="square">
            <a:spAutoFit/>
          </a:bodyPr>
          <a:lstStyle/>
          <a:p>
            <a:r>
              <a:rPr lang="en-US" sz="900" i="1">
                <a:latin typeface="+mj-lt"/>
                <a:ea typeface="Open Sans" panose="020B0606030504020204" pitchFamily="34" charset="0"/>
                <a:cs typeface="Open Sans" panose="020B0606030504020204" pitchFamily="34" charset="0"/>
              </a:rPr>
              <a:t>Public Health Protection and Remediation</a:t>
            </a:r>
            <a:endParaRPr lang="en-US" sz="900">
              <a:latin typeface="+mj-lt"/>
            </a:endParaRPr>
          </a:p>
        </p:txBody>
      </p:sp>
    </p:spTree>
    <p:extLst>
      <p:ext uri="{BB962C8B-B14F-4D97-AF65-F5344CB8AC3E}">
        <p14:creationId xmlns:p14="http://schemas.microsoft.com/office/powerpoint/2010/main" val="119606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000"/>
                                        <p:tgtEl>
                                          <p:spTgt spid="228"/>
                                        </p:tgtEl>
                                      </p:cBhvr>
                                    </p:animEffect>
                                    <p:anim calcmode="lin" valueType="num">
                                      <p:cBhvr>
                                        <p:cTn id="8" dur="1000" fill="hold"/>
                                        <p:tgtEl>
                                          <p:spTgt spid="228"/>
                                        </p:tgtEl>
                                        <p:attrNameLst>
                                          <p:attrName>ppt_x</p:attrName>
                                        </p:attrNameLst>
                                      </p:cBhvr>
                                      <p:tavLst>
                                        <p:tav tm="0">
                                          <p:val>
                                            <p:strVal val="#ppt_x"/>
                                          </p:val>
                                        </p:tav>
                                        <p:tav tm="100000">
                                          <p:val>
                                            <p:strVal val="#ppt_x"/>
                                          </p:val>
                                        </p:tav>
                                      </p:tavLst>
                                    </p:anim>
                                    <p:anim calcmode="lin" valueType="num">
                                      <p:cBhvr>
                                        <p:cTn id="9"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9"/>
                                        </p:tgtEl>
                                        <p:attrNameLst>
                                          <p:attrName>style.visibility</p:attrName>
                                        </p:attrNameLst>
                                      </p:cBhvr>
                                      <p:to>
                                        <p:strVal val="visible"/>
                                      </p:to>
                                    </p:set>
                                    <p:animEffect transition="in" filter="fade">
                                      <p:cBhvr>
                                        <p:cTn id="14" dur="1000"/>
                                        <p:tgtEl>
                                          <p:spTgt spid="229"/>
                                        </p:tgtEl>
                                      </p:cBhvr>
                                    </p:animEffect>
                                    <p:anim calcmode="lin" valueType="num">
                                      <p:cBhvr>
                                        <p:cTn id="15" dur="1000" fill="hold"/>
                                        <p:tgtEl>
                                          <p:spTgt spid="229"/>
                                        </p:tgtEl>
                                        <p:attrNameLst>
                                          <p:attrName>ppt_x</p:attrName>
                                        </p:attrNameLst>
                                      </p:cBhvr>
                                      <p:tavLst>
                                        <p:tav tm="0">
                                          <p:val>
                                            <p:strVal val="#ppt_x"/>
                                          </p:val>
                                        </p:tav>
                                        <p:tav tm="100000">
                                          <p:val>
                                            <p:strVal val="#ppt_x"/>
                                          </p:val>
                                        </p:tav>
                                      </p:tavLst>
                                    </p:anim>
                                    <p:anim calcmode="lin" valueType="num">
                                      <p:cBhvr>
                                        <p:cTn id="16"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D86-2256-EBE8-8A57-3F04AF466DBF}"/>
              </a:ext>
            </a:extLst>
          </p:cNvPr>
          <p:cNvSpPr>
            <a:spLocks noGrp="1"/>
          </p:cNvSpPr>
          <p:nvPr>
            <p:ph type="title"/>
          </p:nvPr>
        </p:nvSpPr>
        <p:spPr>
          <a:xfrm>
            <a:off x="440695" y="304801"/>
            <a:ext cx="11301984" cy="849289"/>
          </a:xfrm>
        </p:spPr>
        <p:txBody>
          <a:bodyPr>
            <a:normAutofit/>
          </a:bodyPr>
          <a:lstStyle/>
          <a:p>
            <a:r>
              <a:rPr lang="en-US"/>
              <a:t>Recommendations</a:t>
            </a:r>
            <a:endParaRPr lang="en-DE"/>
          </a:p>
        </p:txBody>
      </p:sp>
      <p:sp>
        <p:nvSpPr>
          <p:cNvPr id="6" name="Content Placeholder 5">
            <a:extLst>
              <a:ext uri="{FF2B5EF4-FFF2-40B4-BE49-F238E27FC236}">
                <a16:creationId xmlns:a16="http://schemas.microsoft.com/office/drawing/2014/main" id="{796134BD-B29F-0318-DADD-D0A65BA7CFA6}"/>
              </a:ext>
            </a:extLst>
          </p:cNvPr>
          <p:cNvSpPr>
            <a:spLocks noGrp="1"/>
          </p:cNvSpPr>
          <p:nvPr>
            <p:ph idx="1"/>
          </p:nvPr>
        </p:nvSpPr>
        <p:spPr>
          <a:xfrm>
            <a:off x="440695" y="1267316"/>
            <a:ext cx="11301984" cy="4986836"/>
          </a:xfrm>
        </p:spPr>
        <p:txBody>
          <a:bodyPr vert="horz" lIns="0" tIns="0" rIns="0" bIns="0" rtlCol="0" anchor="t">
            <a:noAutofit/>
          </a:bodyPr>
          <a:lstStyle/>
          <a:p>
            <a:pPr lvl="1"/>
            <a:r>
              <a:rPr lang="en-CA" dirty="0"/>
              <a:t>When considering </a:t>
            </a:r>
            <a:r>
              <a:rPr lang="en-CA" dirty="0" err="1"/>
              <a:t>GenAI</a:t>
            </a:r>
            <a:r>
              <a:rPr lang="en-CA" dirty="0"/>
              <a:t> build public confidence by promoting transparency wherever possible and preserving privacy. National security, protection of PII and government data, policing, and secure and reliable elections are foundational components of trust in government. </a:t>
            </a:r>
          </a:p>
          <a:p>
            <a:pPr lvl="1"/>
            <a:r>
              <a:rPr lang="en-CA" dirty="0"/>
              <a:t>Experiment cautiously, but expeditiously with </a:t>
            </a:r>
            <a:r>
              <a:rPr lang="en-CA" dirty="0" err="1"/>
              <a:t>GenAI</a:t>
            </a:r>
            <a:r>
              <a:rPr lang="en-CA" dirty="0"/>
              <a:t> on national cybersecurity initiatives. New practices and technologies can increase risk, but malicious actors and nation states will not hesitate to use new attack methods and hacking techniques.</a:t>
            </a:r>
          </a:p>
          <a:p>
            <a:pPr lvl="1"/>
            <a:r>
              <a:rPr lang="en-US" dirty="0"/>
              <a:t>Economic development requires a balanced approach to avoid unintended consequences of changes such as introduction of bias reinforcement in policy development, the black box effect, or the inappropriate use of </a:t>
            </a:r>
            <a:r>
              <a:rPr lang="en-US" dirty="0" err="1"/>
              <a:t>GenAI</a:t>
            </a:r>
            <a:r>
              <a:rPr lang="en-US" dirty="0"/>
              <a:t> to influence policy. Human oversight will be essential particularly in the early phases of development. </a:t>
            </a:r>
          </a:p>
          <a:p>
            <a:pPr lvl="1"/>
            <a:r>
              <a:rPr lang="en-US" dirty="0"/>
              <a:t>Consider accelerating use cases with high value to constituents, government employees, economic growth and global competitiveness. For example, intelligent visa processing and proactive monitoring of international trade agreements should ensure government is accessing the best terms and conditions as global market dynamics evolve. </a:t>
            </a:r>
            <a:endParaRPr lang="en-CA" dirty="0"/>
          </a:p>
        </p:txBody>
      </p:sp>
    </p:spTree>
    <p:extLst>
      <p:ext uri="{BB962C8B-B14F-4D97-AF65-F5344CB8AC3E}">
        <p14:creationId xmlns:p14="http://schemas.microsoft.com/office/powerpoint/2010/main" val="3559853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94297-303D-6F16-54EA-5A1E8A9EA998}"/>
              </a:ext>
            </a:extLst>
          </p:cNvPr>
          <p:cNvSpPr>
            <a:spLocks noGrp="1"/>
          </p:cNvSpPr>
          <p:nvPr>
            <p:ph type="title"/>
          </p:nvPr>
        </p:nvSpPr>
        <p:spPr/>
        <p:txBody>
          <a:bodyPr>
            <a:normAutofit/>
          </a:bodyPr>
          <a:lstStyle/>
          <a:p>
            <a:r>
              <a:rPr lang="en-US"/>
              <a:t>Related Research</a:t>
            </a:r>
          </a:p>
        </p:txBody>
      </p:sp>
      <p:grpSp>
        <p:nvGrpSpPr>
          <p:cNvPr id="100" name="Group 99">
            <a:extLst>
              <a:ext uri="{FF2B5EF4-FFF2-40B4-BE49-F238E27FC236}">
                <a16:creationId xmlns:a16="http://schemas.microsoft.com/office/drawing/2014/main" id="{7839D923-0DDE-C561-3323-9C9B5CAB9F28}"/>
              </a:ext>
            </a:extLst>
          </p:cNvPr>
          <p:cNvGrpSpPr/>
          <p:nvPr/>
        </p:nvGrpSpPr>
        <p:grpSpPr>
          <a:xfrm>
            <a:off x="4176397" y="1646497"/>
            <a:ext cx="3233158" cy="1394826"/>
            <a:chOff x="2354843" y="1540002"/>
            <a:chExt cx="1731243" cy="2081200"/>
          </a:xfrm>
        </p:grpSpPr>
        <p:sp>
          <p:nvSpPr>
            <p:cNvPr id="59" name="Rectangle: Rounded Corners 58">
              <a:extLst>
                <a:ext uri="{FF2B5EF4-FFF2-40B4-BE49-F238E27FC236}">
                  <a16:creationId xmlns:a16="http://schemas.microsoft.com/office/drawing/2014/main" id="{9CC93243-3AFE-DAA9-60E4-40AA876FACB2}"/>
                </a:ext>
              </a:extLst>
            </p:cNvPr>
            <p:cNvSpPr/>
            <p:nvPr/>
          </p:nvSpPr>
          <p:spPr>
            <a:xfrm>
              <a:off x="2354843" y="1540002"/>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dirty="0">
                  <a:solidFill>
                    <a:schemeClr val="accent1"/>
                  </a:solidFill>
                  <a:latin typeface="Open Sans ExtraBold"/>
                  <a:ea typeface="Open Sans ExtraBold"/>
                  <a:cs typeface="Open Sans ExtraBold"/>
                </a:rPr>
                <a:t>May 2024</a:t>
              </a:r>
              <a:endParaRPr lang="en-US" sz="1200" b="0" i="0" u="none" strike="noStrike" kern="1200" cap="none" spc="0" baseline="0" dirty="0">
                <a:solidFill>
                  <a:schemeClr val="accent1"/>
                </a:solidFill>
                <a:uFillTx/>
                <a:latin typeface="Open Sans ExtraBold"/>
                <a:ea typeface="Open Sans ExtraBold"/>
                <a:cs typeface="Open Sans ExtraBold"/>
              </a:endParaRPr>
            </a:p>
            <a:p>
              <a:pPr>
                <a:spcBef>
                  <a:spcPts val="600"/>
                </a:spcBef>
                <a:buSzPct val="100000"/>
                <a:defRPr sz="1800" b="0" i="0" u="none" strike="noStrike" kern="0" cap="none" spc="0" baseline="0">
                  <a:solidFill>
                    <a:srgbClr val="000000"/>
                  </a:solidFill>
                  <a:uFillTx/>
                </a:defRPr>
              </a:pPr>
              <a:r>
                <a:rPr lang="en-US" sz="1200" b="0" i="0" u="none" strike="noStrike" kern="1200" cap="none" spc="0" baseline="0" dirty="0">
                  <a:solidFill>
                    <a:schemeClr val="accent1"/>
                  </a:solidFill>
                  <a:uFillTx/>
                  <a:latin typeface="Open Sans"/>
                </a:rPr>
                <a:t>IDC #</a:t>
              </a:r>
              <a:r>
                <a:rPr lang="en-US" sz="1200" dirty="0">
                  <a:solidFill>
                    <a:schemeClr val="accent1"/>
                  </a:solidFill>
                  <a:latin typeface="Open Sans"/>
                </a:rPr>
                <a:t>US52111724</a:t>
              </a:r>
              <a:endParaRPr lang="en-US" sz="1200" b="0" i="0" u="none" strike="noStrike" kern="1200" cap="none" spc="0" baseline="0" dirty="0">
                <a:solidFill>
                  <a:schemeClr val="accent1"/>
                </a:solidFill>
                <a:uFillTx/>
                <a:latin typeface="Open Sans"/>
                <a:ea typeface="Open Sans"/>
                <a:cs typeface="Open Sans"/>
              </a:endParaRPr>
            </a:p>
            <a:p>
              <a:pPr>
                <a:defRPr sz="1800" b="0" i="0" u="none" strike="noStrike" kern="0" cap="none" spc="0" baseline="0">
                  <a:solidFill>
                    <a:srgbClr val="000000"/>
                  </a:solidFill>
                  <a:uFillTx/>
                </a:defRPr>
              </a:pPr>
              <a:r>
                <a:rPr lang="en-US" sz="1400" dirty="0">
                  <a:solidFill>
                    <a:srgbClr val="000000"/>
                  </a:solidFill>
                  <a:ea typeface="+mn-lt"/>
                  <a:cs typeface="+mn-lt"/>
                </a:rPr>
                <a:t> Foundational Models for Successful GenAI Adoption in National Government</a:t>
              </a:r>
              <a:endParaRPr lang="en-US" dirty="0">
                <a:ea typeface="Open Sans"/>
                <a:cs typeface="Open Sans"/>
              </a:endParaRPr>
            </a:p>
          </p:txBody>
        </p:sp>
        <p:cxnSp>
          <p:nvCxnSpPr>
            <p:cNvPr id="60" name="Straight Connector 59">
              <a:extLst>
                <a:ext uri="{FF2B5EF4-FFF2-40B4-BE49-F238E27FC236}">
                  <a16:creationId xmlns:a16="http://schemas.microsoft.com/office/drawing/2014/main" id="{656BF454-118E-492F-5B24-935E783C4B6B}"/>
                </a:ext>
              </a:extLst>
            </p:cNvPr>
            <p:cNvCxnSpPr>
              <a:cxnSpLocks/>
            </p:cNvCxnSpPr>
            <p:nvPr/>
          </p:nvCxnSpPr>
          <p:spPr>
            <a:xfrm>
              <a:off x="2354843" y="1732207"/>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DBFC2442-DE3C-4E8A-ECBE-2924252B1854}"/>
              </a:ext>
            </a:extLst>
          </p:cNvPr>
          <p:cNvGrpSpPr/>
          <p:nvPr/>
        </p:nvGrpSpPr>
        <p:grpSpPr>
          <a:xfrm>
            <a:off x="2559818" y="3620913"/>
            <a:ext cx="3233158" cy="1394826"/>
            <a:chOff x="3311918" y="3823931"/>
            <a:chExt cx="1731243" cy="2081200"/>
          </a:xfrm>
        </p:grpSpPr>
        <p:sp>
          <p:nvSpPr>
            <p:cNvPr id="77" name="Rectangle: Rounded Corners 76">
              <a:extLst>
                <a:ext uri="{FF2B5EF4-FFF2-40B4-BE49-F238E27FC236}">
                  <a16:creationId xmlns:a16="http://schemas.microsoft.com/office/drawing/2014/main" id="{E788790E-C87F-8E01-2AB3-E4609D2A30E2}"/>
                </a:ext>
              </a:extLst>
            </p:cNvPr>
            <p:cNvSpPr/>
            <p:nvPr/>
          </p:nvSpPr>
          <p:spPr>
            <a:xfrm>
              <a:off x="3311918" y="3823931"/>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Dec 2023</a:t>
              </a:r>
              <a:endParaRPr lang="en-US" sz="1200" b="0" i="0" u="none" strike="noStrike" kern="1200" cap="none" spc="0" baseline="0">
                <a:solidFill>
                  <a:schemeClr val="accent1"/>
                </a:solidFill>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b="0" i="0" u="none" strike="noStrike" kern="1200" cap="none" spc="0" baseline="0">
                  <a:solidFill>
                    <a:schemeClr val="accent1"/>
                  </a:solidFill>
                  <a:uFillTx/>
                  <a:latin typeface="Open Sans"/>
                </a:rPr>
                <a:t>IDC #US51488423</a:t>
              </a: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400" i="0" u="none" strike="noStrike" kern="1200" cap="none" spc="0" baseline="0">
                  <a:solidFill>
                    <a:srgbClr val="000000"/>
                  </a:solidFill>
                  <a:uFillTx/>
                  <a:latin typeface="Open Sans"/>
                </a:rPr>
                <a:t>Understanding the Generative AI Use Case Landscape: The Industry Perspective</a:t>
              </a:r>
            </a:p>
          </p:txBody>
        </p:sp>
        <p:cxnSp>
          <p:nvCxnSpPr>
            <p:cNvPr id="78" name="Straight Connector 77">
              <a:extLst>
                <a:ext uri="{FF2B5EF4-FFF2-40B4-BE49-F238E27FC236}">
                  <a16:creationId xmlns:a16="http://schemas.microsoft.com/office/drawing/2014/main" id="{98815790-E999-069C-EE1A-8F5189AF9A65}"/>
                </a:ext>
              </a:extLst>
            </p:cNvPr>
            <p:cNvCxnSpPr>
              <a:cxnSpLocks/>
            </p:cNvCxnSpPr>
            <p:nvPr/>
          </p:nvCxnSpPr>
          <p:spPr>
            <a:xfrm>
              <a:off x="3311918" y="4016136"/>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2C43E953-E937-B961-C86D-22A68001C010}"/>
              </a:ext>
            </a:extLst>
          </p:cNvPr>
          <p:cNvGrpSpPr/>
          <p:nvPr/>
        </p:nvGrpSpPr>
        <p:grpSpPr>
          <a:xfrm>
            <a:off x="531007" y="1646497"/>
            <a:ext cx="3233158" cy="1394826"/>
            <a:chOff x="440695" y="1540002"/>
            <a:chExt cx="1731243" cy="2081200"/>
          </a:xfrm>
        </p:grpSpPr>
        <p:sp>
          <p:nvSpPr>
            <p:cNvPr id="94" name="Rectangle: Rounded Corners 93">
              <a:extLst>
                <a:ext uri="{FF2B5EF4-FFF2-40B4-BE49-F238E27FC236}">
                  <a16:creationId xmlns:a16="http://schemas.microsoft.com/office/drawing/2014/main" id="{369358D7-E883-DEC9-62DB-E72EEFD25145}"/>
                </a:ext>
              </a:extLst>
            </p:cNvPr>
            <p:cNvSpPr/>
            <p:nvPr/>
          </p:nvSpPr>
          <p:spPr>
            <a:xfrm>
              <a:off x="440695" y="1540002"/>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a:solidFill>
                    <a:schemeClr val="accent1"/>
                  </a:solidFill>
                  <a:latin typeface="Open Sans ExtraBold"/>
                  <a:ea typeface="Open Sans ExtraBold"/>
                  <a:cs typeface="Open Sans ExtraBold"/>
                </a:rPr>
                <a:t>Jun 2023</a:t>
              </a:r>
              <a:endParaRPr lang="en-US" sz="1200" b="0" i="0" u="none" strike="noStrike" kern="1200" cap="none" spc="0" baseline="0">
                <a:solidFill>
                  <a:schemeClr val="accent1"/>
                </a:solidFill>
                <a:uFillTx/>
                <a:latin typeface="Open Sans ExtraBold"/>
                <a:ea typeface="Open Sans ExtraBold"/>
                <a:cs typeface="Open Sans ExtraBold"/>
              </a:endParaRP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b="0" i="0" u="none" strike="noStrike" kern="1200" cap="none" spc="0" baseline="0">
                  <a:solidFill>
                    <a:schemeClr val="accent1"/>
                  </a:solidFill>
                  <a:uFillTx/>
                  <a:latin typeface="Open Sans"/>
                </a:rPr>
                <a:t>IDC #</a:t>
              </a:r>
              <a:r>
                <a:rPr lang="en-US" sz="1200">
                  <a:solidFill>
                    <a:schemeClr val="accent1"/>
                  </a:solidFill>
                  <a:ea typeface="+mn-lt"/>
                  <a:cs typeface="+mn-lt"/>
                </a:rPr>
                <a:t>EUR148639322</a:t>
              </a:r>
              <a:endParaRPr lang="en-US" sz="1200" b="0" i="0" u="none" strike="noStrike" kern="1200" cap="none" spc="0" baseline="0">
                <a:solidFill>
                  <a:schemeClr val="accent1"/>
                </a:solidFill>
                <a:uFillTx/>
                <a:latin typeface="Open Sans"/>
                <a:ea typeface="Open Sans"/>
                <a:cs typeface="Open Sans"/>
              </a:endParaRPr>
            </a:p>
            <a:p>
              <a:pPr>
                <a:defRPr sz="1800" b="0" i="0" u="none" strike="noStrike" kern="0" cap="none" spc="0" baseline="0">
                  <a:solidFill>
                    <a:srgbClr val="000000"/>
                  </a:solidFill>
                  <a:uFillTx/>
                </a:defRPr>
              </a:pPr>
              <a:r>
                <a:rPr lang="en-US" sz="1400">
                  <a:solidFill>
                    <a:srgbClr val="000000"/>
                  </a:solidFill>
                  <a:latin typeface="Open Sans"/>
                </a:rPr>
                <a:t>Beyond the Hype of Generative AI: Opportunities and Risks for EMEA Governments</a:t>
              </a:r>
            </a:p>
            <a:p>
              <a:pPr marR="0" lvl="0" algn="l" defTabSz="457200">
                <a:lnSpc>
                  <a:spcPct val="100000"/>
                </a:lnSpc>
                <a:spcBef>
                  <a:spcPts val="600"/>
                </a:spcBef>
                <a:spcAft>
                  <a:spcPts val="0"/>
                </a:spcAft>
                <a:tabLst/>
                <a:defRPr sz="1800" b="0" i="0" u="none" strike="noStrike" kern="0" cap="none" spc="0" baseline="0">
                  <a:solidFill>
                    <a:srgbClr val="000000"/>
                  </a:solidFill>
                  <a:uFillTx/>
                </a:defRPr>
              </a:pPr>
              <a:endParaRPr lang="en-US" sz="1400" i="0" u="none" strike="noStrike" kern="1200" cap="none" spc="0" baseline="0">
                <a:solidFill>
                  <a:srgbClr val="000000"/>
                </a:solidFill>
                <a:uFillTx/>
                <a:latin typeface="Open Sans"/>
                <a:ea typeface="Open Sans"/>
                <a:cs typeface="Open Sans"/>
              </a:endParaRPr>
            </a:p>
          </p:txBody>
        </p:sp>
        <p:cxnSp>
          <p:nvCxnSpPr>
            <p:cNvPr id="95" name="Straight Connector 94">
              <a:extLst>
                <a:ext uri="{FF2B5EF4-FFF2-40B4-BE49-F238E27FC236}">
                  <a16:creationId xmlns:a16="http://schemas.microsoft.com/office/drawing/2014/main" id="{489D7FA3-A772-FDC6-6874-9795A9C56B39}"/>
                </a:ext>
              </a:extLst>
            </p:cNvPr>
            <p:cNvCxnSpPr>
              <a:cxnSpLocks/>
            </p:cNvCxnSpPr>
            <p:nvPr/>
          </p:nvCxnSpPr>
          <p:spPr>
            <a:xfrm>
              <a:off x="440695" y="1732207"/>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76CB690F-5B1B-A4C8-8F66-0B2980708D7E}"/>
              </a:ext>
            </a:extLst>
          </p:cNvPr>
          <p:cNvGrpSpPr/>
          <p:nvPr/>
        </p:nvGrpSpPr>
        <p:grpSpPr>
          <a:xfrm>
            <a:off x="7821787" y="1646497"/>
            <a:ext cx="3233158" cy="1394826"/>
            <a:chOff x="3311918" y="3823931"/>
            <a:chExt cx="1731243" cy="2081200"/>
          </a:xfrm>
        </p:grpSpPr>
        <p:sp>
          <p:nvSpPr>
            <p:cNvPr id="3" name="Rectangle: Rounded Corners 2">
              <a:extLst>
                <a:ext uri="{FF2B5EF4-FFF2-40B4-BE49-F238E27FC236}">
                  <a16:creationId xmlns:a16="http://schemas.microsoft.com/office/drawing/2014/main" id="{1E012818-4918-A059-4657-B235F8DD01EC}"/>
                </a:ext>
              </a:extLst>
            </p:cNvPr>
            <p:cNvSpPr/>
            <p:nvPr/>
          </p:nvSpPr>
          <p:spPr>
            <a:xfrm>
              <a:off x="3311918" y="3823931"/>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Jan 2024</a:t>
              </a:r>
              <a:endParaRPr lang="en-US" sz="1200" b="0" i="0" u="none" strike="noStrike" kern="1200" cap="none" spc="0" baseline="0">
                <a:solidFill>
                  <a:schemeClr val="accent1"/>
                </a:solidFill>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b="0" i="0" u="none" strike="noStrike" kern="1200" cap="none" spc="0" baseline="0">
                  <a:solidFill>
                    <a:schemeClr val="accent1"/>
                  </a:solidFill>
                  <a:uFillTx/>
                  <a:latin typeface="Open Sans"/>
                </a:rPr>
                <a:t>IDC #US51612723</a:t>
              </a: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400" i="0" u="none" strike="noStrike" kern="1200" cap="none" spc="0" baseline="0">
                  <a:solidFill>
                    <a:srgbClr val="000000"/>
                  </a:solidFill>
                  <a:uFillTx/>
                  <a:latin typeface="Open Sans"/>
                </a:rPr>
                <a:t>Three Horizons of GenAI Progression in National Government</a:t>
              </a:r>
            </a:p>
          </p:txBody>
        </p:sp>
        <p:cxnSp>
          <p:nvCxnSpPr>
            <p:cNvPr id="4" name="Straight Connector 3">
              <a:extLst>
                <a:ext uri="{FF2B5EF4-FFF2-40B4-BE49-F238E27FC236}">
                  <a16:creationId xmlns:a16="http://schemas.microsoft.com/office/drawing/2014/main" id="{30A39391-DE34-47CD-C3B2-6AC96F0DF3BA}"/>
                </a:ext>
              </a:extLst>
            </p:cNvPr>
            <p:cNvCxnSpPr>
              <a:cxnSpLocks/>
            </p:cNvCxnSpPr>
            <p:nvPr/>
          </p:nvCxnSpPr>
          <p:spPr>
            <a:xfrm>
              <a:off x="3311918" y="4016136"/>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0CED2A20-83AF-6A56-0A06-63822771D4EF}"/>
              </a:ext>
            </a:extLst>
          </p:cNvPr>
          <p:cNvGrpSpPr/>
          <p:nvPr/>
        </p:nvGrpSpPr>
        <p:grpSpPr>
          <a:xfrm>
            <a:off x="6205208" y="3620913"/>
            <a:ext cx="3233158" cy="1394826"/>
            <a:chOff x="3311918" y="3823931"/>
            <a:chExt cx="1731243" cy="2081200"/>
          </a:xfrm>
        </p:grpSpPr>
        <p:sp>
          <p:nvSpPr>
            <p:cNvPr id="7" name="Rectangle: Rounded Corners 6">
              <a:extLst>
                <a:ext uri="{FF2B5EF4-FFF2-40B4-BE49-F238E27FC236}">
                  <a16:creationId xmlns:a16="http://schemas.microsoft.com/office/drawing/2014/main" id="{D46885C8-D961-BC5C-8543-FCEED976ADC3}"/>
                </a:ext>
              </a:extLst>
            </p:cNvPr>
            <p:cNvSpPr/>
            <p:nvPr/>
          </p:nvSpPr>
          <p:spPr>
            <a:xfrm>
              <a:off x="3311918" y="3823931"/>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Aug 2023</a:t>
              </a:r>
              <a:endParaRPr lang="en-US" sz="1200" b="0" i="0" u="none" strike="noStrike" kern="1200" cap="none" spc="0" baseline="0">
                <a:solidFill>
                  <a:schemeClr val="accent1"/>
                </a:solidFill>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b="0" i="0" u="none" strike="noStrike" kern="1200" cap="none" spc="0" baseline="0">
                  <a:solidFill>
                    <a:schemeClr val="accent1"/>
                  </a:solidFill>
                  <a:uFillTx/>
                  <a:latin typeface="Open Sans"/>
                </a:rPr>
                <a:t>IDC #US51157323</a:t>
              </a: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400" i="0" u="none" strike="noStrike" kern="1200" cap="none" spc="0" baseline="0">
                  <a:solidFill>
                    <a:srgbClr val="000000"/>
                  </a:solidFill>
                  <a:uFillTx/>
                  <a:latin typeface="Open Sans"/>
                </a:rPr>
                <a:t>IDC PlanScape: Developing Your Path to Impact with Generative AI</a:t>
              </a:r>
            </a:p>
          </p:txBody>
        </p:sp>
        <p:cxnSp>
          <p:nvCxnSpPr>
            <p:cNvPr id="8" name="Straight Connector 7">
              <a:extLst>
                <a:ext uri="{FF2B5EF4-FFF2-40B4-BE49-F238E27FC236}">
                  <a16:creationId xmlns:a16="http://schemas.microsoft.com/office/drawing/2014/main" id="{33BCD863-2371-1443-DE6C-E74546AD754C}"/>
                </a:ext>
              </a:extLst>
            </p:cNvPr>
            <p:cNvCxnSpPr>
              <a:cxnSpLocks/>
            </p:cNvCxnSpPr>
            <p:nvPr/>
          </p:nvCxnSpPr>
          <p:spPr>
            <a:xfrm>
              <a:off x="3311918" y="4016136"/>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18E31065-6B52-64AC-14DA-E1C24EB8F3E8}"/>
              </a:ext>
            </a:extLst>
          </p:cNvPr>
          <p:cNvGrpSpPr/>
          <p:nvPr/>
        </p:nvGrpSpPr>
        <p:grpSpPr>
          <a:xfrm>
            <a:off x="8370068" y="5169226"/>
            <a:ext cx="3233158" cy="1394826"/>
            <a:chOff x="3311918" y="3823931"/>
            <a:chExt cx="1731243" cy="2081200"/>
          </a:xfrm>
        </p:grpSpPr>
        <p:sp>
          <p:nvSpPr>
            <p:cNvPr id="10" name="Rectangle: Rounded Corners 9">
              <a:extLst>
                <a:ext uri="{FF2B5EF4-FFF2-40B4-BE49-F238E27FC236}">
                  <a16:creationId xmlns:a16="http://schemas.microsoft.com/office/drawing/2014/main" id="{FF512497-9BF0-AE18-379D-B9EEBB864119}"/>
                </a:ext>
              </a:extLst>
            </p:cNvPr>
            <p:cNvSpPr/>
            <p:nvPr/>
          </p:nvSpPr>
          <p:spPr>
            <a:xfrm>
              <a:off x="3311918" y="3823931"/>
              <a:ext cx="1731243" cy="2081200"/>
            </a:xfrm>
            <a:prstGeom prst="roundRect">
              <a:avLst>
                <a:gd name="adj" fmla="val 9133"/>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Aug 2023</a:t>
              </a:r>
              <a:endParaRPr lang="en-US" sz="1200" b="0" i="0" u="none" strike="noStrike" kern="1200" cap="none" spc="0" baseline="0">
                <a:solidFill>
                  <a:schemeClr val="accent1"/>
                </a:solidFill>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200" b="0" i="0" u="none" strike="noStrike" kern="1200" cap="none" spc="0" baseline="0">
                  <a:solidFill>
                    <a:schemeClr val="accent1"/>
                  </a:solidFill>
                  <a:uFillTx/>
                  <a:latin typeface="Open Sans"/>
                </a:rPr>
                <a:t>IDC #AP50548123</a:t>
              </a:r>
            </a:p>
            <a:p>
              <a:pPr marR="0" lvl="0" algn="l" defTabSz="457200" rtl="0" fontAlgn="auto" hangingPunct="1">
                <a:lnSpc>
                  <a:spcPct val="100000"/>
                </a:lnSpc>
                <a:spcBef>
                  <a:spcPts val="600"/>
                </a:spcBef>
                <a:spcAft>
                  <a:spcPts val="0"/>
                </a:spcAft>
                <a:buSzPct val="100000"/>
                <a:tabLst/>
                <a:defRPr sz="1800" b="0" i="0" u="none" strike="noStrike" kern="0" cap="none" spc="0" baseline="0">
                  <a:solidFill>
                    <a:srgbClr val="000000"/>
                  </a:solidFill>
                  <a:uFillTx/>
                </a:defRPr>
              </a:pPr>
              <a:r>
                <a:rPr lang="en-US" sz="1400" i="0" u="none" strike="noStrike" kern="1200" cap="none" spc="0" baseline="0">
                  <a:solidFill>
                    <a:srgbClr val="000000"/>
                  </a:solidFill>
                  <a:uFillTx/>
                  <a:latin typeface="Open Sans"/>
                </a:rPr>
                <a:t>Exploring the Opportunities and Challenges of </a:t>
              </a:r>
              <a:r>
                <a:rPr lang="en-US" sz="1400" i="0" u="none" strike="noStrike" kern="1200" cap="none" spc="0" baseline="0" err="1">
                  <a:solidFill>
                    <a:srgbClr val="000000"/>
                  </a:solidFill>
                  <a:uFillTx/>
                  <a:latin typeface="Open Sans"/>
                </a:rPr>
                <a:t>GenAI</a:t>
              </a:r>
              <a:r>
                <a:rPr lang="en-US" sz="1400" i="0" u="none" strike="noStrike" kern="1200" cap="none" spc="0" baseline="0">
                  <a:solidFill>
                    <a:srgbClr val="000000"/>
                  </a:solidFill>
                  <a:uFillTx/>
                  <a:latin typeface="Open Sans"/>
                </a:rPr>
                <a:t>: Implications for Asia/Pacific Governments.</a:t>
              </a:r>
            </a:p>
          </p:txBody>
        </p:sp>
        <p:cxnSp>
          <p:nvCxnSpPr>
            <p:cNvPr id="11" name="Straight Connector 10">
              <a:extLst>
                <a:ext uri="{FF2B5EF4-FFF2-40B4-BE49-F238E27FC236}">
                  <a16:creationId xmlns:a16="http://schemas.microsoft.com/office/drawing/2014/main" id="{3083D9CB-92AA-B1CF-200E-36B873FC418A}"/>
                </a:ext>
              </a:extLst>
            </p:cNvPr>
            <p:cNvCxnSpPr>
              <a:cxnSpLocks/>
            </p:cNvCxnSpPr>
            <p:nvPr/>
          </p:nvCxnSpPr>
          <p:spPr>
            <a:xfrm>
              <a:off x="3311918" y="4016136"/>
              <a:ext cx="0" cy="1696794"/>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3636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7EB14-70AA-E415-2290-802804F67CE6}"/>
              </a:ext>
            </a:extLst>
          </p:cNvPr>
          <p:cNvSpPr>
            <a:spLocks noGrp="1"/>
          </p:cNvSpPr>
          <p:nvPr>
            <p:ph type="body" sz="quarter" idx="13"/>
          </p:nvPr>
        </p:nvSpPr>
        <p:spPr/>
        <p:txBody>
          <a:bodyPr>
            <a:normAutofit fontScale="92500" lnSpcReduction="10000"/>
          </a:bodyPr>
          <a:lstStyle/>
          <a:p>
            <a:endParaRPr lang="en-IN"/>
          </a:p>
        </p:txBody>
      </p:sp>
      <p:sp>
        <p:nvSpPr>
          <p:cNvPr id="3" name="Text Placeholder 2">
            <a:extLst>
              <a:ext uri="{FF2B5EF4-FFF2-40B4-BE49-F238E27FC236}">
                <a16:creationId xmlns:a16="http://schemas.microsoft.com/office/drawing/2014/main" id="{9006A6D7-C047-E3B1-26BD-938230B8D117}"/>
              </a:ext>
            </a:extLst>
          </p:cNvPr>
          <p:cNvSpPr>
            <a:spLocks noGrp="1"/>
          </p:cNvSpPr>
          <p:nvPr>
            <p:ph type="body" sz="quarter" idx="14"/>
          </p:nvPr>
        </p:nvSpPr>
        <p:spPr>
          <a:xfrm>
            <a:off x="4349519" y="2895600"/>
            <a:ext cx="7502152" cy="2590800"/>
          </a:xfrm>
        </p:spPr>
        <p:txBody>
          <a:bodyPr>
            <a:normAutofit fontScale="85000" lnSpcReduction="20000"/>
          </a:bodyPr>
          <a:lstStyle/>
          <a:p>
            <a:pPr>
              <a:lnSpc>
                <a:spcPct val="120000"/>
              </a:lnSpc>
            </a:pPr>
            <a:r>
              <a:rPr lang="en-US" dirty="0"/>
              <a:t>Adelaide O’Brien</a:t>
            </a:r>
          </a:p>
          <a:p>
            <a:pPr>
              <a:lnSpc>
                <a:spcPct val="120000"/>
              </a:lnSpc>
            </a:pPr>
            <a:r>
              <a:rPr lang="en-US" dirty="0"/>
              <a:t>Research Vice President, </a:t>
            </a:r>
          </a:p>
          <a:p>
            <a:pPr>
              <a:lnSpc>
                <a:spcPct val="120000"/>
              </a:lnSpc>
            </a:pPr>
            <a:r>
              <a:rPr lang="en-US" dirty="0"/>
              <a:t>Worldwide National Government: Cloud, AI and Workforce Strategies</a:t>
            </a:r>
          </a:p>
          <a:p>
            <a:pPr>
              <a:lnSpc>
                <a:spcPct val="120000"/>
              </a:lnSpc>
            </a:pPr>
            <a:endParaRPr lang="en-US" dirty="0"/>
          </a:p>
          <a:p>
            <a:pPr>
              <a:lnSpc>
                <a:spcPct val="120000"/>
              </a:lnSpc>
            </a:pPr>
            <a:r>
              <a:rPr lang="en-US" dirty="0"/>
              <a:t>Louise Francis</a:t>
            </a:r>
          </a:p>
          <a:p>
            <a:pPr>
              <a:lnSpc>
                <a:spcPct val="120000"/>
              </a:lnSpc>
            </a:pPr>
            <a:r>
              <a:rPr lang="en-US" dirty="0"/>
              <a:t>Head of Public Sector Research, Asia Pacific</a:t>
            </a:r>
          </a:p>
          <a:p>
            <a:pPr>
              <a:lnSpc>
                <a:spcPct val="120000"/>
              </a:lnSpc>
            </a:pPr>
            <a:endParaRPr lang="en-US" dirty="0"/>
          </a:p>
          <a:p>
            <a:pPr>
              <a:lnSpc>
                <a:spcPct val="120000"/>
              </a:lnSpc>
            </a:pPr>
            <a:r>
              <a:rPr lang="en-US" dirty="0"/>
              <a:t>Massimiliano Claps</a:t>
            </a:r>
          </a:p>
          <a:p>
            <a:pPr>
              <a:lnSpc>
                <a:spcPct val="120000"/>
              </a:lnSpc>
            </a:pPr>
            <a:r>
              <a:rPr lang="en-US" dirty="0"/>
              <a:t>Research Director, European Government Insights</a:t>
            </a:r>
          </a:p>
          <a:p>
            <a:pPr>
              <a:lnSpc>
                <a:spcPct val="120000"/>
              </a:lnSpc>
            </a:pPr>
            <a:endParaRPr lang="en-US" dirty="0"/>
          </a:p>
          <a:p>
            <a:pPr>
              <a:lnSpc>
                <a:spcPct val="120000"/>
              </a:lnSpc>
            </a:pPr>
            <a:r>
              <a:rPr lang="en-US" dirty="0"/>
              <a:t>Aaron Walker</a:t>
            </a:r>
          </a:p>
          <a:p>
            <a:pPr>
              <a:lnSpc>
                <a:spcPct val="120000"/>
              </a:lnSpc>
            </a:pPr>
            <a:r>
              <a:rPr lang="en-US" dirty="0"/>
              <a:t>Research Manager, Government Trust and Resiliency Strategy</a:t>
            </a:r>
            <a:endParaRPr lang="en-IN" dirty="0"/>
          </a:p>
        </p:txBody>
      </p:sp>
    </p:spTree>
    <p:extLst>
      <p:ext uri="{BB962C8B-B14F-4D97-AF65-F5344CB8AC3E}">
        <p14:creationId xmlns:p14="http://schemas.microsoft.com/office/powerpoint/2010/main" val="139865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9E1F-5A93-B2B6-3D92-0B9564C84192}"/>
              </a:ext>
            </a:extLst>
          </p:cNvPr>
          <p:cNvSpPr>
            <a:spLocks noGrp="1"/>
          </p:cNvSpPr>
          <p:nvPr>
            <p:ph type="title"/>
          </p:nvPr>
        </p:nvSpPr>
        <p:spPr>
          <a:xfrm>
            <a:off x="440695" y="304801"/>
            <a:ext cx="11301984" cy="849289"/>
          </a:xfrm>
        </p:spPr>
        <p:txBody>
          <a:bodyPr>
            <a:normAutofit/>
          </a:bodyPr>
          <a:lstStyle/>
          <a:p>
            <a:r>
              <a:rPr lang="en-US" sz="2800"/>
              <a:t>AI Everywhere and the Emergence of New Generative AI Use Cases</a:t>
            </a:r>
            <a:endParaRPr lang="en-DE" sz="2800"/>
          </a:p>
        </p:txBody>
      </p:sp>
      <p:sp>
        <p:nvSpPr>
          <p:cNvPr id="3" name="Content Placeholder 2">
            <a:extLst>
              <a:ext uri="{FF2B5EF4-FFF2-40B4-BE49-F238E27FC236}">
                <a16:creationId xmlns:a16="http://schemas.microsoft.com/office/drawing/2014/main" id="{B2EED4E8-A786-CA6F-809C-CA265F1C4E0F}"/>
              </a:ext>
            </a:extLst>
          </p:cNvPr>
          <p:cNvSpPr>
            <a:spLocks noGrp="1"/>
          </p:cNvSpPr>
          <p:nvPr>
            <p:ph idx="4294967295"/>
          </p:nvPr>
        </p:nvSpPr>
        <p:spPr>
          <a:xfrm>
            <a:off x="441266" y="1154113"/>
            <a:ext cx="11301413" cy="430212"/>
          </a:xfrm>
        </p:spPr>
        <p:txBody>
          <a:bodyPr>
            <a:spAutoFit/>
          </a:bodyPr>
          <a:lstStyle/>
          <a:p>
            <a:r>
              <a:rPr lang="en-US" sz="1400" dirty="0"/>
              <a:t>IDC defines a use case as a business-funded initiative enabled by technology that delivers a measurable outcome. There are three broad types of generative AI use cases as highlighted below:</a:t>
            </a:r>
          </a:p>
        </p:txBody>
      </p:sp>
      <p:sp>
        <p:nvSpPr>
          <p:cNvPr id="11" name="TextBox 10">
            <a:extLst>
              <a:ext uri="{FF2B5EF4-FFF2-40B4-BE49-F238E27FC236}">
                <a16:creationId xmlns:a16="http://schemas.microsoft.com/office/drawing/2014/main" id="{76B16D23-55D4-3E16-D222-D01DE3DA651B}"/>
              </a:ext>
            </a:extLst>
          </p:cNvPr>
          <p:cNvSpPr txBox="1"/>
          <p:nvPr/>
        </p:nvSpPr>
        <p:spPr>
          <a:xfrm>
            <a:off x="440694" y="5777868"/>
            <a:ext cx="11289961" cy="430887"/>
          </a:xfrm>
          <a:prstGeom prst="rect">
            <a:avLst/>
          </a:prstGeom>
        </p:spPr>
        <p:txBody>
          <a:bodyPr vert="horz" wrap="square" lIns="0" tIns="0" rIns="0" bIns="0" rtlCol="0">
            <a:spAutoFit/>
          </a:bodyPr>
          <a:lstStyle>
            <a:lvl1pPr indent="0">
              <a:spcBef>
                <a:spcPts val="600"/>
              </a:spcBef>
              <a:buClr>
                <a:schemeClr val="tx2"/>
              </a:buClr>
              <a:buFont typeface="Arial" panose="020B0604020202020204" pitchFamily="34" charset="0"/>
              <a:buNone/>
              <a:defRPr lang="en-US" sz="1400" i="0">
                <a:solidFill>
                  <a:srgbClr val="4F4F4F"/>
                </a:solidFill>
                <a:latin typeface="Open Sans" panose="020B0606030504020204" pitchFamily="34" charset="0"/>
                <a:ea typeface="Open Sans" panose="020B0606030504020204" pitchFamily="34" charset="0"/>
                <a:cs typeface="Open Sans" panose="020B0606030504020204" pitchFamily="34" charset="0"/>
              </a:defRPr>
            </a:lvl1pPr>
            <a:lvl2pPr marL="269875" indent="-269875">
              <a:spcBef>
                <a:spcPts val="600"/>
              </a:spcBef>
              <a:buClr>
                <a:srgbClr val="227FC7"/>
              </a:buClr>
              <a:buFont typeface="Arial" panose="020B0604020202020204" pitchFamily="34" charset="0"/>
              <a:buChar char="•"/>
              <a:tabLst/>
              <a:defRPr lang="en-US" i="0" dirty="0">
                <a:solidFill>
                  <a:srgbClr val="4F4F4F"/>
                </a:solidFill>
                <a:latin typeface="Open Sans" panose="020B0606030504020204" pitchFamily="34" charset="0"/>
                <a:ea typeface="Open Sans" panose="020B0606030504020204" pitchFamily="34" charset="0"/>
                <a:cs typeface="Open Sans" panose="020B0606030504020204" pitchFamily="34" charset="0"/>
              </a:defRPr>
            </a:lvl2pPr>
            <a:lvl3pPr marL="628650" indent="-252000">
              <a:spcBef>
                <a:spcPts val="600"/>
              </a:spcBef>
              <a:buClr>
                <a:srgbClr val="227FC7"/>
              </a:buClr>
              <a:buSzPct val="100000"/>
              <a:buFont typeface="Arial" panose="020B0604020202020204" pitchFamily="34" charset="0"/>
              <a:buChar char="•"/>
              <a:defRPr lang="en-US" sz="1600" i="0">
                <a:solidFill>
                  <a:srgbClr val="4F4F4F"/>
                </a:solidFill>
                <a:latin typeface="Open Sans" panose="020B0606030504020204" pitchFamily="34" charset="0"/>
                <a:ea typeface="Open Sans" panose="020B0606030504020204" pitchFamily="34" charset="0"/>
                <a:cs typeface="Open Sans" panose="020B0606030504020204" pitchFamily="34" charset="0"/>
              </a:defRPr>
            </a:lvl3pPr>
            <a:lvl4pPr marL="898525" indent="-252000">
              <a:spcBef>
                <a:spcPts val="600"/>
              </a:spcBef>
              <a:buClr>
                <a:srgbClr val="227FC7"/>
              </a:buClr>
              <a:buFont typeface="Arial" panose="020B0604020202020204" pitchFamily="34" charset="0"/>
              <a:buChar char="•"/>
              <a:defRPr lang="en-US" sz="1400" i="0">
                <a:solidFill>
                  <a:srgbClr val="4F4F4F"/>
                </a:solidFill>
                <a:latin typeface="Open Sans" panose="020B0606030504020204" pitchFamily="34" charset="0"/>
                <a:ea typeface="Open Sans" panose="020B0606030504020204" pitchFamily="34" charset="0"/>
                <a:cs typeface="Open Sans" panose="020B0606030504020204" pitchFamily="34" charset="0"/>
              </a:defRPr>
            </a:lvl4pPr>
            <a:lvl5pPr marL="1187450" indent="-252000">
              <a:spcBef>
                <a:spcPts val="600"/>
              </a:spcBef>
              <a:buClr>
                <a:srgbClr val="227FC7"/>
              </a:buClr>
              <a:buFont typeface="Arial" panose="020B0604020202020204" pitchFamily="34" charset="0"/>
              <a:buChar char="•"/>
              <a:defRPr lang="en-US" sz="1200" i="0">
                <a:solidFill>
                  <a:srgbClr val="4F4F4F"/>
                </a:solidFill>
                <a:latin typeface="Open Sans" panose="020B0606030504020204" pitchFamily="34" charset="0"/>
                <a:ea typeface="Open Sans" panose="020B0606030504020204" pitchFamily="34" charset="0"/>
                <a:cs typeface="Open Sans" panose="020B0606030504020204" pitchFamily="34" charset="0"/>
              </a:defRPr>
            </a:lvl5pPr>
            <a:lvl6pPr marL="360000" indent="-228600">
              <a:spcBef>
                <a:spcPct val="20000"/>
              </a:spcBef>
              <a:buClr>
                <a:srgbClr val="227FC7"/>
              </a:buClr>
              <a:buFont typeface="Arial"/>
              <a:buChar char="•"/>
              <a:defRPr sz="2000"/>
            </a:lvl6pPr>
            <a:lvl7pPr marL="2971800" indent="-228600">
              <a:spcBef>
                <a:spcPct val="20000"/>
              </a:spcBef>
              <a:buClr>
                <a:srgbClr val="227FC7"/>
              </a:buClr>
              <a:buFont typeface="Arial"/>
              <a:buChar char="•"/>
              <a:defRPr sz="2000"/>
            </a:lvl7pPr>
            <a:lvl8pPr marL="3429000" indent="-228600">
              <a:spcBef>
                <a:spcPct val="20000"/>
              </a:spcBef>
              <a:buClr>
                <a:srgbClr val="227FC7"/>
              </a:buClr>
              <a:buFont typeface="Arial"/>
              <a:buChar char="•"/>
              <a:defRPr sz="2000"/>
            </a:lvl8pPr>
            <a:lvl9pPr marL="358775" indent="-252000">
              <a:spcBef>
                <a:spcPts val="600"/>
              </a:spcBef>
              <a:buClr>
                <a:srgbClr val="227FC7"/>
              </a:buClr>
              <a:buFont typeface="Arial"/>
              <a:buChar char="•"/>
              <a:tabLst/>
              <a:defRPr lang="en-US">
                <a:solidFill>
                  <a:srgbClr val="4F4F4F"/>
                </a:solidFill>
                <a:latin typeface="Open Sans" panose="020B0606030504020204" pitchFamily="34" charset="0"/>
                <a:ea typeface="Open Sans" panose="020B0606030504020204" pitchFamily="34" charset="0"/>
                <a:cs typeface="Open Sans" panose="020B0606030504020204" pitchFamily="34" charset="0"/>
              </a:defRPr>
            </a:lvl9pPr>
          </a:lstStyle>
          <a:p>
            <a:r>
              <a:rPr lang="en-US"/>
              <a:t>There are a mix of internal and externally facing use cases, each with its own level of potential risk and business impact that needs to be incorporated into a use-case prioritization framework for any organization kickstarting their Generative AI journey. </a:t>
            </a:r>
            <a:endParaRPr lang="en-DE"/>
          </a:p>
        </p:txBody>
      </p:sp>
      <p:grpSp>
        <p:nvGrpSpPr>
          <p:cNvPr id="18" name="Group 17">
            <a:extLst>
              <a:ext uri="{FF2B5EF4-FFF2-40B4-BE49-F238E27FC236}">
                <a16:creationId xmlns:a16="http://schemas.microsoft.com/office/drawing/2014/main" id="{E70727C4-6DB8-E6AA-E764-9C5E656666DF}"/>
              </a:ext>
            </a:extLst>
          </p:cNvPr>
          <p:cNvGrpSpPr/>
          <p:nvPr/>
        </p:nvGrpSpPr>
        <p:grpSpPr>
          <a:xfrm>
            <a:off x="451866" y="1782044"/>
            <a:ext cx="11301983" cy="1124307"/>
            <a:chOff x="451866" y="1726568"/>
            <a:chExt cx="11301983" cy="1124307"/>
          </a:xfrm>
        </p:grpSpPr>
        <p:sp>
          <p:nvSpPr>
            <p:cNvPr id="5" name="TextBox 4">
              <a:extLst>
                <a:ext uri="{FF2B5EF4-FFF2-40B4-BE49-F238E27FC236}">
                  <a16:creationId xmlns:a16="http://schemas.microsoft.com/office/drawing/2014/main" id="{5FFAEE36-A6C4-7B91-C93C-6F4ECA5EAA77}"/>
                </a:ext>
              </a:extLst>
            </p:cNvPr>
            <p:cNvSpPr txBox="1"/>
            <p:nvPr/>
          </p:nvSpPr>
          <p:spPr>
            <a:xfrm>
              <a:off x="463887" y="1726568"/>
              <a:ext cx="11289962" cy="1124307"/>
            </a:xfrm>
            <a:prstGeom prst="roundRect">
              <a:avLst>
                <a:gd name="adj" fmla="val 6099"/>
              </a:avLst>
            </a:prstGeom>
            <a:solidFill>
              <a:schemeClr val="bg1"/>
            </a:solidFill>
            <a:ln w="25400">
              <a:solidFill>
                <a:schemeClr val="tx1">
                  <a:lumMod val="20000"/>
                  <a:lumOff val="80000"/>
                </a:schemeClr>
              </a:solidFill>
            </a:ln>
            <a:effectLst>
              <a:outerShdw blurRad="127000" dir="2700000" algn="tl" rotWithShape="0">
                <a:prstClr val="black">
                  <a:alpha val="40000"/>
                </a:prstClr>
              </a:outerShdw>
            </a:effectLst>
          </p:spPr>
          <p:txBody>
            <a:bodyPr wrap="square">
              <a:spAutoFit/>
            </a:bodyPr>
            <a:lstStyle/>
            <a:p>
              <a:r>
                <a:rPr lang="en-US" sz="1300" b="1">
                  <a:solidFill>
                    <a:schemeClr val="accent1"/>
                  </a:solidFill>
                </a:rPr>
                <a:t>Productivity use cases </a:t>
              </a:r>
              <a:r>
                <a:rPr lang="en-US" sz="1300"/>
                <a:t>are aligned to work tasks such as summarizing a report, generating a job description, or generating code in Java. </a:t>
              </a:r>
              <a:r>
                <a:rPr lang="en-US" sz="1300" err="1"/>
                <a:t>GenAI</a:t>
              </a:r>
              <a:r>
                <a:rPr lang="en-US" sz="1300"/>
                <a:t> functionality for productivity improvement is being infused into existing applications (e.g., Microsoft 360 Copilot or Duet AI for Google). For many of these use cases, business value can be delivered purely through the content and data that the underlying foundation models have been pretrained on. Foundation model providers themselves (e.g., OpenAI with ChatGPT and DALL-E, Stability.ai with Stable Diffusion, Anthropic with Claude, and Microsoft with GitHub's Copilot) have already seen success with this approach. </a:t>
              </a:r>
            </a:p>
          </p:txBody>
        </p:sp>
        <p:cxnSp>
          <p:nvCxnSpPr>
            <p:cNvPr id="13" name="Straight Connector 12">
              <a:extLst>
                <a:ext uri="{FF2B5EF4-FFF2-40B4-BE49-F238E27FC236}">
                  <a16:creationId xmlns:a16="http://schemas.microsoft.com/office/drawing/2014/main" id="{F07C6F07-D5BD-C499-6E26-C916CF29EEED}"/>
                </a:ext>
              </a:extLst>
            </p:cNvPr>
            <p:cNvCxnSpPr>
              <a:cxnSpLocks/>
            </p:cNvCxnSpPr>
            <p:nvPr/>
          </p:nvCxnSpPr>
          <p:spPr>
            <a:xfrm>
              <a:off x="451866" y="1848330"/>
              <a:ext cx="0" cy="880782"/>
            </a:xfrm>
            <a:prstGeom prst="line">
              <a:avLst/>
            </a:prstGeom>
            <a:ln w="63500" cap="rnd">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5273D411-79C4-568C-34CD-920FE637D594}"/>
              </a:ext>
            </a:extLst>
          </p:cNvPr>
          <p:cNvGrpSpPr/>
          <p:nvPr/>
        </p:nvGrpSpPr>
        <p:grpSpPr>
          <a:xfrm>
            <a:off x="451866" y="3103418"/>
            <a:ext cx="11301984" cy="1145441"/>
            <a:chOff x="451866" y="3077001"/>
            <a:chExt cx="11301984" cy="1145441"/>
          </a:xfrm>
        </p:grpSpPr>
        <p:sp>
          <p:nvSpPr>
            <p:cNvPr id="7" name="TextBox 6">
              <a:extLst>
                <a:ext uri="{FF2B5EF4-FFF2-40B4-BE49-F238E27FC236}">
                  <a16:creationId xmlns:a16="http://schemas.microsoft.com/office/drawing/2014/main" id="{6F3E54DA-7984-39FB-794A-CB6E8F97BE2E}"/>
                </a:ext>
              </a:extLst>
            </p:cNvPr>
            <p:cNvSpPr txBox="1"/>
            <p:nvPr/>
          </p:nvSpPr>
          <p:spPr>
            <a:xfrm>
              <a:off x="463888" y="3077001"/>
              <a:ext cx="11289962" cy="1145441"/>
            </a:xfrm>
            <a:prstGeom prst="roundRect">
              <a:avLst>
                <a:gd name="adj" fmla="val 9436"/>
              </a:avLst>
            </a:prstGeom>
            <a:solidFill>
              <a:schemeClr val="bg1"/>
            </a:solidFill>
            <a:ln w="25400">
              <a:solidFill>
                <a:schemeClr val="tx1">
                  <a:lumMod val="20000"/>
                  <a:lumOff val="80000"/>
                </a:schemeClr>
              </a:solidFill>
            </a:ln>
            <a:effectLst>
              <a:outerShdw blurRad="127000" dir="2700000" algn="tl" rotWithShape="0">
                <a:prstClr val="black">
                  <a:alpha val="40000"/>
                </a:prstClr>
              </a:outerShdw>
            </a:effectLst>
          </p:spPr>
          <p:txBody>
            <a:bodyPr wrap="square">
              <a:spAutoFit/>
            </a:bodyPr>
            <a:lstStyle/>
            <a:p>
              <a:r>
                <a:rPr lang="en-US" sz="1300" b="1">
                  <a:solidFill>
                    <a:schemeClr val="accent3"/>
                  </a:solidFill>
                </a:rPr>
                <a:t>Business function use cases </a:t>
              </a:r>
              <a:r>
                <a:rPr lang="en-US" sz="1300"/>
                <a:t>tend to integrate a model (or multiple models) with corporate data for use by a specific department or function (marketing, sales, procurement, etc.). Many organizations are testing these types of use cases but are concerned about intellectual property leakage and data governance. These business function use cases require the integration to established enterprise applications and platforms from vendors such as Salesforce, Oracle, SAP, ServiceNow, Sage, Workday, Informatica, Appian, Pegasystems, and UiPath. Their capabilities will need to reference or be constrained by their clients' business data (customer data, product data, knowledge bases, etc.). </a:t>
              </a:r>
            </a:p>
          </p:txBody>
        </p:sp>
        <p:cxnSp>
          <p:nvCxnSpPr>
            <p:cNvPr id="16" name="Straight Connector 15">
              <a:extLst>
                <a:ext uri="{FF2B5EF4-FFF2-40B4-BE49-F238E27FC236}">
                  <a16:creationId xmlns:a16="http://schemas.microsoft.com/office/drawing/2014/main" id="{E006502A-6D40-746D-F7F8-DE30ECB48E2C}"/>
                </a:ext>
              </a:extLst>
            </p:cNvPr>
            <p:cNvCxnSpPr>
              <a:cxnSpLocks/>
            </p:cNvCxnSpPr>
            <p:nvPr/>
          </p:nvCxnSpPr>
          <p:spPr>
            <a:xfrm>
              <a:off x="451866" y="3209330"/>
              <a:ext cx="0" cy="880782"/>
            </a:xfrm>
            <a:prstGeom prst="line">
              <a:avLst/>
            </a:prstGeom>
            <a:ln w="63500" cap="rnd">
              <a:solidFill>
                <a:schemeClr val="accent3"/>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B9C3B454-C78F-1C70-9E00-70F5C07A88D9}"/>
              </a:ext>
            </a:extLst>
          </p:cNvPr>
          <p:cNvGrpSpPr/>
          <p:nvPr/>
        </p:nvGrpSpPr>
        <p:grpSpPr>
          <a:xfrm>
            <a:off x="451866" y="4445926"/>
            <a:ext cx="11290812" cy="1134874"/>
            <a:chOff x="451866" y="4427434"/>
            <a:chExt cx="11290812" cy="1134874"/>
          </a:xfrm>
        </p:grpSpPr>
        <p:sp>
          <p:nvSpPr>
            <p:cNvPr id="9" name="TextBox 8">
              <a:extLst>
                <a:ext uri="{FF2B5EF4-FFF2-40B4-BE49-F238E27FC236}">
                  <a16:creationId xmlns:a16="http://schemas.microsoft.com/office/drawing/2014/main" id="{096CFFBF-249C-FFDB-D4B8-D9F15EC9B74A}"/>
                </a:ext>
              </a:extLst>
            </p:cNvPr>
            <p:cNvSpPr txBox="1"/>
            <p:nvPr/>
          </p:nvSpPr>
          <p:spPr>
            <a:xfrm>
              <a:off x="463923" y="4427434"/>
              <a:ext cx="11278755" cy="1134874"/>
            </a:xfrm>
            <a:prstGeom prst="roundRect">
              <a:avLst>
                <a:gd name="adj" fmla="val 7212"/>
              </a:avLst>
            </a:prstGeom>
            <a:solidFill>
              <a:schemeClr val="bg1"/>
            </a:solidFill>
            <a:ln w="25400">
              <a:solidFill>
                <a:schemeClr val="tx1">
                  <a:lumMod val="20000"/>
                  <a:lumOff val="80000"/>
                </a:schemeClr>
              </a:solidFill>
            </a:ln>
            <a:effectLst>
              <a:outerShdw blurRad="127000" dir="2700000" algn="tl" rotWithShape="0">
                <a:prstClr val="black">
                  <a:alpha val="40000"/>
                </a:prstClr>
              </a:outerShdw>
            </a:effectLst>
          </p:spPr>
          <p:txBody>
            <a:bodyPr wrap="square">
              <a:spAutoFit/>
            </a:bodyPr>
            <a:lstStyle/>
            <a:p>
              <a:r>
                <a:rPr lang="en-US" sz="1300" b="1">
                  <a:solidFill>
                    <a:schemeClr val="accent4"/>
                  </a:solidFill>
                </a:rPr>
                <a:t>Industry use cases </a:t>
              </a:r>
              <a:r>
                <a:rPr lang="en-US" sz="1300"/>
                <a:t>will generally require more custom work (and, in some cases, may even require building your own generative AI model). Examples include generative public health protection and generative integrated threat management. These are likely to be a source of  mission outcomes for national agencies that can put together a sufficiently large set of training data or work with trusted partners to share data for training the model. These specialized use cases tend to be built around very specific choices of models and model providers, with custom integration architectures designed for unique agency functions requiring significant custom implementation work. </a:t>
              </a:r>
            </a:p>
          </p:txBody>
        </p:sp>
        <p:cxnSp>
          <p:nvCxnSpPr>
            <p:cNvPr id="17" name="Straight Connector 16">
              <a:extLst>
                <a:ext uri="{FF2B5EF4-FFF2-40B4-BE49-F238E27FC236}">
                  <a16:creationId xmlns:a16="http://schemas.microsoft.com/office/drawing/2014/main" id="{C937FA50-F4B3-0E26-FFBD-412574CA2250}"/>
                </a:ext>
              </a:extLst>
            </p:cNvPr>
            <p:cNvCxnSpPr>
              <a:cxnSpLocks/>
            </p:cNvCxnSpPr>
            <p:nvPr/>
          </p:nvCxnSpPr>
          <p:spPr>
            <a:xfrm>
              <a:off x="451866" y="4554480"/>
              <a:ext cx="0" cy="880782"/>
            </a:xfrm>
            <a:prstGeom prst="line">
              <a:avLst/>
            </a:prstGeom>
            <a:ln w="63500" cap="rnd">
              <a:solidFill>
                <a:schemeClr val="accent4"/>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6320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4DC9FA5-0827-2088-1918-4847F8F8FCA6}"/>
              </a:ext>
            </a:extLst>
          </p:cNvPr>
          <p:cNvGrpSpPr/>
          <p:nvPr/>
        </p:nvGrpSpPr>
        <p:grpSpPr>
          <a:xfrm>
            <a:off x="6448480" y="1230814"/>
            <a:ext cx="5114870" cy="5176456"/>
            <a:chOff x="6636531" y="1580773"/>
            <a:chExt cx="4714612" cy="4552480"/>
          </a:xfrm>
          <a:effectLst>
            <a:outerShdw blurRad="127000" dir="2700000" algn="tl" rotWithShape="0">
              <a:prstClr val="black">
                <a:alpha val="40000"/>
              </a:prstClr>
            </a:outerShdw>
          </a:effectLst>
        </p:grpSpPr>
        <p:sp>
          <p:nvSpPr>
            <p:cNvPr id="8" name="Rectangle: Rounded Corners 7">
              <a:extLst>
                <a:ext uri="{FF2B5EF4-FFF2-40B4-BE49-F238E27FC236}">
                  <a16:creationId xmlns:a16="http://schemas.microsoft.com/office/drawing/2014/main" id="{9882C8BC-F40D-A449-5B2B-FF928727369B}"/>
                </a:ext>
              </a:extLst>
            </p:cNvPr>
            <p:cNvSpPr/>
            <p:nvPr/>
          </p:nvSpPr>
          <p:spPr>
            <a:xfrm>
              <a:off x="6636531" y="1580773"/>
              <a:ext cx="4714612" cy="4552480"/>
            </a:xfrm>
            <a:prstGeom prst="roundRect">
              <a:avLst>
                <a:gd name="adj" fmla="val 1835"/>
              </a:avLst>
            </a:prstGeom>
            <a:solidFill>
              <a:schemeClr val="bg1"/>
            </a:solid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a:p>
          </p:txBody>
        </p:sp>
        <p:cxnSp>
          <p:nvCxnSpPr>
            <p:cNvPr id="18" name="Straight Connector 17">
              <a:extLst>
                <a:ext uri="{FF2B5EF4-FFF2-40B4-BE49-F238E27FC236}">
                  <a16:creationId xmlns:a16="http://schemas.microsoft.com/office/drawing/2014/main" id="{389F8504-5466-CE8C-3BC6-F94C2F73F765}"/>
                </a:ext>
              </a:extLst>
            </p:cNvPr>
            <p:cNvCxnSpPr/>
            <p:nvPr/>
          </p:nvCxnSpPr>
          <p:spPr>
            <a:xfrm>
              <a:off x="6636531" y="1728333"/>
              <a:ext cx="0" cy="4228714"/>
            </a:xfrm>
            <a:prstGeom prst="line">
              <a:avLst/>
            </a:prstGeom>
            <a:ln w="50800" cap="rnd">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2E2D762D-C94F-9D9B-72B1-06624FC7EAA3}"/>
              </a:ext>
            </a:extLst>
          </p:cNvPr>
          <p:cNvSpPr/>
          <p:nvPr/>
        </p:nvSpPr>
        <p:spPr>
          <a:xfrm>
            <a:off x="9322675" y="3878033"/>
            <a:ext cx="620112" cy="347125"/>
          </a:xfrm>
          <a:prstGeom prst="rect">
            <a:avLst/>
          </a:prstGeom>
          <a:solidFill>
            <a:srgbClr val="FFCD07"/>
          </a:solidFill>
          <a:ln>
            <a:solidFill>
              <a:srgbClr val="FFCD0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E1BECA2-0893-D485-418C-B598C4B25EEE}"/>
              </a:ext>
            </a:extLst>
          </p:cNvPr>
          <p:cNvSpPr>
            <a:spLocks noGrp="1"/>
          </p:cNvSpPr>
          <p:nvPr>
            <p:ph type="title"/>
          </p:nvPr>
        </p:nvSpPr>
        <p:spPr/>
        <p:txBody>
          <a:bodyPr/>
          <a:lstStyle/>
          <a:p>
            <a:r>
              <a:rPr lang="en-US"/>
              <a:t>Industry Use Case Taxonomies for GenAI </a:t>
            </a:r>
            <a:endParaRPr lang="en-DE"/>
          </a:p>
        </p:txBody>
      </p:sp>
      <p:grpSp>
        <p:nvGrpSpPr>
          <p:cNvPr id="13" name="Group 12">
            <a:extLst>
              <a:ext uri="{FF2B5EF4-FFF2-40B4-BE49-F238E27FC236}">
                <a16:creationId xmlns:a16="http://schemas.microsoft.com/office/drawing/2014/main" id="{8C802722-5B67-9FF3-1BCC-E6BA83B24D93}"/>
              </a:ext>
            </a:extLst>
          </p:cNvPr>
          <p:cNvGrpSpPr/>
          <p:nvPr/>
        </p:nvGrpSpPr>
        <p:grpSpPr>
          <a:xfrm>
            <a:off x="1028908" y="1580773"/>
            <a:ext cx="4552480" cy="4552480"/>
            <a:chOff x="1059518" y="1423332"/>
            <a:chExt cx="4867362" cy="4867362"/>
          </a:xfrm>
        </p:grpSpPr>
        <p:sp>
          <p:nvSpPr>
            <p:cNvPr id="5" name="Freeform: Shape 4">
              <a:extLst>
                <a:ext uri="{FF2B5EF4-FFF2-40B4-BE49-F238E27FC236}">
                  <a16:creationId xmlns:a16="http://schemas.microsoft.com/office/drawing/2014/main" id="{EB88C2F7-F2D6-3FEC-A298-0D17FAFC07A1}"/>
                </a:ext>
              </a:extLst>
            </p:cNvPr>
            <p:cNvSpPr/>
            <p:nvPr/>
          </p:nvSpPr>
          <p:spPr>
            <a:xfrm>
              <a:off x="1059518" y="1423332"/>
              <a:ext cx="4867362" cy="4867362"/>
            </a:xfrm>
            <a:custGeom>
              <a:avLst/>
              <a:gdLst>
                <a:gd name="connsiteX0" fmla="*/ 0 w 4867362"/>
                <a:gd name="connsiteY0" fmla="*/ 2433681 h 4867362"/>
                <a:gd name="connsiteX1" fmla="*/ 2433681 w 4867362"/>
                <a:gd name="connsiteY1" fmla="*/ 0 h 4867362"/>
                <a:gd name="connsiteX2" fmla="*/ 4867362 w 4867362"/>
                <a:gd name="connsiteY2" fmla="*/ 2433681 h 4867362"/>
                <a:gd name="connsiteX3" fmla="*/ 2433681 w 4867362"/>
                <a:gd name="connsiteY3" fmla="*/ 4867362 h 4867362"/>
                <a:gd name="connsiteX4" fmla="*/ 0 w 4867362"/>
                <a:gd name="connsiteY4" fmla="*/ 2433681 h 486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7362" h="4867362">
                  <a:moveTo>
                    <a:pt x="0" y="2433681"/>
                  </a:moveTo>
                  <a:cubicBezTo>
                    <a:pt x="0" y="1089596"/>
                    <a:pt x="1089596" y="0"/>
                    <a:pt x="2433681" y="0"/>
                  </a:cubicBezTo>
                  <a:cubicBezTo>
                    <a:pt x="3777766" y="0"/>
                    <a:pt x="4867362" y="1089596"/>
                    <a:pt x="4867362" y="2433681"/>
                  </a:cubicBezTo>
                  <a:cubicBezTo>
                    <a:pt x="4867362" y="3777766"/>
                    <a:pt x="3777766" y="4867362"/>
                    <a:pt x="2433681" y="4867362"/>
                  </a:cubicBezTo>
                  <a:cubicBezTo>
                    <a:pt x="1089596" y="4867362"/>
                    <a:pt x="0" y="3777766"/>
                    <a:pt x="0" y="2433681"/>
                  </a:cubicBezTo>
                  <a:close/>
                </a:path>
              </a:pathLst>
            </a:custGeom>
            <a:solidFill>
              <a:schemeClr val="bg2">
                <a:lumMod val="60000"/>
                <a:lumOff val="40000"/>
              </a:schemeClr>
            </a:solidFill>
            <a:ln>
              <a:solidFill>
                <a:schemeClr val="bg1">
                  <a:lumMod val="85000"/>
                </a:schemeClr>
              </a:solidFill>
            </a:ln>
            <a:effectLst>
              <a:outerShdw blurRad="1270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89789" tIns="457200" rIns="1689790" bIns="4000570" numCol="1" spcCol="1270" anchor="ctr" anchorCtr="0">
              <a:noAutofit/>
            </a:bodyPr>
            <a:lstStyle/>
            <a:p>
              <a:pPr marL="0" lvl="0" indent="0" algn="ctr" defTabSz="666750">
                <a:lnSpc>
                  <a:spcPct val="90000"/>
                </a:lnSpc>
                <a:spcBef>
                  <a:spcPct val="0"/>
                </a:spcBef>
                <a:spcAft>
                  <a:spcPct val="35000"/>
                </a:spcAft>
                <a:buNone/>
              </a:pPr>
              <a:r>
                <a:rPr lang="en-US" kern="1200"/>
                <a:t>Industry Use Cases </a:t>
              </a:r>
              <a:endParaRPr lang="en-DE" kern="1200"/>
            </a:p>
          </p:txBody>
        </p:sp>
        <p:sp>
          <p:nvSpPr>
            <p:cNvPr id="6" name="Freeform: Shape 5">
              <a:extLst>
                <a:ext uri="{FF2B5EF4-FFF2-40B4-BE49-F238E27FC236}">
                  <a16:creationId xmlns:a16="http://schemas.microsoft.com/office/drawing/2014/main" id="{1847124C-2371-BD90-6C76-12F0BDB0E4C6}"/>
                </a:ext>
              </a:extLst>
            </p:cNvPr>
            <p:cNvSpPr/>
            <p:nvPr/>
          </p:nvSpPr>
          <p:spPr>
            <a:xfrm>
              <a:off x="1667938" y="2640172"/>
              <a:ext cx="3650521" cy="3650521"/>
            </a:xfrm>
            <a:custGeom>
              <a:avLst/>
              <a:gdLst>
                <a:gd name="connsiteX0" fmla="*/ 0 w 3650521"/>
                <a:gd name="connsiteY0" fmla="*/ 1825261 h 3650521"/>
                <a:gd name="connsiteX1" fmla="*/ 1825261 w 3650521"/>
                <a:gd name="connsiteY1" fmla="*/ 0 h 3650521"/>
                <a:gd name="connsiteX2" fmla="*/ 3650522 w 3650521"/>
                <a:gd name="connsiteY2" fmla="*/ 1825261 h 3650521"/>
                <a:gd name="connsiteX3" fmla="*/ 1825261 w 3650521"/>
                <a:gd name="connsiteY3" fmla="*/ 3650522 h 3650521"/>
                <a:gd name="connsiteX4" fmla="*/ 0 w 3650521"/>
                <a:gd name="connsiteY4" fmla="*/ 1825261 h 365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521" h="3650521">
                  <a:moveTo>
                    <a:pt x="0" y="1825261"/>
                  </a:moveTo>
                  <a:cubicBezTo>
                    <a:pt x="0" y="817197"/>
                    <a:pt x="817197" y="0"/>
                    <a:pt x="1825261" y="0"/>
                  </a:cubicBezTo>
                  <a:cubicBezTo>
                    <a:pt x="2833325" y="0"/>
                    <a:pt x="3650522" y="817197"/>
                    <a:pt x="3650522" y="1825261"/>
                  </a:cubicBezTo>
                  <a:cubicBezTo>
                    <a:pt x="3650522" y="2833325"/>
                    <a:pt x="2833325" y="3650522"/>
                    <a:pt x="1825261" y="3650522"/>
                  </a:cubicBezTo>
                  <a:cubicBezTo>
                    <a:pt x="817197" y="3650522"/>
                    <a:pt x="0" y="2833325"/>
                    <a:pt x="0" y="1825261"/>
                  </a:cubicBezTo>
                  <a:close/>
                </a:path>
              </a:pathLst>
            </a:custGeom>
            <a:solidFill>
              <a:schemeClr val="bg2">
                <a:lumMod val="75000"/>
              </a:schemeClr>
            </a:solidFill>
            <a:ln>
              <a:solidFill>
                <a:schemeClr val="bg1">
                  <a:lumMod val="85000"/>
                </a:schemeClr>
              </a:solidFill>
            </a:ln>
            <a:effectLst>
              <a:outerShdw blurRad="1270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81369" tIns="457200" rIns="1081369" bIns="2844571" numCol="1" spcCol="1270" anchor="ctr" anchorCtr="0">
              <a:noAutofit/>
            </a:bodyPr>
            <a:lstStyle/>
            <a:p>
              <a:pPr marL="0" lvl="0" indent="0" algn="ctr" defTabSz="666750">
                <a:lnSpc>
                  <a:spcPct val="90000"/>
                </a:lnSpc>
                <a:spcBef>
                  <a:spcPct val="0"/>
                </a:spcBef>
                <a:spcAft>
                  <a:spcPct val="35000"/>
                </a:spcAft>
                <a:buNone/>
              </a:pPr>
              <a:r>
                <a:rPr lang="en-US" kern="1200"/>
                <a:t>Functional Use Cases </a:t>
              </a:r>
              <a:endParaRPr lang="en-DE" kern="1200"/>
            </a:p>
          </p:txBody>
        </p:sp>
        <p:sp>
          <p:nvSpPr>
            <p:cNvPr id="10" name="Freeform: Shape 9">
              <a:extLst>
                <a:ext uri="{FF2B5EF4-FFF2-40B4-BE49-F238E27FC236}">
                  <a16:creationId xmlns:a16="http://schemas.microsoft.com/office/drawing/2014/main" id="{940F905E-7FD7-1FD7-4DA6-8B011B31B3C3}"/>
                </a:ext>
              </a:extLst>
            </p:cNvPr>
            <p:cNvSpPr/>
            <p:nvPr/>
          </p:nvSpPr>
          <p:spPr>
            <a:xfrm>
              <a:off x="2276358" y="3857013"/>
              <a:ext cx="2433681" cy="2433681"/>
            </a:xfrm>
            <a:custGeom>
              <a:avLst/>
              <a:gdLst>
                <a:gd name="connsiteX0" fmla="*/ 0 w 2433681"/>
                <a:gd name="connsiteY0" fmla="*/ 1216841 h 2433681"/>
                <a:gd name="connsiteX1" fmla="*/ 1216841 w 2433681"/>
                <a:gd name="connsiteY1" fmla="*/ 0 h 2433681"/>
                <a:gd name="connsiteX2" fmla="*/ 2433682 w 2433681"/>
                <a:gd name="connsiteY2" fmla="*/ 1216841 h 2433681"/>
                <a:gd name="connsiteX3" fmla="*/ 1216841 w 2433681"/>
                <a:gd name="connsiteY3" fmla="*/ 2433682 h 2433681"/>
                <a:gd name="connsiteX4" fmla="*/ 0 w 2433681"/>
                <a:gd name="connsiteY4" fmla="*/ 1216841 h 2433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681" h="2433681">
                  <a:moveTo>
                    <a:pt x="0" y="1216841"/>
                  </a:moveTo>
                  <a:cubicBezTo>
                    <a:pt x="0" y="544798"/>
                    <a:pt x="544798" y="0"/>
                    <a:pt x="1216841" y="0"/>
                  </a:cubicBezTo>
                  <a:cubicBezTo>
                    <a:pt x="1888884" y="0"/>
                    <a:pt x="2433682" y="544798"/>
                    <a:pt x="2433682" y="1216841"/>
                  </a:cubicBezTo>
                  <a:cubicBezTo>
                    <a:pt x="2433682" y="1888884"/>
                    <a:pt x="1888884" y="2433682"/>
                    <a:pt x="1216841" y="2433682"/>
                  </a:cubicBezTo>
                  <a:cubicBezTo>
                    <a:pt x="544798" y="2433682"/>
                    <a:pt x="0" y="1888884"/>
                    <a:pt x="0" y="1216841"/>
                  </a:cubicBezTo>
                  <a:close/>
                </a:path>
              </a:pathLst>
            </a:custGeom>
            <a:solidFill>
              <a:schemeClr val="accent1">
                <a:lumMod val="75000"/>
              </a:schemeClr>
            </a:solidFill>
            <a:ln>
              <a:solidFill>
                <a:schemeClr val="bg1">
                  <a:lumMod val="85000"/>
                </a:schemeClr>
              </a:solidFill>
            </a:ln>
            <a:effectLst>
              <a:outerShdw blurRad="1270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63084" tIns="715100" rIns="463085" bIns="715101" numCol="1" spcCol="1270" anchor="ctr" anchorCtr="0">
              <a:noAutofit/>
            </a:bodyPr>
            <a:lstStyle/>
            <a:p>
              <a:pPr marL="0" lvl="0" indent="0" algn="ctr" defTabSz="666750">
                <a:lnSpc>
                  <a:spcPct val="90000"/>
                </a:lnSpc>
                <a:spcBef>
                  <a:spcPct val="0"/>
                </a:spcBef>
                <a:spcAft>
                  <a:spcPct val="35000"/>
                </a:spcAft>
                <a:buNone/>
              </a:pPr>
              <a:r>
                <a:rPr lang="en-US" kern="1200"/>
                <a:t>Productivity Use Cases </a:t>
              </a:r>
              <a:endParaRPr lang="en-DE" kern="1200"/>
            </a:p>
          </p:txBody>
        </p:sp>
      </p:grpSp>
      <p:sp>
        <p:nvSpPr>
          <p:cNvPr id="9" name="TextBox 8">
            <a:extLst>
              <a:ext uri="{FF2B5EF4-FFF2-40B4-BE49-F238E27FC236}">
                <a16:creationId xmlns:a16="http://schemas.microsoft.com/office/drawing/2014/main" id="{017A7575-BC7A-6256-DD37-3C40506A694C}"/>
              </a:ext>
            </a:extLst>
          </p:cNvPr>
          <p:cNvSpPr txBox="1"/>
          <p:nvPr/>
        </p:nvSpPr>
        <p:spPr>
          <a:xfrm>
            <a:off x="6640111" y="1243661"/>
            <a:ext cx="4474418" cy="738664"/>
          </a:xfrm>
          <a:prstGeom prst="rect">
            <a:avLst/>
          </a:prstGeom>
          <a:noFill/>
        </p:spPr>
        <p:txBody>
          <a:bodyPr wrap="square" lIns="91440" tIns="45720" rIns="91440" bIns="45720" rtlCol="0" anchor="t">
            <a:spAutoFit/>
          </a:bodyPr>
          <a:lstStyle/>
          <a:p>
            <a:pPr>
              <a:spcAft>
                <a:spcPts val="600"/>
              </a:spcAft>
              <a:buClr>
                <a:schemeClr val="tx2"/>
              </a:buClr>
            </a:pPr>
            <a:r>
              <a:rPr lang="en-US" sz="1400" dirty="0"/>
              <a:t>IDC is publishing Industry </a:t>
            </a:r>
            <a:r>
              <a:rPr lang="en-US" sz="1400" err="1"/>
              <a:t>GenAI</a:t>
            </a:r>
            <a:r>
              <a:rPr lang="en-US" sz="1400" dirty="0"/>
              <a:t> Use Case taxonomies for the 18 industries below. The focus of this report </a:t>
            </a:r>
            <a:r>
              <a:rPr lang="en-US" sz="1400" b="1" dirty="0"/>
              <a:t>is National Civilian Government.</a:t>
            </a:r>
            <a:endParaRPr lang="en-US" sz="1400" b="1">
              <a:ea typeface="Open Sans"/>
              <a:cs typeface="Open Sans"/>
            </a:endParaRPr>
          </a:p>
        </p:txBody>
      </p:sp>
      <p:sp>
        <p:nvSpPr>
          <p:cNvPr id="15" name="TextBox 14">
            <a:extLst>
              <a:ext uri="{FF2B5EF4-FFF2-40B4-BE49-F238E27FC236}">
                <a16:creationId xmlns:a16="http://schemas.microsoft.com/office/drawing/2014/main" id="{B5383711-21E1-2777-7317-32ECF4E32D7D}"/>
              </a:ext>
            </a:extLst>
          </p:cNvPr>
          <p:cNvSpPr txBox="1"/>
          <p:nvPr/>
        </p:nvSpPr>
        <p:spPr>
          <a:xfrm>
            <a:off x="6640111" y="2236897"/>
            <a:ext cx="3868974" cy="369332"/>
          </a:xfrm>
          <a:prstGeom prst="rect">
            <a:avLst/>
          </a:prstGeom>
          <a:noFill/>
        </p:spPr>
        <p:txBody>
          <a:bodyPr wrap="square">
            <a:spAutoFit/>
          </a:bodyPr>
          <a:lstStyle/>
          <a:p>
            <a:r>
              <a:rPr lang="en-US" sz="1800" b="1" i="0" u="none" strike="noStrike" kern="1200">
                <a:solidFill>
                  <a:schemeClr val="tx2"/>
                </a:solidFill>
                <a:effectLst/>
                <a:latin typeface="Open Sans" panose="020B0606030504020204" pitchFamily="34" charset="0"/>
              </a:rPr>
              <a:t>Industry</a:t>
            </a:r>
            <a:endParaRPr lang="en-US"/>
          </a:p>
        </p:txBody>
      </p:sp>
      <p:cxnSp>
        <p:nvCxnSpPr>
          <p:cNvPr id="21" name="Straight Connector 20">
            <a:extLst>
              <a:ext uri="{FF2B5EF4-FFF2-40B4-BE49-F238E27FC236}">
                <a16:creationId xmlns:a16="http://schemas.microsoft.com/office/drawing/2014/main" id="{1C5E468F-A05A-3244-4163-113332389471}"/>
              </a:ext>
            </a:extLst>
          </p:cNvPr>
          <p:cNvCxnSpPr/>
          <p:nvPr/>
        </p:nvCxnSpPr>
        <p:spPr>
          <a:xfrm flipH="1">
            <a:off x="3328716" y="2481646"/>
            <a:ext cx="3147019" cy="0"/>
          </a:xfrm>
          <a:prstGeom prst="line">
            <a:avLst/>
          </a:prstGeom>
          <a:ln w="38100">
            <a:solidFill>
              <a:schemeClr val="accent6"/>
            </a:solidFill>
            <a:tailEnd type="ova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94E2847-8D71-B765-A999-F36100F75EE0}"/>
              </a:ext>
            </a:extLst>
          </p:cNvPr>
          <p:cNvSpPr txBox="1"/>
          <p:nvPr/>
        </p:nvSpPr>
        <p:spPr>
          <a:xfrm>
            <a:off x="6640111" y="2606229"/>
            <a:ext cx="2427689" cy="3508653"/>
          </a:xfrm>
          <a:prstGeom prst="rect">
            <a:avLst/>
          </a:prstGeom>
          <a:noFill/>
        </p:spPr>
        <p:txBody>
          <a:bodyPr wrap="square" lIns="91440" rtlCol="0">
            <a:spAutoFit/>
          </a:bodyPr>
          <a:lstStyle/>
          <a:p>
            <a:pPr marL="166688" indent="-166688">
              <a:spcAft>
                <a:spcPts val="600"/>
              </a:spcAft>
              <a:buClr>
                <a:srgbClr val="227FC7"/>
              </a:buClr>
              <a:buFont typeface="Arial" panose="020B0604020202020204" pitchFamily="34" charset="0"/>
              <a:buChar char="•"/>
            </a:pPr>
            <a:r>
              <a:rPr lang="en-US" sz="1400" dirty="0"/>
              <a:t>Asset Oriented Value Chains</a:t>
            </a:r>
          </a:p>
          <a:p>
            <a:pPr marL="166688" indent="-166688">
              <a:spcAft>
                <a:spcPts val="600"/>
              </a:spcAft>
              <a:buClr>
                <a:srgbClr val="227FC7"/>
              </a:buClr>
              <a:buFont typeface="Arial" panose="020B0604020202020204" pitchFamily="34" charset="0"/>
              <a:buChar char="•"/>
            </a:pPr>
            <a:r>
              <a:rPr lang="en-US" sz="1400" dirty="0"/>
              <a:t>Banking</a:t>
            </a:r>
          </a:p>
          <a:p>
            <a:pPr marL="166688" indent="-166688">
              <a:spcAft>
                <a:spcPts val="600"/>
              </a:spcAft>
              <a:buClr>
                <a:srgbClr val="227FC7"/>
              </a:buClr>
              <a:buFont typeface="Arial" panose="020B0604020202020204" pitchFamily="34" charset="0"/>
              <a:buChar char="•"/>
            </a:pPr>
            <a:r>
              <a:rPr lang="en-US" sz="1400" dirty="0"/>
              <a:t>Brand Oriented Value Chains</a:t>
            </a:r>
          </a:p>
          <a:p>
            <a:pPr marL="166688" indent="-166688">
              <a:spcAft>
                <a:spcPts val="600"/>
              </a:spcAft>
              <a:buClr>
                <a:srgbClr val="227FC7"/>
              </a:buClr>
              <a:buFont typeface="Arial" panose="020B0604020202020204" pitchFamily="34" charset="0"/>
              <a:buChar char="•"/>
            </a:pPr>
            <a:r>
              <a:rPr lang="en-US" sz="1400" dirty="0"/>
              <a:t>Capital Markets</a:t>
            </a:r>
          </a:p>
          <a:p>
            <a:pPr marL="166688" indent="-166688">
              <a:spcAft>
                <a:spcPts val="600"/>
              </a:spcAft>
              <a:buClr>
                <a:srgbClr val="227FC7"/>
              </a:buClr>
              <a:buFont typeface="Arial" panose="020B0604020202020204" pitchFamily="34" charset="0"/>
              <a:buChar char="•"/>
            </a:pPr>
            <a:r>
              <a:rPr lang="en-US" sz="1400" dirty="0"/>
              <a:t>Engineering Oriented Value Chains</a:t>
            </a:r>
          </a:p>
          <a:p>
            <a:pPr marL="166688" indent="-166688">
              <a:spcAft>
                <a:spcPts val="600"/>
              </a:spcAft>
              <a:buClr>
                <a:srgbClr val="227FC7"/>
              </a:buClr>
              <a:buFont typeface="Arial" panose="020B0604020202020204" pitchFamily="34" charset="0"/>
              <a:buChar char="•"/>
            </a:pPr>
            <a:r>
              <a:rPr lang="en-US" sz="1400" dirty="0"/>
              <a:t>Healthcare</a:t>
            </a:r>
          </a:p>
          <a:p>
            <a:pPr marL="166688" indent="-166688">
              <a:spcAft>
                <a:spcPts val="600"/>
              </a:spcAft>
              <a:buClr>
                <a:srgbClr val="227FC7"/>
              </a:buClr>
              <a:buFont typeface="Arial" panose="020B0604020202020204" pitchFamily="34" charset="0"/>
              <a:buChar char="•"/>
            </a:pPr>
            <a:r>
              <a:rPr lang="en-US" sz="1400" dirty="0"/>
              <a:t>Hospitality, Dining, and Travel</a:t>
            </a:r>
          </a:p>
          <a:p>
            <a:pPr marL="166688" indent="-166688">
              <a:spcAft>
                <a:spcPts val="600"/>
              </a:spcAft>
              <a:buClr>
                <a:srgbClr val="227FC7"/>
              </a:buClr>
              <a:buFont typeface="Arial" panose="020B0604020202020204" pitchFamily="34" charset="0"/>
              <a:buChar char="•"/>
            </a:pPr>
            <a:r>
              <a:rPr lang="en-US" sz="1400" dirty="0"/>
              <a:t>Insurance</a:t>
            </a:r>
          </a:p>
          <a:p>
            <a:pPr marL="166688" indent="-166688">
              <a:spcAft>
                <a:spcPts val="600"/>
              </a:spcAft>
              <a:buClr>
                <a:srgbClr val="227FC7"/>
              </a:buClr>
              <a:buFont typeface="Arial" panose="020B0604020202020204" pitchFamily="34" charset="0"/>
              <a:buChar char="•"/>
            </a:pPr>
            <a:r>
              <a:rPr lang="en-US" sz="1400" dirty="0"/>
              <a:t>Higher Education</a:t>
            </a:r>
            <a:endParaRPr lang="en-CA" sz="1400" dirty="0"/>
          </a:p>
        </p:txBody>
      </p:sp>
      <p:sp>
        <p:nvSpPr>
          <p:cNvPr id="4" name="TextBox 3">
            <a:extLst>
              <a:ext uri="{FF2B5EF4-FFF2-40B4-BE49-F238E27FC236}">
                <a16:creationId xmlns:a16="http://schemas.microsoft.com/office/drawing/2014/main" id="{1F9ACE8C-3E17-8BCC-54F6-6D9D528C80C5}"/>
              </a:ext>
            </a:extLst>
          </p:cNvPr>
          <p:cNvSpPr txBox="1"/>
          <p:nvPr/>
        </p:nvSpPr>
        <p:spPr>
          <a:xfrm>
            <a:off x="9116968" y="2606229"/>
            <a:ext cx="2427689" cy="3508653"/>
          </a:xfrm>
          <a:prstGeom prst="rect">
            <a:avLst/>
          </a:prstGeom>
          <a:solidFill>
            <a:schemeClr val="bg1"/>
          </a:solidFill>
        </p:spPr>
        <p:txBody>
          <a:bodyPr wrap="square" lIns="91440" tIns="45720" rIns="91440" bIns="45720" rtlCol="0" anchor="t">
            <a:spAutoFit/>
          </a:bodyPr>
          <a:lstStyle/>
          <a:p>
            <a:pPr marL="166688" indent="-166688">
              <a:spcAft>
                <a:spcPts val="600"/>
              </a:spcAft>
              <a:buClr>
                <a:srgbClr val="227FC7"/>
              </a:buClr>
              <a:buFont typeface="Arial" panose="020B0604020202020204" pitchFamily="34" charset="0"/>
              <a:buChar char="•"/>
            </a:pPr>
            <a:r>
              <a:rPr lang="en-US" sz="1400" dirty="0"/>
              <a:t>Life Sciences</a:t>
            </a:r>
            <a:endParaRPr lang="en-US" dirty="0"/>
          </a:p>
          <a:p>
            <a:pPr marL="166688" indent="-166688">
              <a:spcAft>
                <a:spcPts val="600"/>
              </a:spcAft>
              <a:buClr>
                <a:srgbClr val="227FC7"/>
              </a:buClr>
              <a:buFont typeface="Arial" panose="020B0604020202020204" pitchFamily="34" charset="0"/>
              <a:buChar char="•"/>
            </a:pPr>
            <a:r>
              <a:rPr lang="en-US" sz="1400" dirty="0"/>
              <a:t>Media and Entertainment</a:t>
            </a:r>
            <a:endParaRPr lang="en-US" sz="1400" dirty="0">
              <a:ea typeface="Open Sans"/>
              <a:cs typeface="Open Sans"/>
            </a:endParaRPr>
          </a:p>
          <a:p>
            <a:pPr marL="166688" indent="-166688">
              <a:spcAft>
                <a:spcPts val="600"/>
              </a:spcAft>
              <a:buClr>
                <a:srgbClr val="227FC7"/>
              </a:buClr>
              <a:buFont typeface="Arial" panose="020B0604020202020204" pitchFamily="34" charset="0"/>
              <a:buChar char="•"/>
            </a:pPr>
            <a:r>
              <a:rPr lang="en-US" sz="1400" b="1" dirty="0">
                <a:highlight>
                  <a:srgbClr val="FFFF00"/>
                </a:highlight>
              </a:rPr>
              <a:t>National Civilian Government</a:t>
            </a:r>
            <a:endParaRPr lang="en-US" sz="1400" b="1" dirty="0">
              <a:highlight>
                <a:srgbClr val="FFFF00"/>
              </a:highlight>
              <a:ea typeface="Open Sans"/>
              <a:cs typeface="Open Sans"/>
            </a:endParaRPr>
          </a:p>
          <a:p>
            <a:pPr marL="166688" indent="-166688">
              <a:spcAft>
                <a:spcPts val="600"/>
              </a:spcAft>
              <a:buClr>
                <a:srgbClr val="227FC7"/>
              </a:buClr>
              <a:buFont typeface="Arial" panose="020B0604020202020204" pitchFamily="34" charset="0"/>
              <a:buChar char="•"/>
            </a:pPr>
            <a:r>
              <a:rPr lang="en-US" sz="1400" dirty="0"/>
              <a:t>Retail</a:t>
            </a:r>
            <a:endParaRPr lang="en-US" sz="1400" dirty="0">
              <a:ea typeface="Open Sans"/>
              <a:cs typeface="Open Sans"/>
            </a:endParaRPr>
          </a:p>
          <a:p>
            <a:pPr marL="166688" indent="-166688">
              <a:spcAft>
                <a:spcPts val="600"/>
              </a:spcAft>
              <a:buClr>
                <a:srgbClr val="227FC7"/>
              </a:buClr>
              <a:buFont typeface="Arial" panose="020B0604020202020204" pitchFamily="34" charset="0"/>
              <a:buChar char="•"/>
            </a:pPr>
            <a:r>
              <a:rPr lang="en-US" sz="1400" dirty="0"/>
              <a:t>Smart Cities</a:t>
            </a:r>
            <a:endParaRPr lang="en-US" sz="1400" dirty="0">
              <a:ea typeface="Open Sans"/>
              <a:cs typeface="Open Sans"/>
            </a:endParaRPr>
          </a:p>
          <a:p>
            <a:pPr marL="166688" indent="-166688">
              <a:spcAft>
                <a:spcPts val="600"/>
              </a:spcAft>
              <a:buClr>
                <a:srgbClr val="227FC7"/>
              </a:buClr>
              <a:buFont typeface="Arial" panose="020B0604020202020204" pitchFamily="34" charset="0"/>
              <a:buChar char="•"/>
            </a:pPr>
            <a:r>
              <a:rPr lang="en-US" sz="1400" dirty="0"/>
              <a:t>Technology Oriented Value Chains</a:t>
            </a:r>
            <a:endParaRPr lang="en-US" sz="1400" dirty="0">
              <a:ea typeface="Open Sans"/>
              <a:cs typeface="Open Sans"/>
            </a:endParaRPr>
          </a:p>
          <a:p>
            <a:pPr marL="166688" indent="-166688">
              <a:spcAft>
                <a:spcPts val="600"/>
              </a:spcAft>
              <a:buClr>
                <a:srgbClr val="227FC7"/>
              </a:buClr>
              <a:buFont typeface="Arial" panose="020B0604020202020204" pitchFamily="34" charset="0"/>
              <a:buChar char="•"/>
            </a:pPr>
            <a:r>
              <a:rPr lang="en-US" sz="1400" dirty="0"/>
              <a:t>Transportation and Logistics</a:t>
            </a:r>
            <a:endParaRPr lang="en-US" sz="1400" dirty="0">
              <a:ea typeface="Open Sans"/>
              <a:cs typeface="Open Sans"/>
            </a:endParaRPr>
          </a:p>
          <a:p>
            <a:pPr marL="166688" indent="-166688">
              <a:spcAft>
                <a:spcPts val="600"/>
              </a:spcAft>
              <a:buClr>
                <a:srgbClr val="227FC7"/>
              </a:buClr>
              <a:buFont typeface="Arial" panose="020B0604020202020204" pitchFamily="34" charset="0"/>
              <a:buChar char="•"/>
            </a:pPr>
            <a:r>
              <a:rPr lang="en-US" sz="1400" dirty="0"/>
              <a:t>Utilities</a:t>
            </a:r>
          </a:p>
          <a:p>
            <a:pPr marL="166688" indent="-166688">
              <a:spcAft>
                <a:spcPts val="600"/>
              </a:spcAft>
              <a:buClr>
                <a:srgbClr val="227FC7"/>
              </a:buClr>
              <a:buFont typeface="Arial" panose="020B0604020202020204" pitchFamily="34" charset="0"/>
              <a:buChar char="•"/>
            </a:pPr>
            <a:r>
              <a:rPr lang="en-US" sz="1400" dirty="0">
                <a:ea typeface="Open Sans"/>
                <a:cs typeface="Open Sans"/>
              </a:rPr>
              <a:t>Wholesale</a:t>
            </a:r>
          </a:p>
        </p:txBody>
      </p:sp>
    </p:spTree>
    <p:extLst>
      <p:ext uri="{BB962C8B-B14F-4D97-AF65-F5344CB8AC3E}">
        <p14:creationId xmlns:p14="http://schemas.microsoft.com/office/powerpoint/2010/main" val="220805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C4330977-9D96-D02F-4910-26B20D85A5AC}"/>
              </a:ext>
            </a:extLst>
          </p:cNvPr>
          <p:cNvCxnSpPr>
            <a:cxnSpLocks/>
          </p:cNvCxnSpPr>
          <p:nvPr/>
        </p:nvCxnSpPr>
        <p:spPr>
          <a:xfrm flipV="1">
            <a:off x="1700284" y="2226612"/>
            <a:ext cx="334067" cy="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2783E500-8DFB-D0CB-17F3-3363CA5159CD}"/>
              </a:ext>
            </a:extLst>
          </p:cNvPr>
          <p:cNvSpPr txBox="1">
            <a:spLocks noGrp="1"/>
          </p:cNvSpPr>
          <p:nvPr>
            <p:ph type="title"/>
          </p:nvPr>
        </p:nvSpPr>
        <p:spPr>
          <a:xfrm>
            <a:off x="440695" y="304806"/>
            <a:ext cx="11294101" cy="827632"/>
          </a:xfrm>
        </p:spPr>
        <p:txBody>
          <a:bodyPr>
            <a:normAutofit fontScale="90000"/>
          </a:bodyPr>
          <a:lstStyle/>
          <a:p>
            <a:pPr lvl="0"/>
            <a:r>
              <a:rPr lang="en-US" sz="3200" dirty="0">
                <a:latin typeface="Open Sans" panose="020B0606030504020204" pitchFamily="34" charset="0"/>
                <a:ea typeface="Open Sans ExtraBold"/>
                <a:cs typeface="Open Sans ExtraBold"/>
              </a:rPr>
              <a:t>Generative AI Use Case in National Civilian Government by Sub-Segment</a:t>
            </a:r>
          </a:p>
        </p:txBody>
      </p:sp>
      <p:grpSp>
        <p:nvGrpSpPr>
          <p:cNvPr id="97" name="Group 96">
            <a:extLst>
              <a:ext uri="{FF2B5EF4-FFF2-40B4-BE49-F238E27FC236}">
                <a16:creationId xmlns:a16="http://schemas.microsoft.com/office/drawing/2014/main" id="{F12CFFB9-EECD-DB7A-5ABA-319A106E616D}"/>
              </a:ext>
            </a:extLst>
          </p:cNvPr>
          <p:cNvGrpSpPr/>
          <p:nvPr/>
        </p:nvGrpSpPr>
        <p:grpSpPr>
          <a:xfrm>
            <a:off x="702769" y="3380313"/>
            <a:ext cx="4956393" cy="1387269"/>
            <a:chOff x="702769" y="3990339"/>
            <a:chExt cx="4956393" cy="1387269"/>
          </a:xfrm>
        </p:grpSpPr>
        <p:cxnSp>
          <p:nvCxnSpPr>
            <p:cNvPr id="94" name="Straight Connector 93">
              <a:extLst>
                <a:ext uri="{FF2B5EF4-FFF2-40B4-BE49-F238E27FC236}">
                  <a16:creationId xmlns:a16="http://schemas.microsoft.com/office/drawing/2014/main" id="{07DB6A4E-9696-3FAA-6313-915E70C3E3F4}"/>
                </a:ext>
              </a:extLst>
            </p:cNvPr>
            <p:cNvCxnSpPr>
              <a:cxnSpLocks/>
              <a:stCxn id="35" idx="6"/>
              <a:endCxn id="45" idx="1"/>
            </p:cNvCxnSpPr>
            <p:nvPr/>
          </p:nvCxnSpPr>
          <p:spPr>
            <a:xfrm flipV="1">
              <a:off x="1700284" y="4849009"/>
              <a:ext cx="334068" cy="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6C7C549E-17AE-5583-08C8-63CCB21F9807}"/>
                </a:ext>
              </a:extLst>
            </p:cNvPr>
            <p:cNvGrpSpPr/>
            <p:nvPr/>
          </p:nvGrpSpPr>
          <p:grpSpPr>
            <a:xfrm>
              <a:off x="2034352" y="4320410"/>
              <a:ext cx="3624810" cy="1057198"/>
              <a:chOff x="591671" y="1887250"/>
              <a:chExt cx="3710934" cy="3000754"/>
            </a:xfrm>
          </p:grpSpPr>
          <p:sp>
            <p:nvSpPr>
              <p:cNvPr id="45" name="Rectangle: Rounded Corners 44">
                <a:extLst>
                  <a:ext uri="{FF2B5EF4-FFF2-40B4-BE49-F238E27FC236}">
                    <a16:creationId xmlns:a16="http://schemas.microsoft.com/office/drawing/2014/main" id="{E6087E9A-F009-CA52-6D74-E098C083A192}"/>
                  </a:ext>
                </a:extLst>
              </p:cNvPr>
              <p:cNvSpPr/>
              <p:nvPr/>
            </p:nvSpPr>
            <p:spPr>
              <a:xfrm>
                <a:off x="591671" y="1887250"/>
                <a:ext cx="3710934" cy="3000754"/>
              </a:xfrm>
              <a:prstGeom prst="roundRect">
                <a:avLst>
                  <a:gd name="adj" fmla="val 6000"/>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Financial markets licensing</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Financial markets oversight</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Tax compliance</a:t>
                </a:r>
              </a:p>
            </p:txBody>
          </p:sp>
          <p:cxnSp>
            <p:nvCxnSpPr>
              <p:cNvPr id="46" name="Straight Connector 45">
                <a:extLst>
                  <a:ext uri="{FF2B5EF4-FFF2-40B4-BE49-F238E27FC236}">
                    <a16:creationId xmlns:a16="http://schemas.microsoft.com/office/drawing/2014/main" id="{816739E2-3B0B-8087-1777-6AA96F35CBCA}"/>
                  </a:ext>
                </a:extLst>
              </p:cNvPr>
              <p:cNvCxnSpPr>
                <a:cxnSpLocks/>
              </p:cNvCxnSpPr>
              <p:nvPr/>
            </p:nvCxnSpPr>
            <p:spPr>
              <a:xfrm>
                <a:off x="591671" y="2219470"/>
                <a:ext cx="0" cy="2336316"/>
              </a:xfrm>
              <a:prstGeom prst="line">
                <a:avLst/>
              </a:prstGeom>
              <a:ln w="63500" cap="rnd">
                <a:solidFill>
                  <a:schemeClr val="bg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0" name="TextBox 14">
              <a:extLst>
                <a:ext uri="{FF2B5EF4-FFF2-40B4-BE49-F238E27FC236}">
                  <a16:creationId xmlns:a16="http://schemas.microsoft.com/office/drawing/2014/main" id="{F8923FA7-D95F-0CFB-7012-09C7E4D30ADA}"/>
                </a:ext>
              </a:extLst>
            </p:cNvPr>
            <p:cNvSpPr txBox="1"/>
            <p:nvPr/>
          </p:nvSpPr>
          <p:spPr>
            <a:xfrm>
              <a:off x="2034351" y="3990339"/>
              <a:ext cx="3624803" cy="307777"/>
            </a:xfrm>
            <a:prstGeom prst="rect">
              <a:avLst/>
            </a:prstGeom>
            <a:noFill/>
            <a:ln cap="flat">
              <a:noFill/>
            </a:ln>
          </p:spPr>
          <p:txBody>
            <a:bodyPr vert="horz" wrap="square" lIns="91440" tIns="45720" rIns="91440" bIns="45720"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dirty="0">
                  <a:ln>
                    <a:noFill/>
                  </a:ln>
                  <a:solidFill>
                    <a:srgbClr val="000000"/>
                  </a:solidFill>
                  <a:effectLst/>
                  <a:uLnTx/>
                  <a:uFillTx/>
                  <a:latin typeface="Open Sans"/>
                  <a:ea typeface="+mn-ea"/>
                  <a:cs typeface="+mn-cs"/>
                </a:rPr>
                <a:t>Revenue and Monetary Management</a:t>
              </a:r>
            </a:p>
          </p:txBody>
        </p:sp>
        <p:grpSp>
          <p:nvGrpSpPr>
            <p:cNvPr id="60" name="Group 59">
              <a:extLst>
                <a:ext uri="{FF2B5EF4-FFF2-40B4-BE49-F238E27FC236}">
                  <a16:creationId xmlns:a16="http://schemas.microsoft.com/office/drawing/2014/main" id="{14856271-0275-E94A-3FAA-EFDFD0A230D1}"/>
                </a:ext>
              </a:extLst>
            </p:cNvPr>
            <p:cNvGrpSpPr/>
            <p:nvPr/>
          </p:nvGrpSpPr>
          <p:grpSpPr>
            <a:xfrm>
              <a:off x="702769" y="4350252"/>
              <a:ext cx="997515" cy="997515"/>
              <a:chOff x="5204011" y="3461391"/>
              <a:chExt cx="997515" cy="997515"/>
            </a:xfrm>
          </p:grpSpPr>
          <p:sp>
            <p:nvSpPr>
              <p:cNvPr id="35" name="Oval 34">
                <a:extLst>
                  <a:ext uri="{FF2B5EF4-FFF2-40B4-BE49-F238E27FC236}">
                    <a16:creationId xmlns:a16="http://schemas.microsoft.com/office/drawing/2014/main" id="{6BECCB39-A2CF-8EE9-944B-EEDF065DA465}"/>
                  </a:ext>
                </a:extLst>
              </p:cNvPr>
              <p:cNvSpPr/>
              <p:nvPr/>
            </p:nvSpPr>
            <p:spPr>
              <a:xfrm>
                <a:off x="5204011" y="3461391"/>
                <a:ext cx="997515" cy="997515"/>
              </a:xfrm>
              <a:prstGeom prst="ellipse">
                <a:avLst/>
              </a:prstGeom>
              <a:solidFill>
                <a:schemeClr val="bg2"/>
              </a:solidFill>
              <a:ln w="25400">
                <a:solidFill>
                  <a:schemeClr val="bg1">
                    <a:lumMod val="85000"/>
                  </a:schemeClr>
                </a:solidFill>
              </a:ln>
              <a:effectLst>
                <a:outerShdw blurRad="127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8" name="Graphic 49" descr="Business Growth outline">
                <a:extLst>
                  <a:ext uri="{FF2B5EF4-FFF2-40B4-BE49-F238E27FC236}">
                    <a16:creationId xmlns:a16="http://schemas.microsoft.com/office/drawing/2014/main" id="{5291AA37-DD7A-DB4C-42B6-3A74216A08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7008" y="3594388"/>
                <a:ext cx="731520" cy="731520"/>
              </a:xfrm>
              <a:prstGeom prst="rect">
                <a:avLst/>
              </a:prstGeom>
              <a:noFill/>
              <a:ln cap="flat">
                <a:noFill/>
              </a:ln>
            </p:spPr>
          </p:pic>
        </p:grpSp>
      </p:grpSp>
      <p:grpSp>
        <p:nvGrpSpPr>
          <p:cNvPr id="88" name="Group 87">
            <a:extLst>
              <a:ext uri="{FF2B5EF4-FFF2-40B4-BE49-F238E27FC236}">
                <a16:creationId xmlns:a16="http://schemas.microsoft.com/office/drawing/2014/main" id="{29312232-4D2D-35E5-7B77-399651982F32}"/>
              </a:ext>
            </a:extLst>
          </p:cNvPr>
          <p:cNvGrpSpPr/>
          <p:nvPr/>
        </p:nvGrpSpPr>
        <p:grpSpPr>
          <a:xfrm>
            <a:off x="702769" y="1267517"/>
            <a:ext cx="5096777" cy="1543872"/>
            <a:chOff x="681848" y="2023951"/>
            <a:chExt cx="5096777" cy="1543872"/>
          </a:xfrm>
        </p:grpSpPr>
        <p:grpSp>
          <p:nvGrpSpPr>
            <p:cNvPr id="38" name="Group 37">
              <a:extLst>
                <a:ext uri="{FF2B5EF4-FFF2-40B4-BE49-F238E27FC236}">
                  <a16:creationId xmlns:a16="http://schemas.microsoft.com/office/drawing/2014/main" id="{C21B7EE0-1CEE-E510-EA82-C5F458B68B7D}"/>
                </a:ext>
              </a:extLst>
            </p:cNvPr>
            <p:cNvGrpSpPr/>
            <p:nvPr/>
          </p:nvGrpSpPr>
          <p:grpSpPr>
            <a:xfrm>
              <a:off x="2013430" y="2398269"/>
              <a:ext cx="3765193" cy="1169554"/>
              <a:chOff x="591670" y="1887250"/>
              <a:chExt cx="3854652" cy="3000754"/>
            </a:xfrm>
          </p:grpSpPr>
          <p:sp>
            <p:nvSpPr>
              <p:cNvPr id="39" name="Rectangle: Rounded Corners 38">
                <a:extLst>
                  <a:ext uri="{FF2B5EF4-FFF2-40B4-BE49-F238E27FC236}">
                    <a16:creationId xmlns:a16="http://schemas.microsoft.com/office/drawing/2014/main" id="{956D4F47-1563-08D8-8E6F-0371D9CFE574}"/>
                  </a:ext>
                </a:extLst>
              </p:cNvPr>
              <p:cNvSpPr/>
              <p:nvPr/>
            </p:nvSpPr>
            <p:spPr>
              <a:xfrm>
                <a:off x="591670" y="1887250"/>
                <a:ext cx="3854652" cy="3000754"/>
              </a:xfrm>
              <a:prstGeom prst="roundRect">
                <a:avLst>
                  <a:gd name="adj" fmla="val 6000"/>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marR="0" lvl="0" indent="-171450" fontAlgn="auto">
                  <a:lnSpc>
                    <a:spcPct val="100000"/>
                  </a:lnSpc>
                  <a:spcBef>
                    <a:spcPts val="0"/>
                  </a:spcBef>
                  <a:spcAft>
                    <a:spcPts val="0"/>
                  </a:spcAft>
                  <a:buClr>
                    <a:srgbClr val="227FC7"/>
                  </a:buClr>
                  <a:buSzPct val="100000"/>
                  <a:buFont typeface="Arial" panose="020B0604020202020204" pitchFamily="34" charset="0"/>
                  <a:buChar char="•"/>
                  <a:tabLst/>
                  <a:defRPr sz="1800" b="0" i="0" u="none" strike="noStrike" kern="0" cap="none" spc="0" baseline="0">
                    <a:solidFill>
                      <a:srgbClr val="000000"/>
                    </a:solidFill>
                    <a:uFillTx/>
                  </a:defRPr>
                </a:pPr>
                <a:r>
                  <a:rPr lang="en-US" sz="1100" dirty="0">
                    <a:solidFill>
                      <a:schemeClr val="tx1"/>
                    </a:solidFill>
                  </a:rPr>
                  <a:t>Eligibility compliance and payment integrity</a:t>
                </a:r>
              </a:p>
              <a:p>
                <a:pPr marL="171450" marR="0" lvl="0" indent="-171450" fontAlgn="auto">
                  <a:lnSpc>
                    <a:spcPct val="100000"/>
                  </a:lnSpc>
                  <a:spcBef>
                    <a:spcPts val="0"/>
                  </a:spcBef>
                  <a:spcAft>
                    <a:spcPts val="0"/>
                  </a:spcAft>
                  <a:buClr>
                    <a:srgbClr val="227FC7"/>
                  </a:buClr>
                  <a:buSzPct val="100000"/>
                  <a:buFont typeface="Arial" panose="020B0604020202020204" pitchFamily="34" charset="0"/>
                  <a:buChar char="•"/>
                  <a:tabLst/>
                  <a:defRPr sz="1800" b="0" i="0" u="none" strike="noStrike" kern="0" cap="none" spc="0" baseline="0">
                    <a:solidFill>
                      <a:srgbClr val="000000"/>
                    </a:solidFill>
                    <a:uFillTx/>
                  </a:defRPr>
                </a:pPr>
                <a:r>
                  <a:rPr lang="en-US" sz="1100" dirty="0">
                    <a:solidFill>
                      <a:schemeClr val="tx1"/>
                    </a:solidFill>
                  </a:rPr>
                  <a:t>Hyper-personalized benefits/services </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Caseworker composable case management</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Public health protection and remediation</a:t>
                </a:r>
              </a:p>
            </p:txBody>
          </p:sp>
          <p:cxnSp>
            <p:nvCxnSpPr>
              <p:cNvPr id="40" name="Straight Connector 39">
                <a:extLst>
                  <a:ext uri="{FF2B5EF4-FFF2-40B4-BE49-F238E27FC236}">
                    <a16:creationId xmlns:a16="http://schemas.microsoft.com/office/drawing/2014/main" id="{02D5D95E-72C6-9BF9-C701-6DD30F3B8BDC}"/>
                  </a:ext>
                </a:extLst>
              </p:cNvPr>
              <p:cNvCxnSpPr>
                <a:cxnSpLocks/>
              </p:cNvCxnSpPr>
              <p:nvPr/>
            </p:nvCxnSpPr>
            <p:spPr>
              <a:xfrm>
                <a:off x="591671" y="2219470"/>
                <a:ext cx="0" cy="2336316"/>
              </a:xfrm>
              <a:prstGeom prst="line">
                <a:avLst/>
              </a:prstGeom>
              <a:ln w="63500" cap="rnd">
                <a:solidFill>
                  <a:schemeClr val="accent3"/>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8">
              <a:extLst>
                <a:ext uri="{FF2B5EF4-FFF2-40B4-BE49-F238E27FC236}">
                  <a16:creationId xmlns:a16="http://schemas.microsoft.com/office/drawing/2014/main" id="{C92943B8-0188-F685-00FD-C6F73C929E62}"/>
                </a:ext>
              </a:extLst>
            </p:cNvPr>
            <p:cNvSpPr txBox="1"/>
            <p:nvPr/>
          </p:nvSpPr>
          <p:spPr>
            <a:xfrm>
              <a:off x="2013430" y="2023951"/>
              <a:ext cx="3765195" cy="307777"/>
            </a:xfrm>
            <a:prstGeom prst="rect">
              <a:avLst/>
            </a:prstGeom>
            <a:noFill/>
            <a:ln cap="flat">
              <a:noFill/>
            </a:ln>
          </p:spPr>
          <p:txBody>
            <a:bodyPr vert="horz" wrap="square" lIns="91440" tIns="45720" rIns="91440" bIns="45720"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dirty="0">
                  <a:ln>
                    <a:noFill/>
                  </a:ln>
                  <a:solidFill>
                    <a:srgbClr val="000000"/>
                  </a:solidFill>
                  <a:effectLst/>
                  <a:uLnTx/>
                  <a:uFillTx/>
                  <a:latin typeface="Open Sans"/>
                  <a:ea typeface="+mn-ea"/>
                  <a:cs typeface="+mn-cs"/>
                </a:rPr>
                <a:t>Public Services and Benefits</a:t>
              </a:r>
            </a:p>
          </p:txBody>
        </p:sp>
        <p:grpSp>
          <p:nvGrpSpPr>
            <p:cNvPr id="62" name="Group 61">
              <a:extLst>
                <a:ext uri="{FF2B5EF4-FFF2-40B4-BE49-F238E27FC236}">
                  <a16:creationId xmlns:a16="http://schemas.microsoft.com/office/drawing/2014/main" id="{B1791C8A-D89D-3BC6-4A31-9FBE637C3A8E}"/>
                </a:ext>
              </a:extLst>
            </p:cNvPr>
            <p:cNvGrpSpPr/>
            <p:nvPr/>
          </p:nvGrpSpPr>
          <p:grpSpPr>
            <a:xfrm>
              <a:off x="681848" y="2484289"/>
              <a:ext cx="997515" cy="997515"/>
              <a:chOff x="5237628" y="1713274"/>
              <a:chExt cx="997515" cy="997515"/>
            </a:xfrm>
          </p:grpSpPr>
          <p:sp>
            <p:nvSpPr>
              <p:cNvPr id="33" name="Oval 32">
                <a:extLst>
                  <a:ext uri="{FF2B5EF4-FFF2-40B4-BE49-F238E27FC236}">
                    <a16:creationId xmlns:a16="http://schemas.microsoft.com/office/drawing/2014/main" id="{FFE048A4-232D-74FD-C536-DED93D249C6F}"/>
                  </a:ext>
                </a:extLst>
              </p:cNvPr>
              <p:cNvSpPr/>
              <p:nvPr/>
            </p:nvSpPr>
            <p:spPr>
              <a:xfrm>
                <a:off x="5237628" y="1713274"/>
                <a:ext cx="997515" cy="997515"/>
              </a:xfrm>
              <a:prstGeom prst="ellipse">
                <a:avLst/>
              </a:prstGeom>
              <a:solidFill>
                <a:schemeClr val="accent3"/>
              </a:solidFill>
              <a:ln w="25400">
                <a:solidFill>
                  <a:schemeClr val="bg1">
                    <a:lumMod val="85000"/>
                  </a:schemeClr>
                </a:solidFill>
              </a:ln>
              <a:effectLst>
                <a:outerShdw blurRad="127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9" name="Graphic 51" descr="Connections outline">
                <a:extLst>
                  <a:ext uri="{FF2B5EF4-FFF2-40B4-BE49-F238E27FC236}">
                    <a16:creationId xmlns:a16="http://schemas.microsoft.com/office/drawing/2014/main" id="{26969675-33C3-4C2D-0DE4-8EC0D989D7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3730" y="1839547"/>
                <a:ext cx="731520" cy="731520"/>
              </a:xfrm>
              <a:prstGeom prst="rect">
                <a:avLst/>
              </a:prstGeom>
              <a:noFill/>
              <a:ln cap="flat">
                <a:noFill/>
              </a:ln>
            </p:spPr>
          </p:pic>
        </p:grpSp>
      </p:grpSp>
      <p:grpSp>
        <p:nvGrpSpPr>
          <p:cNvPr id="85" name="Group 84">
            <a:extLst>
              <a:ext uri="{FF2B5EF4-FFF2-40B4-BE49-F238E27FC236}">
                <a16:creationId xmlns:a16="http://schemas.microsoft.com/office/drawing/2014/main" id="{84313B60-60BF-A057-55A8-2A4324D92EBE}"/>
              </a:ext>
            </a:extLst>
          </p:cNvPr>
          <p:cNvGrpSpPr/>
          <p:nvPr/>
        </p:nvGrpSpPr>
        <p:grpSpPr>
          <a:xfrm>
            <a:off x="5935585" y="2008136"/>
            <a:ext cx="5627149" cy="1702247"/>
            <a:chOff x="6456655" y="1241060"/>
            <a:chExt cx="4334042" cy="1702247"/>
          </a:xfrm>
        </p:grpSpPr>
        <p:cxnSp>
          <p:nvCxnSpPr>
            <p:cNvPr id="78" name="Straight Connector 77">
              <a:extLst>
                <a:ext uri="{FF2B5EF4-FFF2-40B4-BE49-F238E27FC236}">
                  <a16:creationId xmlns:a16="http://schemas.microsoft.com/office/drawing/2014/main" id="{DF6D1F40-634C-F287-AB46-97C19F0D723B}"/>
                </a:ext>
              </a:extLst>
            </p:cNvPr>
            <p:cNvCxnSpPr>
              <a:cxnSpLocks/>
              <a:stCxn id="34" idx="6"/>
              <a:endCxn id="51" idx="1"/>
            </p:cNvCxnSpPr>
            <p:nvPr/>
          </p:nvCxnSpPr>
          <p:spPr>
            <a:xfrm>
              <a:off x="7268175" y="2158568"/>
              <a:ext cx="28216" cy="143647"/>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11">
              <a:extLst>
                <a:ext uri="{FF2B5EF4-FFF2-40B4-BE49-F238E27FC236}">
                  <a16:creationId xmlns:a16="http://schemas.microsoft.com/office/drawing/2014/main" id="{A2CC51A6-719B-31D1-BFC2-238879453592}"/>
                </a:ext>
              </a:extLst>
            </p:cNvPr>
            <p:cNvSpPr txBox="1"/>
            <p:nvPr/>
          </p:nvSpPr>
          <p:spPr>
            <a:xfrm>
              <a:off x="7282283" y="1241060"/>
              <a:ext cx="3441131" cy="307777"/>
            </a:xfrm>
            <a:prstGeom prst="rect">
              <a:avLst/>
            </a:prstGeom>
            <a:noFill/>
            <a:ln cap="flat">
              <a:noFill/>
            </a:ln>
          </p:spPr>
          <p:txBody>
            <a:bodyPr vert="horz" wrap="square" lIns="91440" tIns="45720" rIns="91440" bIns="45720"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dirty="0">
                  <a:ln>
                    <a:noFill/>
                  </a:ln>
                  <a:effectLst/>
                  <a:uLnTx/>
                  <a:uFillTx/>
                  <a:latin typeface="Open Sans"/>
                  <a:ea typeface="+mn-ea"/>
                  <a:cs typeface="+mn-cs"/>
                </a:rPr>
                <a:t>Economic Development</a:t>
              </a: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63" name="Group 62">
              <a:extLst>
                <a:ext uri="{FF2B5EF4-FFF2-40B4-BE49-F238E27FC236}">
                  <a16:creationId xmlns:a16="http://schemas.microsoft.com/office/drawing/2014/main" id="{FF0DAF86-E549-22F0-F6AF-C949114F1CCA}"/>
                </a:ext>
              </a:extLst>
            </p:cNvPr>
            <p:cNvGrpSpPr/>
            <p:nvPr/>
          </p:nvGrpSpPr>
          <p:grpSpPr>
            <a:xfrm>
              <a:off x="6456655" y="1659810"/>
              <a:ext cx="811520" cy="997515"/>
              <a:chOff x="6614478" y="2479756"/>
              <a:chExt cx="811520" cy="997515"/>
            </a:xfrm>
          </p:grpSpPr>
          <p:sp>
            <p:nvSpPr>
              <p:cNvPr id="34" name="Oval 33">
                <a:extLst>
                  <a:ext uri="{FF2B5EF4-FFF2-40B4-BE49-F238E27FC236}">
                    <a16:creationId xmlns:a16="http://schemas.microsoft.com/office/drawing/2014/main" id="{EDA8883A-7CC1-7E9B-9009-EA6962792A7C}"/>
                  </a:ext>
                </a:extLst>
              </p:cNvPr>
              <p:cNvSpPr/>
              <p:nvPr/>
            </p:nvSpPr>
            <p:spPr>
              <a:xfrm>
                <a:off x="6614478" y="2479756"/>
                <a:ext cx="811520" cy="997515"/>
              </a:xfrm>
              <a:prstGeom prst="ellipse">
                <a:avLst/>
              </a:prstGeom>
              <a:solidFill>
                <a:schemeClr val="accent1"/>
              </a:solidFill>
              <a:ln w="25400">
                <a:solidFill>
                  <a:schemeClr val="bg1">
                    <a:lumMod val="85000"/>
                  </a:schemeClr>
                </a:solidFill>
              </a:ln>
              <a:effectLst>
                <a:outerShdw blurRad="127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32" name="Graphic 57" descr="Target Audience outline">
                <a:extLst>
                  <a:ext uri="{FF2B5EF4-FFF2-40B4-BE49-F238E27FC236}">
                    <a16:creationId xmlns:a16="http://schemas.microsoft.com/office/drawing/2014/main" id="{13E8E7BA-FE30-2F13-67D7-64835F8F4F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4478" y="2612753"/>
                <a:ext cx="731520" cy="731520"/>
              </a:xfrm>
              <a:prstGeom prst="rect">
                <a:avLst/>
              </a:prstGeom>
              <a:noFill/>
              <a:ln cap="flat">
                <a:noFill/>
              </a:ln>
            </p:spPr>
          </p:pic>
        </p:grpSp>
        <p:grpSp>
          <p:nvGrpSpPr>
            <p:cNvPr id="50" name="Group 49">
              <a:extLst>
                <a:ext uri="{FF2B5EF4-FFF2-40B4-BE49-F238E27FC236}">
                  <a16:creationId xmlns:a16="http://schemas.microsoft.com/office/drawing/2014/main" id="{BC8AE603-F882-FBB0-854B-460C19B39341}"/>
                </a:ext>
              </a:extLst>
            </p:cNvPr>
            <p:cNvGrpSpPr/>
            <p:nvPr/>
          </p:nvGrpSpPr>
          <p:grpSpPr>
            <a:xfrm>
              <a:off x="7296392" y="1661122"/>
              <a:ext cx="3494305" cy="1282185"/>
              <a:chOff x="229099" y="1887247"/>
              <a:chExt cx="3577329" cy="3867291"/>
            </a:xfrm>
          </p:grpSpPr>
          <p:sp>
            <p:nvSpPr>
              <p:cNvPr id="51" name="Rectangle: Rounded Corners 50">
                <a:extLst>
                  <a:ext uri="{FF2B5EF4-FFF2-40B4-BE49-F238E27FC236}">
                    <a16:creationId xmlns:a16="http://schemas.microsoft.com/office/drawing/2014/main" id="{34C6FC86-2667-4FEF-2C9F-6C76FC698C46}"/>
                  </a:ext>
                </a:extLst>
              </p:cNvPr>
              <p:cNvSpPr/>
              <p:nvPr/>
            </p:nvSpPr>
            <p:spPr>
              <a:xfrm>
                <a:off x="229099" y="1887247"/>
                <a:ext cx="3577329" cy="3867291"/>
              </a:xfrm>
              <a:prstGeom prst="roundRect">
                <a:avLst>
                  <a:gd name="adj" fmla="val 6000"/>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285750" indent="-285750" defTabSz="457200">
                  <a:buSzPct val="100000"/>
                  <a:buFont typeface="Arial" pitchFamily="34"/>
                  <a:buChar char="•"/>
                  <a:defRPr sz="1800" b="0" i="0" u="none" strike="noStrike" kern="0" cap="none" spc="0" baseline="0">
                    <a:solidFill>
                      <a:srgbClr val="000000"/>
                    </a:solidFill>
                    <a:uFillTx/>
                  </a:defRPr>
                </a:pPr>
                <a:endParaRPr lang="en-US" sz="1200" b="0" i="0" u="none" strike="noStrike" kern="0" cap="none" spc="0" baseline="0">
                  <a:solidFill>
                    <a:srgbClr val="3F3F3F"/>
                  </a:solidFill>
                  <a:uFillTx/>
                  <a:latin typeface="Open Sans"/>
                  <a:ea typeface="Open Sans"/>
                  <a:cs typeface="Open Sans"/>
                </a:endParaRPr>
              </a:p>
            </p:txBody>
          </p:sp>
          <p:cxnSp>
            <p:nvCxnSpPr>
              <p:cNvPr id="52" name="Straight Connector 51">
                <a:extLst>
                  <a:ext uri="{FF2B5EF4-FFF2-40B4-BE49-F238E27FC236}">
                    <a16:creationId xmlns:a16="http://schemas.microsoft.com/office/drawing/2014/main" id="{B46D5D95-09E8-1A90-4AC4-142EEC6EEA6A}"/>
                  </a:ext>
                </a:extLst>
              </p:cNvPr>
              <p:cNvCxnSpPr>
                <a:cxnSpLocks/>
              </p:cNvCxnSpPr>
              <p:nvPr/>
            </p:nvCxnSpPr>
            <p:spPr>
              <a:xfrm>
                <a:off x="240994" y="2429727"/>
                <a:ext cx="0" cy="2336315"/>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grpSp>
        <p:nvGrpSpPr>
          <p:cNvPr id="86" name="Group 85">
            <a:extLst>
              <a:ext uri="{FF2B5EF4-FFF2-40B4-BE49-F238E27FC236}">
                <a16:creationId xmlns:a16="http://schemas.microsoft.com/office/drawing/2014/main" id="{F9C215FA-3004-206C-70A7-67ABFCC8DEA2}"/>
              </a:ext>
            </a:extLst>
          </p:cNvPr>
          <p:cNvGrpSpPr/>
          <p:nvPr/>
        </p:nvGrpSpPr>
        <p:grpSpPr>
          <a:xfrm>
            <a:off x="6344579" y="3883585"/>
            <a:ext cx="4951701" cy="1551264"/>
            <a:chOff x="6323658" y="3232012"/>
            <a:chExt cx="4951701" cy="1551264"/>
          </a:xfrm>
        </p:grpSpPr>
        <p:cxnSp>
          <p:nvCxnSpPr>
            <p:cNvPr id="76" name="Straight Connector 75">
              <a:extLst>
                <a:ext uri="{FF2B5EF4-FFF2-40B4-BE49-F238E27FC236}">
                  <a16:creationId xmlns:a16="http://schemas.microsoft.com/office/drawing/2014/main" id="{D5AD8C4E-1C1C-DC4A-3038-5C6767C9644D}"/>
                </a:ext>
              </a:extLst>
            </p:cNvPr>
            <p:cNvCxnSpPr>
              <a:stCxn id="36" idx="6"/>
              <a:endCxn id="57" idx="1"/>
            </p:cNvCxnSpPr>
            <p:nvPr/>
          </p:nvCxnSpPr>
          <p:spPr>
            <a:xfrm flipV="1">
              <a:off x="7321173" y="4198499"/>
              <a:ext cx="329376" cy="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3">
              <a:extLst>
                <a:ext uri="{FF2B5EF4-FFF2-40B4-BE49-F238E27FC236}">
                  <a16:creationId xmlns:a16="http://schemas.microsoft.com/office/drawing/2014/main" id="{D6DBB59B-9072-F7FE-9431-A8C6FF6FD73E}"/>
                </a:ext>
              </a:extLst>
            </p:cNvPr>
            <p:cNvSpPr txBox="1"/>
            <p:nvPr/>
          </p:nvSpPr>
          <p:spPr>
            <a:xfrm>
              <a:off x="7650549" y="3232012"/>
              <a:ext cx="3047996" cy="307777"/>
            </a:xfrm>
            <a:prstGeom prst="rect">
              <a:avLst/>
            </a:prstGeom>
            <a:noFill/>
            <a:ln cap="flat">
              <a:noFill/>
            </a:ln>
          </p:spPr>
          <p:txBody>
            <a:bodyPr vert="horz" wrap="square" lIns="91440" tIns="45720" rIns="91440" bIns="45720" anchor="t" anchorCtr="0" compatLnSpc="1">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400" b="1" i="0" u="none" strike="noStrike" kern="1200" cap="none" spc="0" normalizeH="0" baseline="0" noProof="0" dirty="0">
                  <a:ln>
                    <a:noFill/>
                  </a:ln>
                  <a:solidFill>
                    <a:srgbClr val="000000"/>
                  </a:solidFill>
                  <a:effectLst/>
                  <a:uLnTx/>
                  <a:uFillTx/>
                  <a:latin typeface="Open Sans"/>
                  <a:ea typeface="+mn-ea"/>
                  <a:cs typeface="+mn-cs"/>
                </a:rPr>
                <a:t>Public </a:t>
              </a:r>
              <a:r>
                <a:rPr lang="en-US" sz="1400" b="1" dirty="0">
                  <a:solidFill>
                    <a:srgbClr val="000000"/>
                  </a:solidFill>
                  <a:latin typeface="Open Sans"/>
                </a:rPr>
                <a:t>Security</a:t>
              </a:r>
              <a:endParaRPr kumimoji="0" lang="en-US" sz="1400" b="1"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64" name="Group 63">
              <a:extLst>
                <a:ext uri="{FF2B5EF4-FFF2-40B4-BE49-F238E27FC236}">
                  <a16:creationId xmlns:a16="http://schemas.microsoft.com/office/drawing/2014/main" id="{3CBCA78A-8E40-2F04-3DB7-61F0FAB7BE8F}"/>
                </a:ext>
              </a:extLst>
            </p:cNvPr>
            <p:cNvGrpSpPr/>
            <p:nvPr/>
          </p:nvGrpSpPr>
          <p:grpSpPr>
            <a:xfrm>
              <a:off x="6323658" y="3699742"/>
              <a:ext cx="997515" cy="997515"/>
              <a:chOff x="6488206" y="4375791"/>
              <a:chExt cx="997515" cy="997515"/>
            </a:xfrm>
          </p:grpSpPr>
          <p:sp>
            <p:nvSpPr>
              <p:cNvPr id="36" name="Oval 35">
                <a:extLst>
                  <a:ext uri="{FF2B5EF4-FFF2-40B4-BE49-F238E27FC236}">
                    <a16:creationId xmlns:a16="http://schemas.microsoft.com/office/drawing/2014/main" id="{BC237DD4-325E-169E-CA05-43FEA81E1207}"/>
                  </a:ext>
                </a:extLst>
              </p:cNvPr>
              <p:cNvSpPr/>
              <p:nvPr/>
            </p:nvSpPr>
            <p:spPr>
              <a:xfrm>
                <a:off x="6488206" y="4375791"/>
                <a:ext cx="997515" cy="997515"/>
              </a:xfrm>
              <a:prstGeom prst="ellipse">
                <a:avLst/>
              </a:prstGeom>
              <a:solidFill>
                <a:schemeClr val="accent5"/>
              </a:solidFill>
              <a:ln w="25400">
                <a:solidFill>
                  <a:schemeClr val="bg1">
                    <a:lumMod val="85000"/>
                  </a:schemeClr>
                </a:solidFill>
              </a:ln>
              <a:effectLst>
                <a:outerShdw blurRad="1270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31" name="Graphic 55" descr="Group brainstorm outline">
                <a:extLst>
                  <a:ext uri="{FF2B5EF4-FFF2-40B4-BE49-F238E27FC236}">
                    <a16:creationId xmlns:a16="http://schemas.microsoft.com/office/drawing/2014/main" id="{5888B1DF-BA9F-78CF-3BCB-0642D2F000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1203" y="4508788"/>
                <a:ext cx="731520" cy="731520"/>
              </a:xfrm>
              <a:prstGeom prst="rect">
                <a:avLst/>
              </a:prstGeom>
              <a:noFill/>
              <a:ln cap="flat">
                <a:noFill/>
              </a:ln>
            </p:spPr>
          </p:pic>
        </p:grpSp>
        <p:grpSp>
          <p:nvGrpSpPr>
            <p:cNvPr id="56" name="Group 55">
              <a:extLst>
                <a:ext uri="{FF2B5EF4-FFF2-40B4-BE49-F238E27FC236}">
                  <a16:creationId xmlns:a16="http://schemas.microsoft.com/office/drawing/2014/main" id="{345EDD5A-DED6-2D4F-DA38-30036DAC9561}"/>
                </a:ext>
              </a:extLst>
            </p:cNvPr>
            <p:cNvGrpSpPr/>
            <p:nvPr/>
          </p:nvGrpSpPr>
          <p:grpSpPr>
            <a:xfrm>
              <a:off x="7650549" y="3613722"/>
              <a:ext cx="3624810" cy="1169554"/>
              <a:chOff x="591671" y="1887250"/>
              <a:chExt cx="3710934" cy="3000754"/>
            </a:xfrm>
          </p:grpSpPr>
          <p:sp>
            <p:nvSpPr>
              <p:cNvPr id="57" name="Rectangle: Rounded Corners 56">
                <a:extLst>
                  <a:ext uri="{FF2B5EF4-FFF2-40B4-BE49-F238E27FC236}">
                    <a16:creationId xmlns:a16="http://schemas.microsoft.com/office/drawing/2014/main" id="{DDAEB157-C5CE-1BAD-0105-7B3ACB744925}"/>
                  </a:ext>
                </a:extLst>
              </p:cNvPr>
              <p:cNvSpPr/>
              <p:nvPr/>
            </p:nvSpPr>
            <p:spPr>
              <a:xfrm>
                <a:off x="591671" y="1887250"/>
                <a:ext cx="3710934" cy="3000754"/>
              </a:xfrm>
              <a:prstGeom prst="roundRect">
                <a:avLst>
                  <a:gd name="adj" fmla="val 6000"/>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Countering human trafficking and children exploitation </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Nation State threat management </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Critical national infrastructure protection</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Intelligent evidence management </a:t>
                </a:r>
              </a:p>
              <a:p>
                <a:pPr marL="171450" indent="-171450">
                  <a:buClr>
                    <a:srgbClr val="227FC7"/>
                  </a:buClr>
                  <a:buSzPct val="100000"/>
                  <a:buFont typeface="Arial" panose="020B0604020202020204" pitchFamily="34" charset="0"/>
                  <a:buChar char="•"/>
                  <a:defRPr sz="1800" b="0" i="0" u="none" strike="noStrike" kern="0" cap="none" spc="0" baseline="0">
                    <a:solidFill>
                      <a:srgbClr val="000000"/>
                    </a:solidFill>
                    <a:uFillTx/>
                  </a:defRPr>
                </a:pPr>
                <a:r>
                  <a:rPr lang="en-US" sz="1100" dirty="0">
                    <a:solidFill>
                      <a:schemeClr val="tx1"/>
                    </a:solidFill>
                  </a:rPr>
                  <a:t>Secure, trusted and reliable voting</a:t>
                </a:r>
              </a:p>
            </p:txBody>
          </p:sp>
          <p:cxnSp>
            <p:nvCxnSpPr>
              <p:cNvPr id="58" name="Straight Connector 57">
                <a:extLst>
                  <a:ext uri="{FF2B5EF4-FFF2-40B4-BE49-F238E27FC236}">
                    <a16:creationId xmlns:a16="http://schemas.microsoft.com/office/drawing/2014/main" id="{B42609D3-1B46-F1A0-7CED-78AEE49A63F7}"/>
                  </a:ext>
                </a:extLst>
              </p:cNvPr>
              <p:cNvCxnSpPr>
                <a:cxnSpLocks/>
              </p:cNvCxnSpPr>
              <p:nvPr/>
            </p:nvCxnSpPr>
            <p:spPr>
              <a:xfrm>
                <a:off x="591671" y="2219470"/>
                <a:ext cx="0" cy="2336316"/>
              </a:xfrm>
              <a:prstGeom prst="line">
                <a:avLst/>
              </a:prstGeom>
              <a:ln w="63500" cap="rnd">
                <a:solidFill>
                  <a:schemeClr val="accent5"/>
                </a:solidFill>
                <a:tailEnd type="none"/>
              </a:ln>
              <a:effectLst/>
            </p:spPr>
            <p:style>
              <a:lnRef idx="2">
                <a:schemeClr val="accent1"/>
              </a:lnRef>
              <a:fillRef idx="0">
                <a:schemeClr val="accent1"/>
              </a:fillRef>
              <a:effectRef idx="1">
                <a:schemeClr val="accent1"/>
              </a:effectRef>
              <a:fontRef idx="minor">
                <a:schemeClr val="tx1"/>
              </a:fontRef>
            </p:style>
          </p:cxnSp>
        </p:grpSp>
      </p:grpSp>
      <p:sp>
        <p:nvSpPr>
          <p:cNvPr id="5" name="TextBox 4">
            <a:extLst>
              <a:ext uri="{FF2B5EF4-FFF2-40B4-BE49-F238E27FC236}">
                <a16:creationId xmlns:a16="http://schemas.microsoft.com/office/drawing/2014/main" id="{6B5B2480-F74C-3387-6B48-1E2F85957424}"/>
              </a:ext>
            </a:extLst>
          </p:cNvPr>
          <p:cNvSpPr txBox="1"/>
          <p:nvPr/>
        </p:nvSpPr>
        <p:spPr>
          <a:xfrm>
            <a:off x="7073126" y="2442534"/>
            <a:ext cx="4870365" cy="1277273"/>
          </a:xfrm>
          <a:prstGeom prst="rect">
            <a:avLst/>
          </a:prstGeom>
          <a:noFill/>
        </p:spPr>
        <p:txBody>
          <a:bodyPr wrap="square">
            <a:spAutoFit/>
          </a:bodyPr>
          <a:lstStyle/>
          <a:p>
            <a:pPr marL="171450" indent="-171450">
              <a:buClr>
                <a:srgbClr val="227FC7"/>
              </a:buClr>
              <a:buFont typeface="Arial" panose="020B0604020202020204" pitchFamily="34" charset="0"/>
              <a:buChar char="•"/>
            </a:pPr>
            <a:r>
              <a:rPr lang="en-US" sz="1100" dirty="0"/>
              <a:t>Economic policy simulator and designer</a:t>
            </a:r>
          </a:p>
          <a:p>
            <a:pPr marL="171450" indent="-171450">
              <a:buClr>
                <a:srgbClr val="227FC7"/>
              </a:buClr>
              <a:buFont typeface="Arial" panose="020B0604020202020204" pitchFamily="34" charset="0"/>
              <a:buChar char="•"/>
            </a:pPr>
            <a:r>
              <a:rPr lang="en-US" sz="1100" dirty="0"/>
              <a:t>Economic policy navigator and translation services</a:t>
            </a:r>
          </a:p>
          <a:p>
            <a:pPr marL="171450" indent="-171450">
              <a:buClr>
                <a:srgbClr val="227FC7"/>
              </a:buClr>
              <a:buFont typeface="Arial" panose="020B0604020202020204" pitchFamily="34" charset="0"/>
              <a:buChar char="•"/>
            </a:pPr>
            <a:r>
              <a:rPr lang="en-US" sz="1100" dirty="0"/>
              <a:t>Proactive monitoring of international trade agreements</a:t>
            </a:r>
          </a:p>
          <a:p>
            <a:pPr marL="171450" indent="-171450">
              <a:buClr>
                <a:srgbClr val="227FC7"/>
              </a:buClr>
              <a:buFont typeface="Arial" panose="020B0604020202020204" pitchFamily="34" charset="0"/>
              <a:buChar char="•"/>
            </a:pPr>
            <a:r>
              <a:rPr lang="en-US" sz="1100" dirty="0"/>
              <a:t>Economic sovereignty and survivability of national trade supply chains</a:t>
            </a:r>
          </a:p>
          <a:p>
            <a:pPr marL="171450" indent="-171450">
              <a:buClr>
                <a:srgbClr val="227FC7"/>
              </a:buClr>
              <a:buFont typeface="Arial" panose="020B0604020202020204" pitchFamily="34" charset="0"/>
              <a:buChar char="•"/>
            </a:pPr>
            <a:r>
              <a:rPr lang="en-US" sz="1100" dirty="0"/>
              <a:t>Intelligent visa processing for strategic skills and competencies</a:t>
            </a:r>
          </a:p>
          <a:p>
            <a:pPr marL="171450" indent="-171450">
              <a:buClr>
                <a:srgbClr val="227FC7"/>
              </a:buClr>
              <a:buFont typeface="Arial" panose="020B0604020202020204" pitchFamily="34" charset="0"/>
              <a:buChar char="•"/>
            </a:pPr>
            <a:r>
              <a:rPr lang="en-US" sz="1100" dirty="0"/>
              <a:t>Dynamic digital legislation and regulatory frameworks</a:t>
            </a:r>
          </a:p>
        </p:txBody>
      </p:sp>
    </p:spTree>
    <p:extLst>
      <p:ext uri="{BB962C8B-B14F-4D97-AF65-F5344CB8AC3E}">
        <p14:creationId xmlns:p14="http://schemas.microsoft.com/office/powerpoint/2010/main" val="885423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EB3FB-75DF-F2BA-F3C1-3077ABACB76C}"/>
              </a:ext>
            </a:extLst>
          </p:cNvPr>
          <p:cNvSpPr>
            <a:spLocks noGrp="1"/>
          </p:cNvSpPr>
          <p:nvPr>
            <p:ph type="title"/>
          </p:nvPr>
        </p:nvSpPr>
        <p:spPr/>
        <p:txBody>
          <a:bodyPr/>
          <a:lstStyle/>
          <a:p>
            <a:r>
              <a:rPr lang="en-US"/>
              <a:t>Section 1: Public Services and Benefits</a:t>
            </a:r>
            <a:endParaRPr lang="en-DE"/>
          </a:p>
        </p:txBody>
      </p:sp>
    </p:spTree>
    <p:extLst>
      <p:ext uri="{BB962C8B-B14F-4D97-AF65-F5344CB8AC3E}">
        <p14:creationId xmlns:p14="http://schemas.microsoft.com/office/powerpoint/2010/main" val="813264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47DE-E9F2-75ED-AE72-3CAFA249BA40}"/>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F491B03D-9A5B-C81D-CD1B-F1DACB19DF6E}"/>
              </a:ext>
            </a:extLst>
          </p:cNvPr>
          <p:cNvGrpSpPr/>
          <p:nvPr/>
        </p:nvGrpSpPr>
        <p:grpSpPr>
          <a:xfrm>
            <a:off x="460270" y="1137870"/>
            <a:ext cx="11282409" cy="5074670"/>
            <a:chOff x="591671" y="1887250"/>
            <a:chExt cx="3416079" cy="3000754"/>
          </a:xfrm>
        </p:grpSpPr>
        <p:sp>
          <p:nvSpPr>
            <p:cNvPr id="7" name="Rectangle: Rounded Corners 6">
              <a:extLst>
                <a:ext uri="{FF2B5EF4-FFF2-40B4-BE49-F238E27FC236}">
                  <a16:creationId xmlns:a16="http://schemas.microsoft.com/office/drawing/2014/main" id="{B720ED9E-5949-186F-C536-26505278D9C7}"/>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8" name="Straight Connector 7">
              <a:extLst>
                <a:ext uri="{FF2B5EF4-FFF2-40B4-BE49-F238E27FC236}">
                  <a16:creationId xmlns:a16="http://schemas.microsoft.com/office/drawing/2014/main" id="{6B6EE06D-1735-C03C-07ED-C208C4BE0661}"/>
                </a:ext>
              </a:extLst>
            </p:cNvPr>
            <p:cNvCxnSpPr>
              <a:cxnSpLocks/>
            </p:cNvCxnSpPr>
            <p:nvPr/>
          </p:nvCxnSpPr>
          <p:spPr>
            <a:xfrm>
              <a:off x="591671" y="2026112"/>
              <a:ext cx="0" cy="2723029"/>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27A2D1C3-B9B8-FC8E-1A48-1A7541BB5A70}"/>
              </a:ext>
            </a:extLst>
          </p:cNvPr>
          <p:cNvSpPr>
            <a:spLocks noGrp="1"/>
          </p:cNvSpPr>
          <p:nvPr>
            <p:ph type="title"/>
          </p:nvPr>
        </p:nvSpPr>
        <p:spPr/>
        <p:txBody>
          <a:bodyPr>
            <a:normAutofit fontScale="90000"/>
          </a:bodyPr>
          <a:lstStyle/>
          <a:p>
            <a:r>
              <a:rPr lang="en-US" sz="2800"/>
              <a:t>Generative AI Use Cases for Public Services and Benefits in National Government </a:t>
            </a:r>
            <a:endParaRPr lang="en-DE" sz="2800"/>
          </a:p>
        </p:txBody>
      </p:sp>
      <p:graphicFrame>
        <p:nvGraphicFramePr>
          <p:cNvPr id="4" name="Table 3">
            <a:extLst>
              <a:ext uri="{FF2B5EF4-FFF2-40B4-BE49-F238E27FC236}">
                <a16:creationId xmlns:a16="http://schemas.microsoft.com/office/drawing/2014/main" id="{208E7C30-365A-5EE0-61E5-E9A38078CCF7}"/>
              </a:ext>
            </a:extLst>
          </p:cNvPr>
          <p:cNvGraphicFramePr>
            <a:graphicFrameLocks noGrp="1"/>
          </p:cNvGraphicFramePr>
          <p:nvPr>
            <p:extLst>
              <p:ext uri="{D42A27DB-BD31-4B8C-83A1-F6EECF244321}">
                <p14:modId xmlns:p14="http://schemas.microsoft.com/office/powerpoint/2010/main" val="1167776147"/>
              </p:ext>
            </p:extLst>
          </p:nvPr>
        </p:nvGraphicFramePr>
        <p:xfrm>
          <a:off x="679077" y="1344388"/>
          <a:ext cx="10836392" cy="4633316"/>
        </p:xfrm>
        <a:graphic>
          <a:graphicData uri="http://schemas.openxmlformats.org/drawingml/2006/table">
            <a:tbl>
              <a:tblPr firstRow="1" bandRow="1">
                <a:tableStyleId>{5C22544A-7EE6-4342-B048-85BDC9FD1C3A}</a:tableStyleId>
              </a:tblPr>
              <a:tblGrid>
                <a:gridCol w="1555014">
                  <a:extLst>
                    <a:ext uri="{9D8B030D-6E8A-4147-A177-3AD203B41FA5}">
                      <a16:colId xmlns:a16="http://schemas.microsoft.com/office/drawing/2014/main" val="414264652"/>
                    </a:ext>
                  </a:extLst>
                </a:gridCol>
                <a:gridCol w="9281378">
                  <a:extLst>
                    <a:ext uri="{9D8B030D-6E8A-4147-A177-3AD203B41FA5}">
                      <a16:colId xmlns:a16="http://schemas.microsoft.com/office/drawing/2014/main" val="4082940083"/>
                    </a:ext>
                  </a:extLst>
                </a:gridCol>
              </a:tblGrid>
              <a:tr h="473616">
                <a:tc>
                  <a:txBody>
                    <a:bodyPr/>
                    <a:lstStyle/>
                    <a:p>
                      <a:r>
                        <a:rPr lang="en-US" sz="1500"/>
                        <a:t>Use Case </a:t>
                      </a:r>
                      <a:endParaRPr lang="en-DE" sz="1500"/>
                    </a:p>
                  </a:txBody>
                  <a:tcPr marL="87587" marR="87587" marT="43793" marB="43793" anchor="ctr">
                    <a:gradFill>
                      <a:gsLst>
                        <a:gs pos="0">
                          <a:schemeClr val="accent2"/>
                        </a:gs>
                        <a:gs pos="100000">
                          <a:schemeClr val="accent2">
                            <a:lumMod val="75000"/>
                          </a:schemeClr>
                        </a:gs>
                      </a:gsLst>
                      <a:lin ang="2700000" scaled="1"/>
                    </a:gradFill>
                  </a:tcPr>
                </a:tc>
                <a:tc>
                  <a:txBody>
                    <a:bodyPr/>
                    <a:lstStyle/>
                    <a:p>
                      <a:r>
                        <a:rPr lang="en-US" sz="1500"/>
                        <a:t>Description </a:t>
                      </a:r>
                      <a:endParaRPr lang="en-DE" sz="1500"/>
                    </a:p>
                  </a:txBody>
                  <a:tcPr marL="87587" marR="87587" marT="43793" marB="43793" anchor="ctr">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3507185417"/>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3"/>
                        </a:rPr>
                        <a:t>Eligibility Compliance and Payment Integrity</a:t>
                      </a:r>
                      <a:endParaRPr lang="en-US" sz="1100" b="0" u="none" strike="noStrike" kern="1200" cap="none" spc="0" baseline="0">
                        <a:solidFill>
                          <a:srgbClr val="3F3F3F"/>
                        </a:solidFill>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87587" marR="87587" marT="87587" marB="43793">
                    <a:lnB w="12700" cap="flat" cmpd="sng" algn="ctr">
                      <a:solidFill>
                        <a:schemeClr val="accent2"/>
                      </a:solidFill>
                      <a:prstDash val="solid"/>
                      <a:round/>
                      <a:headEnd type="none" w="med" len="med"/>
                      <a:tailEnd type="none" w="med" len="med"/>
                    </a:lnB>
                    <a:noFill/>
                  </a:tcPr>
                </a:tc>
                <a:tc>
                  <a:txBody>
                    <a:bodyPr/>
                    <a:lstStyle/>
                    <a:p>
                      <a:r>
                        <a:rPr lang="en-US" sz="1100"/>
                        <a:t>GenAI provided assistance in explaining services and benefits eligibility requirements, source citation of eligibility requirements (policies, laws, etc.,)  and flags suspicious claims for beneficiary review prior to submittal and/or further employee review.</a:t>
                      </a:r>
                    </a:p>
                    <a:p>
                      <a:endParaRPr lang="en-DE" sz="1100"/>
                    </a:p>
                  </a:txBody>
                  <a:tcPr marL="87587" marR="87587" marT="87587" marB="43793">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145941573"/>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4"/>
                        </a:rPr>
                        <a:t>Hyper personalized Benefits</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r>
                        <a:rPr lang="en-US" sz="1100" kern="1200">
                          <a:solidFill>
                            <a:schemeClr val="dk1"/>
                          </a:solidFill>
                          <a:latin typeface="+mn-lt"/>
                          <a:ea typeface="+mn-ea"/>
                          <a:cs typeface="+mn-cs"/>
                        </a:rPr>
                        <a:t>Digital assistants powered by GenAI can coordinate benefits programs across federal, state, local and private programs removing the onus from individuals and their families to navigate this complex landscape. </a:t>
                      </a:r>
                    </a:p>
                    <a:p>
                      <a:r>
                        <a:rPr lang="en-US" sz="1100" kern="1200">
                          <a:solidFill>
                            <a:schemeClr val="dk1"/>
                          </a:solidFill>
                          <a:latin typeface="+mn-lt"/>
                          <a:ea typeface="+mn-ea"/>
                          <a:cs typeface="+mn-cs"/>
                        </a:rPr>
                        <a:t>Individuals no longer need to determine which programs they are eligible for and provide their information only once.</a:t>
                      </a:r>
                    </a:p>
                    <a:p>
                      <a:endParaRPr lang="en-DE" sz="1100" kern="1200">
                        <a:solidFill>
                          <a:schemeClr val="dk1"/>
                        </a:solidFill>
                        <a:latin typeface="+mn-lt"/>
                        <a:ea typeface="+mn-ea"/>
                        <a:cs typeface="+mn-cs"/>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652062991"/>
                  </a:ext>
                </a:extLst>
              </a:tr>
              <a:tr h="1039925">
                <a:tc>
                  <a:txBody>
                    <a:bodyPr/>
                    <a:lstStyle/>
                    <a:p>
                      <a:pPr marL="0" marR="0" lvl="0" indent="0" algn="l" defTabSz="457200" rtl="0" fontAlgn="auto" hangingPunct="1">
                        <a:lnSpc>
                          <a:spcPct val="100000"/>
                        </a:lnSpc>
                        <a:spcBef>
                          <a:spcPts val="0"/>
                        </a:spcBef>
                        <a:spcAft>
                          <a:spcPts val="0"/>
                        </a:spcAft>
                        <a:buSzPct val="100000"/>
                        <a:buFont typeface="Arial" pitchFamily="34"/>
                        <a:buNone/>
                        <a:tabLst/>
                        <a:defRPr sz="1800" b="0" i="0" u="none" strike="noStrike" kern="0" cap="none" spc="0" baseline="0">
                          <a:solidFill>
                            <a:srgbClr val="000000"/>
                          </a:solidFill>
                          <a:uFillTx/>
                        </a:defRPr>
                      </a:pPr>
                      <a:r>
                        <a:rPr lang="en-US" sz="1100" b="0" u="none" strike="noStrike" kern="1200" cap="none" spc="0" baseline="0">
                          <a:solidFill>
                            <a:srgbClr val="3F3F3F"/>
                          </a:solidFill>
                          <a:uFillTx/>
                          <a:latin typeface="Open Sans SemiBold"/>
                          <a:ea typeface="Open Sans SemiBold"/>
                          <a:cs typeface="Open Sans SemiBold"/>
                          <a:hlinkClick r:id="rId5"/>
                        </a:rPr>
                        <a:t>Caseworker Composable Case Management</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r>
                        <a:rPr lang="en-US" sz="1100" kern="1200">
                          <a:solidFill>
                            <a:schemeClr val="dk1"/>
                          </a:solidFill>
                          <a:latin typeface="+mn-lt"/>
                          <a:ea typeface="+mn-ea"/>
                          <a:cs typeface="+mn-cs"/>
                        </a:rPr>
                        <a:t>Predesigned, modular, flexible benefits and services models with integrated rules, policies, and programs with well defined APIs are coupled with GenAI enabled low code apps for customization and integration. Using NPL prompts case workers can follow each beneficiaries' journey and  use GenAI to summarize vast amounts of data from multiple sources to help  generate case reports for beneficiaries and recommend/summarize case worker workflows. </a:t>
                      </a:r>
                    </a:p>
                    <a:p>
                      <a:endParaRPr lang="en-DE" sz="1100" kern="1200">
                        <a:solidFill>
                          <a:schemeClr val="dk1"/>
                        </a:solidFill>
                        <a:latin typeface="+mn-lt"/>
                        <a:ea typeface="+mn-ea"/>
                        <a:cs typeface="+mn-cs"/>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81624347"/>
                  </a:ext>
                </a:extLst>
              </a:tr>
              <a:tr h="103992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u="none" strike="noStrike" kern="1200" cap="none" spc="0" baseline="0">
                          <a:solidFill>
                            <a:srgbClr val="3F3F3F"/>
                          </a:solidFill>
                          <a:uFillTx/>
                          <a:latin typeface="Open Sans SemiBold"/>
                          <a:ea typeface="Open Sans SemiBold"/>
                          <a:cs typeface="Open Sans SemiBold"/>
                          <a:hlinkClick r:id="rId6"/>
                        </a:rPr>
                        <a:t>Public Health Protection and Remediation</a:t>
                      </a:r>
                      <a:endParaRPr lang="en-US" sz="1100" b="0" u="none" strike="noStrike" kern="1200" cap="none" spc="0" baseline="0" dirty="0">
                        <a:solidFill>
                          <a:srgbClr val="3F3F3F"/>
                        </a:solidFill>
                        <a:uFillTx/>
                        <a:latin typeface="Open Sans SemiBold"/>
                        <a:ea typeface="Open Sans SemiBold"/>
                        <a:cs typeface="Open Sans SemiBold"/>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tc>
                  <a:txBody>
                    <a:bodyPr/>
                    <a:lstStyle/>
                    <a:p>
                      <a:pPr lvl="0">
                        <a:buNone/>
                      </a:pPr>
                      <a:r>
                        <a:rPr lang="en-US" sz="1100" kern="1200">
                          <a:solidFill>
                            <a:schemeClr val="dk1"/>
                          </a:solidFill>
                          <a:latin typeface="+mn-lt"/>
                          <a:ea typeface="+mn-ea"/>
                          <a:cs typeface="+mn-cs"/>
                        </a:rPr>
                        <a:t>Protect public health with GenAI digital assistants to identify residents at risk for disease, accidental harmful emissions/leaks, problematic chemicals and or harmful additives in the food supply, and  proactively inform recommendations for benefits, and services care plans with bespoke information.</a:t>
                      </a:r>
                    </a:p>
                    <a:p>
                      <a:pPr lvl="0">
                        <a:buNone/>
                      </a:pPr>
                      <a:endParaRPr lang="en-US" sz="1100" kern="1200">
                        <a:solidFill>
                          <a:schemeClr val="dk1"/>
                        </a:solidFill>
                        <a:latin typeface="+mn-lt"/>
                        <a:ea typeface="+mn-ea"/>
                        <a:cs typeface="+mn-cs"/>
                      </a:endParaRPr>
                    </a:p>
                  </a:txBody>
                  <a:tcPr marL="87587" marR="87587" marT="87587" marB="43793">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267772376"/>
                  </a:ext>
                </a:extLst>
              </a:tr>
            </a:tbl>
          </a:graphicData>
        </a:graphic>
      </p:graphicFrame>
    </p:spTree>
    <p:extLst>
      <p:ext uri="{BB962C8B-B14F-4D97-AF65-F5344CB8AC3E}">
        <p14:creationId xmlns:p14="http://schemas.microsoft.com/office/powerpoint/2010/main" val="3674318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19787-972B-08BF-B0D6-8EC266480CD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49F61347-7342-0069-9B60-59D13CF27FE8}"/>
              </a:ext>
            </a:extLst>
          </p:cNvPr>
          <p:cNvSpPr txBox="1"/>
          <p:nvPr/>
        </p:nvSpPr>
        <p:spPr>
          <a:xfrm>
            <a:off x="8335817" y="1280745"/>
            <a:ext cx="3416084" cy="500335"/>
          </a:xfrm>
          <a:prstGeom prst="roundRect">
            <a:avLst>
              <a:gd name="adj" fmla="val 16877"/>
            </a:avLst>
          </a:prstGeom>
          <a:gradFill flip="none" rotWithShape="1">
            <a:gsLst>
              <a:gs pos="50000">
                <a:schemeClr val="accent2"/>
              </a:gs>
              <a:gs pos="69000">
                <a:schemeClr val="accent2">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Business Impact</a:t>
            </a:r>
          </a:p>
        </p:txBody>
      </p:sp>
      <p:grpSp>
        <p:nvGrpSpPr>
          <p:cNvPr id="27" name="Group 26">
            <a:extLst>
              <a:ext uri="{FF2B5EF4-FFF2-40B4-BE49-F238E27FC236}">
                <a16:creationId xmlns:a16="http://schemas.microsoft.com/office/drawing/2014/main" id="{B06D843B-17DB-BC3F-6D1C-6BA94DF9BC41}"/>
              </a:ext>
            </a:extLst>
          </p:cNvPr>
          <p:cNvGrpSpPr/>
          <p:nvPr/>
        </p:nvGrpSpPr>
        <p:grpSpPr>
          <a:xfrm>
            <a:off x="8335822" y="1661859"/>
            <a:ext cx="3416079" cy="4537558"/>
            <a:chOff x="8184250" y="1661859"/>
            <a:chExt cx="3416079" cy="4599054"/>
          </a:xfrm>
        </p:grpSpPr>
        <p:sp>
          <p:nvSpPr>
            <p:cNvPr id="22" name="Rectangle: Rounded Corners 21">
              <a:extLst>
                <a:ext uri="{FF2B5EF4-FFF2-40B4-BE49-F238E27FC236}">
                  <a16:creationId xmlns:a16="http://schemas.microsoft.com/office/drawing/2014/main" id="{87A2DF43-A4D5-18F7-6CFE-96FE73D10F44}"/>
                </a:ext>
              </a:extLst>
            </p:cNvPr>
            <p:cNvSpPr/>
            <p:nvPr/>
          </p:nvSpPr>
          <p:spPr>
            <a:xfrm>
              <a:off x="8184250" y="1661859"/>
              <a:ext cx="3416079" cy="4599054"/>
            </a:xfrm>
            <a:prstGeom prst="roundRect">
              <a:avLst>
                <a:gd name="adj" fmla="val 2157"/>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23" name="Straight Connector 22">
              <a:extLst>
                <a:ext uri="{FF2B5EF4-FFF2-40B4-BE49-F238E27FC236}">
                  <a16:creationId xmlns:a16="http://schemas.microsoft.com/office/drawing/2014/main" id="{3183FBFF-2768-6A83-18CE-A17167372126}"/>
                </a:ext>
              </a:extLst>
            </p:cNvPr>
            <p:cNvCxnSpPr>
              <a:cxnSpLocks/>
            </p:cNvCxnSpPr>
            <p:nvPr/>
          </p:nvCxnSpPr>
          <p:spPr>
            <a:xfrm>
              <a:off x="8184250" y="1781832"/>
              <a:ext cx="0" cy="4350027"/>
            </a:xfrm>
            <a:prstGeom prst="line">
              <a:avLst/>
            </a:prstGeom>
            <a:ln w="63500" cap="rnd">
              <a:solidFill>
                <a:schemeClr val="accent2"/>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948A29FB-2C7A-FED5-CBF1-F52E5148673F}"/>
              </a:ext>
            </a:extLst>
          </p:cNvPr>
          <p:cNvSpPr txBox="1"/>
          <p:nvPr/>
        </p:nvSpPr>
        <p:spPr>
          <a:xfrm>
            <a:off x="4387956" y="1280745"/>
            <a:ext cx="3416079" cy="500335"/>
          </a:xfrm>
          <a:prstGeom prst="roundRect">
            <a:avLst>
              <a:gd name="adj" fmla="val 18042"/>
            </a:avLst>
          </a:prstGeom>
          <a:gradFill flip="none" rotWithShape="1">
            <a:gsLst>
              <a:gs pos="50000">
                <a:srgbClr val="5AA2D9"/>
              </a:gs>
              <a:gs pos="69000">
                <a:srgbClr val="2778BB"/>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Data Modality </a:t>
            </a:r>
          </a:p>
        </p:txBody>
      </p:sp>
      <p:grpSp>
        <p:nvGrpSpPr>
          <p:cNvPr id="36" name="Group 35">
            <a:extLst>
              <a:ext uri="{FF2B5EF4-FFF2-40B4-BE49-F238E27FC236}">
                <a16:creationId xmlns:a16="http://schemas.microsoft.com/office/drawing/2014/main" id="{25A7B6B4-F229-B0FF-FCC9-9E61208F5BCD}"/>
              </a:ext>
            </a:extLst>
          </p:cNvPr>
          <p:cNvGrpSpPr/>
          <p:nvPr/>
        </p:nvGrpSpPr>
        <p:grpSpPr>
          <a:xfrm>
            <a:off x="4387960" y="1661859"/>
            <a:ext cx="3416079" cy="2592542"/>
            <a:chOff x="4387960" y="1661859"/>
            <a:chExt cx="3416079" cy="2592542"/>
          </a:xfrm>
        </p:grpSpPr>
        <p:sp>
          <p:nvSpPr>
            <p:cNvPr id="14" name="Rectangle: Rounded Corners 13">
              <a:extLst>
                <a:ext uri="{FF2B5EF4-FFF2-40B4-BE49-F238E27FC236}">
                  <a16:creationId xmlns:a16="http://schemas.microsoft.com/office/drawing/2014/main" id="{F8ECD6B0-9188-FC88-83DD-B03336FE8DC0}"/>
                </a:ext>
              </a:extLst>
            </p:cNvPr>
            <p:cNvSpPr/>
            <p:nvPr/>
          </p:nvSpPr>
          <p:spPr>
            <a:xfrm>
              <a:off x="4387960" y="1661859"/>
              <a:ext cx="3416079" cy="2592542"/>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15" name="Straight Connector 14">
              <a:extLst>
                <a:ext uri="{FF2B5EF4-FFF2-40B4-BE49-F238E27FC236}">
                  <a16:creationId xmlns:a16="http://schemas.microsoft.com/office/drawing/2014/main" id="{54790788-985E-F4E5-4E3F-4CEF0B8EF3E3}"/>
                </a:ext>
              </a:extLst>
            </p:cNvPr>
            <p:cNvCxnSpPr>
              <a:cxnSpLocks/>
            </p:cNvCxnSpPr>
            <p:nvPr/>
          </p:nvCxnSpPr>
          <p:spPr>
            <a:xfrm>
              <a:off x="4387960" y="1781831"/>
              <a:ext cx="0" cy="2352598"/>
            </a:xfrm>
            <a:prstGeom prst="line">
              <a:avLst/>
            </a:prstGeom>
            <a:ln w="63500" cap="rnd">
              <a:solidFill>
                <a:srgbClr val="5AA2D9"/>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4CE5EA74-C2A6-D1BE-689B-D321D2D85AF7}"/>
              </a:ext>
            </a:extLst>
          </p:cNvPr>
          <p:cNvSpPr>
            <a:spLocks noGrp="1"/>
          </p:cNvSpPr>
          <p:nvPr>
            <p:ph type="title"/>
          </p:nvPr>
        </p:nvSpPr>
        <p:spPr/>
        <p:txBody>
          <a:bodyPr>
            <a:noAutofit/>
          </a:bodyPr>
          <a:lstStyle/>
          <a:p>
            <a:r>
              <a:rPr lang="en-US"/>
              <a:t>GenAI Use Case: </a:t>
            </a:r>
            <a:br>
              <a:rPr lang="en-US"/>
            </a:br>
            <a:r>
              <a:rPr lang="en-US" i="1">
                <a:latin typeface="Open Sans" panose="020B0606030504020204" pitchFamily="34" charset="0"/>
                <a:ea typeface="Open Sans" panose="020B0606030504020204" pitchFamily="34" charset="0"/>
                <a:cs typeface="Open Sans" panose="020B0606030504020204" pitchFamily="34" charset="0"/>
              </a:rPr>
              <a:t>Eligibility compliance and payment integrity</a:t>
            </a:r>
            <a:br>
              <a:rPr lang="en-US" i="1">
                <a:latin typeface="Open Sans" panose="020B0606030504020204" pitchFamily="34" charset="0"/>
                <a:ea typeface="Open Sans" panose="020B0606030504020204" pitchFamily="34" charset="0"/>
                <a:cs typeface="Open Sans" panose="020B0606030504020204" pitchFamily="34" charset="0"/>
              </a:rPr>
            </a:br>
            <a:endParaRPr lang="en-DE" i="1">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6749D7D3-D91B-D369-6CB7-64FB4EC60A5B}"/>
              </a:ext>
            </a:extLst>
          </p:cNvPr>
          <p:cNvSpPr txBox="1"/>
          <p:nvPr/>
        </p:nvSpPr>
        <p:spPr>
          <a:xfrm>
            <a:off x="460266" y="1280745"/>
            <a:ext cx="3416079" cy="500335"/>
          </a:xfrm>
          <a:prstGeom prst="roundRect">
            <a:avLst>
              <a:gd name="adj" fmla="val 16295"/>
            </a:avLst>
          </a:prstGeom>
          <a:gradFill flip="none" rotWithShape="1">
            <a:gsLst>
              <a:gs pos="50000">
                <a:schemeClr val="accent1"/>
              </a:gs>
              <a:gs pos="69000">
                <a:schemeClr val="accent1">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Description  </a:t>
            </a:r>
            <a:endParaRPr lang="en-DE" sz="1600"/>
          </a:p>
        </p:txBody>
      </p:sp>
      <p:grpSp>
        <p:nvGrpSpPr>
          <p:cNvPr id="5" name="Group 4">
            <a:extLst>
              <a:ext uri="{FF2B5EF4-FFF2-40B4-BE49-F238E27FC236}">
                <a16:creationId xmlns:a16="http://schemas.microsoft.com/office/drawing/2014/main" id="{DDCA2370-2E16-8249-90EF-E7A435A1C16C}"/>
              </a:ext>
            </a:extLst>
          </p:cNvPr>
          <p:cNvGrpSpPr/>
          <p:nvPr/>
        </p:nvGrpSpPr>
        <p:grpSpPr>
          <a:xfrm>
            <a:off x="460270" y="1661859"/>
            <a:ext cx="3416079" cy="2592542"/>
            <a:chOff x="591671" y="1887250"/>
            <a:chExt cx="3416079" cy="3000754"/>
          </a:xfrm>
        </p:grpSpPr>
        <p:sp>
          <p:nvSpPr>
            <p:cNvPr id="6" name="Rectangle: Rounded Corners 5">
              <a:extLst>
                <a:ext uri="{FF2B5EF4-FFF2-40B4-BE49-F238E27FC236}">
                  <a16:creationId xmlns:a16="http://schemas.microsoft.com/office/drawing/2014/main" id="{74E1F748-5953-5876-622D-863B6BAF9C92}"/>
                </a:ext>
              </a:extLst>
            </p:cNvPr>
            <p:cNvSpPr/>
            <p:nvPr/>
          </p:nvSpPr>
          <p:spPr>
            <a:xfrm>
              <a:off x="591671" y="1887250"/>
              <a:ext cx="3416079" cy="3000754"/>
            </a:xfrm>
            <a:prstGeom prst="roundRect">
              <a:avLst>
                <a:gd name="adj" fmla="val 2551"/>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7" name="Straight Connector 6">
              <a:extLst>
                <a:ext uri="{FF2B5EF4-FFF2-40B4-BE49-F238E27FC236}">
                  <a16:creationId xmlns:a16="http://schemas.microsoft.com/office/drawing/2014/main" id="{BC541514-08BE-0E83-1368-636D68C8F0E8}"/>
                </a:ext>
              </a:extLst>
            </p:cNvPr>
            <p:cNvCxnSpPr>
              <a:cxnSpLocks/>
            </p:cNvCxnSpPr>
            <p:nvPr/>
          </p:nvCxnSpPr>
          <p:spPr>
            <a:xfrm>
              <a:off x="591671" y="2026112"/>
              <a:ext cx="0" cy="2723029"/>
            </a:xfrm>
            <a:prstGeom prst="line">
              <a:avLst/>
            </a:prstGeom>
            <a:ln w="63500" cap="rnd">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7F8BFF42-341D-1005-33EC-87C8B7304AAE}"/>
              </a:ext>
            </a:extLst>
          </p:cNvPr>
          <p:cNvGrpSpPr/>
          <p:nvPr/>
        </p:nvGrpSpPr>
        <p:grpSpPr>
          <a:xfrm>
            <a:off x="4878260" y="1767428"/>
            <a:ext cx="2435478" cy="2381404"/>
            <a:chOff x="4878260" y="2500987"/>
            <a:chExt cx="2435478" cy="2381404"/>
          </a:xfrm>
        </p:grpSpPr>
        <p:pic>
          <p:nvPicPr>
            <p:cNvPr id="18" name="Picture 17">
              <a:extLst>
                <a:ext uri="{FF2B5EF4-FFF2-40B4-BE49-F238E27FC236}">
                  <a16:creationId xmlns:a16="http://schemas.microsoft.com/office/drawing/2014/main" id="{8C58759A-8EF6-312B-8087-28DC5DFF6BB7}"/>
                </a:ext>
              </a:extLst>
            </p:cNvPr>
            <p:cNvPicPr>
              <a:picLocks noChangeAspect="1"/>
            </p:cNvPicPr>
            <p:nvPr/>
          </p:nvPicPr>
          <p:blipFill rotWithShape="1">
            <a:blip r:embed="rId3"/>
            <a:srcRect l="12233" t="12594" r="10453" b="11262"/>
            <a:stretch/>
          </p:blipFill>
          <p:spPr>
            <a:xfrm>
              <a:off x="4878260" y="2500987"/>
              <a:ext cx="2435478" cy="2381404"/>
            </a:xfrm>
            <a:prstGeom prst="rect">
              <a:avLst/>
            </a:prstGeom>
          </p:spPr>
        </p:pic>
        <p:sp>
          <p:nvSpPr>
            <p:cNvPr id="19" name="Rectangle: Rounded Corners 18">
              <a:extLst>
                <a:ext uri="{FF2B5EF4-FFF2-40B4-BE49-F238E27FC236}">
                  <a16:creationId xmlns:a16="http://schemas.microsoft.com/office/drawing/2014/main" id="{C967DA64-EB9A-82D9-BEF5-61C01084E597}"/>
                </a:ext>
              </a:extLst>
            </p:cNvPr>
            <p:cNvSpPr/>
            <p:nvPr/>
          </p:nvSpPr>
          <p:spPr>
            <a:xfrm>
              <a:off x="5334448" y="3062518"/>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grpSp>
      <p:graphicFrame>
        <p:nvGraphicFramePr>
          <p:cNvPr id="29" name="Table 78">
            <a:extLst>
              <a:ext uri="{FF2B5EF4-FFF2-40B4-BE49-F238E27FC236}">
                <a16:creationId xmlns:a16="http://schemas.microsoft.com/office/drawing/2014/main" id="{3FF79FE3-54EC-6054-2BCF-3E295DAA7C6E}"/>
              </a:ext>
            </a:extLst>
          </p:cNvPr>
          <p:cNvGraphicFramePr>
            <a:graphicFrameLocks noGrp="1"/>
          </p:cNvGraphicFramePr>
          <p:nvPr/>
        </p:nvGraphicFramePr>
        <p:xfrm>
          <a:off x="8661953" y="3901119"/>
          <a:ext cx="2763816" cy="922020"/>
        </p:xfrm>
        <a:graphic>
          <a:graphicData uri="http://schemas.openxmlformats.org/drawingml/2006/table">
            <a:tbl>
              <a:tblPr firstRow="1" bandRow="1">
                <a:tableStyleId>{073A0DAA-6AF3-43AB-8588-CEC1D06C72B9}</a:tableStyleId>
              </a:tblPr>
              <a:tblGrid>
                <a:gridCol w="2763816">
                  <a:extLst>
                    <a:ext uri="{9D8B030D-6E8A-4147-A177-3AD203B41FA5}">
                      <a16:colId xmlns:a16="http://schemas.microsoft.com/office/drawing/2014/main" val="2255558803"/>
                    </a:ext>
                  </a:extLst>
                </a:gridCol>
              </a:tblGrid>
              <a:tr h="173396">
                <a:tc>
                  <a:txBody>
                    <a:bodyPr/>
                    <a:lstStyle/>
                    <a:p>
                      <a:pPr algn="ctr"/>
                      <a:r>
                        <a:rPr lang="en-US" sz="1100" b="1" kern="1200">
                          <a:solidFill>
                            <a:schemeClr val="bg1"/>
                          </a:solidFill>
                          <a:latin typeface="+mn-lt"/>
                          <a:ea typeface="+mn-ea"/>
                          <a:cs typeface="+mn-cs"/>
                        </a:rPr>
                        <a:t>Metrics</a:t>
                      </a:r>
                      <a:endParaRPr lang="en-DE" sz="1100" b="1" kern="1200">
                        <a:solidFill>
                          <a:schemeClr val="bg1"/>
                        </a:solidFill>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561529408"/>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Reduced application processing time</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1480084"/>
                  </a:ext>
                </a:extLst>
              </a:tr>
              <a:tr h="168296">
                <a:tc>
                  <a:txBody>
                    <a:bodyPr/>
                    <a:lstStyle/>
                    <a:p>
                      <a:pPr algn="l"/>
                      <a:r>
                        <a:rPr lang="en-US" sz="1050" kern="1200">
                          <a:solidFill>
                            <a:schemeClr val="dk1"/>
                          </a:solidFill>
                          <a:effectLst/>
                          <a:latin typeface="Open Sans" panose="020B0606030504020204" pitchFamily="34" charset="0"/>
                          <a:ea typeface="Open Sans" panose="020B0606030504020204" pitchFamily="34" charset="0"/>
                          <a:cs typeface="+mn-cs"/>
                        </a:rPr>
                        <a:t>Increased compliance and payment integrity</a:t>
                      </a:r>
                      <a:endParaRPr lang="en-DE" sz="1050" kern="1200">
                        <a:solidFill>
                          <a:schemeClr val="dk1"/>
                        </a:solidFill>
                        <a:effectLst/>
                        <a:latin typeface="Open Sans" panose="020B0606030504020204" pitchFamily="34" charset="0"/>
                        <a:ea typeface="Open Sans" panose="020B0606030504020204" pitchFamily="34" charset="0"/>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24091857"/>
                  </a:ext>
                </a:extLst>
              </a:tr>
            </a:tbl>
          </a:graphicData>
        </a:graphic>
      </p:graphicFrame>
      <p:sp>
        <p:nvSpPr>
          <p:cNvPr id="30" name="TextBox 29">
            <a:extLst>
              <a:ext uri="{FF2B5EF4-FFF2-40B4-BE49-F238E27FC236}">
                <a16:creationId xmlns:a16="http://schemas.microsoft.com/office/drawing/2014/main" id="{DE614C90-6868-10C2-B8C8-9A958B948253}"/>
              </a:ext>
            </a:extLst>
          </p:cNvPr>
          <p:cNvSpPr txBox="1"/>
          <p:nvPr/>
        </p:nvSpPr>
        <p:spPr>
          <a:xfrm>
            <a:off x="460266" y="4446543"/>
            <a:ext cx="3416079" cy="500335"/>
          </a:xfrm>
          <a:prstGeom prst="roundRect">
            <a:avLst>
              <a:gd name="adj" fmla="val 16295"/>
            </a:avLst>
          </a:prstGeom>
          <a:gradFill flip="none" rotWithShape="1">
            <a:gsLst>
              <a:gs pos="50000">
                <a:schemeClr val="accent4"/>
              </a:gs>
              <a:gs pos="69000">
                <a:schemeClr val="accent4">
                  <a:lumMod val="75000"/>
                </a:schemeClr>
              </a:gs>
            </a:gsLst>
            <a:lin ang="5400000" scaled="1"/>
            <a:tileRect/>
          </a:gradFill>
          <a:ln w="25400">
            <a:solidFill>
              <a:srgbClr val="E9E9E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36576" rIns="91440" bIns="0" numCol="1" spcCol="0" rtlCol="0" fromWordArt="0" anchor="t" anchorCtr="0" forceAA="0" compatLnSpc="1">
            <a:prstTxWarp prst="textNoShape">
              <a:avLst/>
            </a:prstTxWarp>
            <a:noAutofit/>
          </a:bodyPr>
          <a:lstStyle>
            <a:defPPr>
              <a:defRPr lang="en-US"/>
            </a:defPPr>
            <a:lvl1pPr algn="ctr">
              <a:defRPr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a:t>Example  </a:t>
            </a:r>
            <a:endParaRPr lang="en-DE" sz="1600"/>
          </a:p>
        </p:txBody>
      </p:sp>
      <p:grpSp>
        <p:nvGrpSpPr>
          <p:cNvPr id="31" name="Group 30">
            <a:extLst>
              <a:ext uri="{FF2B5EF4-FFF2-40B4-BE49-F238E27FC236}">
                <a16:creationId xmlns:a16="http://schemas.microsoft.com/office/drawing/2014/main" id="{BBE861ED-FC39-90ED-47E3-AD5637C31FAB}"/>
              </a:ext>
            </a:extLst>
          </p:cNvPr>
          <p:cNvGrpSpPr/>
          <p:nvPr/>
        </p:nvGrpSpPr>
        <p:grpSpPr>
          <a:xfrm>
            <a:off x="460269" y="4827657"/>
            <a:ext cx="7343763" cy="1371760"/>
            <a:chOff x="591671" y="1887250"/>
            <a:chExt cx="2523645" cy="3000754"/>
          </a:xfrm>
        </p:grpSpPr>
        <p:sp>
          <p:nvSpPr>
            <p:cNvPr id="32" name="Rectangle: Rounded Corners 31">
              <a:extLst>
                <a:ext uri="{FF2B5EF4-FFF2-40B4-BE49-F238E27FC236}">
                  <a16:creationId xmlns:a16="http://schemas.microsoft.com/office/drawing/2014/main" id="{3750A056-94F5-1B59-2C35-FA9B85B04804}"/>
                </a:ext>
              </a:extLst>
            </p:cNvPr>
            <p:cNvSpPr/>
            <p:nvPr/>
          </p:nvSpPr>
          <p:spPr>
            <a:xfrm>
              <a:off x="591671" y="1887250"/>
              <a:ext cx="2523645" cy="3000754"/>
            </a:xfrm>
            <a:prstGeom prst="roundRect">
              <a:avLst>
                <a:gd name="adj" fmla="val 5002"/>
              </a:avLst>
            </a:prstGeom>
            <a:solidFill>
              <a:schemeClr val="bg1"/>
            </a:solidFill>
            <a:ln>
              <a:solidFill>
                <a:srgbClr val="E9E9E9"/>
              </a:solidFill>
            </a:ln>
            <a:effectLst>
              <a:outerShdw blurRad="254000" dir="2700000" algn="tl" rotWithShape="0">
                <a:prstClr val="black">
                  <a:alpha val="25000"/>
                </a:prstClr>
              </a:outerShdw>
            </a:effectLst>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171450" indent="-171450" defTabSz="800100">
                <a:spcBef>
                  <a:spcPts val="600"/>
                </a:spcBef>
                <a:buFont typeface="Wingdings" panose="05000000000000000000" pitchFamily="2" charset="2"/>
                <a:buChar char="§"/>
              </a:pPr>
              <a:endParaRPr lang="en-US" sz="1400">
                <a:solidFill>
                  <a:schemeClr val="tx1"/>
                </a:solidFill>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18949B58-371B-68F0-B449-138028DE6604}"/>
                </a:ext>
              </a:extLst>
            </p:cNvPr>
            <p:cNvCxnSpPr>
              <a:cxnSpLocks/>
            </p:cNvCxnSpPr>
            <p:nvPr/>
          </p:nvCxnSpPr>
          <p:spPr>
            <a:xfrm>
              <a:off x="591671" y="2192757"/>
              <a:ext cx="0" cy="2389742"/>
            </a:xfrm>
            <a:prstGeom prst="line">
              <a:avLst/>
            </a:prstGeom>
            <a:ln w="63500" cap="rnd">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32A44434-B00F-9FE0-80D7-886D2EA78D34}"/>
              </a:ext>
            </a:extLst>
          </p:cNvPr>
          <p:cNvSpPr txBox="1"/>
          <p:nvPr/>
        </p:nvSpPr>
        <p:spPr>
          <a:xfrm>
            <a:off x="8411332" y="1810681"/>
            <a:ext cx="3320398" cy="1436291"/>
          </a:xfrm>
          <a:prstGeom prst="rect">
            <a:avLst/>
          </a:prstGeom>
          <a:noFill/>
        </p:spPr>
        <p:txBody>
          <a:bodyPr wrap="square" lIns="91440" rtlCol="0">
            <a:spAutoFit/>
          </a:bodyPr>
          <a:lstStyle/>
          <a:p>
            <a:pPr marL="171450" marR="0" lvl="0" indent="-171450" fontAlgn="ctr">
              <a:spcBef>
                <a:spcPts val="400"/>
              </a:spcBef>
              <a:spcAft>
                <a:spcPts val="0"/>
              </a:spcAft>
              <a:buClr>
                <a:srgbClr val="227FC7"/>
              </a:buClr>
              <a:buSzTx/>
              <a:buFont typeface="Arial" panose="020B0604020202020204" pitchFamily="34" charset="0"/>
              <a:buChar char="•"/>
              <a:tabLst/>
              <a:defRPr/>
            </a:pPr>
            <a:r>
              <a:rPr lang="en-US" sz="1200" dirty="0"/>
              <a:t>Reduces the time applying for services and benefits and explanation of eligibility requirements.</a:t>
            </a:r>
          </a:p>
          <a:p>
            <a:pPr marL="171450" marR="0" lvl="0" indent="-171450" fontAlgn="ctr">
              <a:spcBef>
                <a:spcPts val="400"/>
              </a:spcBef>
              <a:spcAft>
                <a:spcPts val="0"/>
              </a:spcAft>
              <a:buClr>
                <a:srgbClr val="227FC7"/>
              </a:buClr>
              <a:buSzTx/>
              <a:buFont typeface="Arial" panose="020B0604020202020204" pitchFamily="34" charset="0"/>
              <a:buChar char="•"/>
              <a:tabLst/>
              <a:defRPr/>
            </a:pPr>
            <a:r>
              <a:rPr lang="en-US" sz="1200" dirty="0"/>
              <a:t>Educates constituents on policy and/or rule changes that impact eligibility with source documents and summaries of rule changes. </a:t>
            </a:r>
          </a:p>
        </p:txBody>
      </p:sp>
      <p:sp>
        <p:nvSpPr>
          <p:cNvPr id="8" name="TextBox 7">
            <a:extLst>
              <a:ext uri="{FF2B5EF4-FFF2-40B4-BE49-F238E27FC236}">
                <a16:creationId xmlns:a16="http://schemas.microsoft.com/office/drawing/2014/main" id="{68D10652-645C-4758-0EE3-7D866EED009D}"/>
              </a:ext>
            </a:extLst>
          </p:cNvPr>
          <p:cNvSpPr txBox="1"/>
          <p:nvPr/>
        </p:nvSpPr>
        <p:spPr>
          <a:xfrm>
            <a:off x="531356" y="1770339"/>
            <a:ext cx="3324818" cy="1569660"/>
          </a:xfrm>
          <a:prstGeom prst="rect">
            <a:avLst/>
          </a:prstGeom>
          <a:noFill/>
        </p:spPr>
        <p:txBody>
          <a:bodyPr wrap="square" lIns="91440" tIns="45720" rIns="91440" bIns="45720" rtlCol="0" anchor="t">
            <a:spAutoFit/>
          </a:bodyPr>
          <a:lstStyle/>
          <a:p>
            <a:pPr fontAlgn="ctr">
              <a:spcBef>
                <a:spcPts val="400"/>
              </a:spcBef>
              <a:defRPr/>
            </a:pPr>
            <a:r>
              <a:rPr kumimoji="0" lang="en-US" sz="1200" b="0" i="0" u="none" strike="noStrike" kern="1200" cap="none" spc="0" normalizeH="0" baseline="0" noProof="0" dirty="0" err="1">
                <a:ln>
                  <a:noFill/>
                </a:ln>
                <a:solidFill>
                  <a:srgbClr val="000000"/>
                </a:solidFill>
                <a:effectLst/>
                <a:uLnTx/>
                <a:uFillTx/>
                <a:latin typeface="+mj-lt"/>
                <a:ea typeface="Open Sans"/>
                <a:cs typeface="Open Sans"/>
              </a:rPr>
              <a:t>GenAI</a:t>
            </a:r>
            <a:r>
              <a:rPr kumimoji="0" lang="en-US" sz="1200" b="0" i="0" u="none" strike="noStrike" kern="1200" cap="none" spc="0" normalizeH="0" baseline="0" noProof="0" dirty="0">
                <a:ln>
                  <a:noFill/>
                </a:ln>
                <a:solidFill>
                  <a:srgbClr val="000000"/>
                </a:solidFill>
                <a:effectLst/>
                <a:uLnTx/>
                <a:uFillTx/>
                <a:latin typeface="+mj-lt"/>
                <a:ea typeface="Open Sans"/>
                <a:cs typeface="Open Sans"/>
              </a:rPr>
              <a:t> digital assistants check national wage and salary sources, explain services and benefits eligibility requirements in multiple languages, cite source of eligibility requirements (policies, laws, etc.,)</a:t>
            </a:r>
            <a:r>
              <a:rPr lang="en-US" sz="1200" dirty="0">
                <a:solidFill>
                  <a:srgbClr val="000000"/>
                </a:solidFill>
                <a:latin typeface="+mj-lt"/>
                <a:ea typeface="Open Sans"/>
                <a:cs typeface="Open Sans"/>
              </a:rPr>
              <a:t> </a:t>
            </a:r>
            <a:r>
              <a:rPr kumimoji="0" lang="en-US" sz="1200" b="0" i="0" u="none" strike="noStrike" kern="1200" cap="none" spc="0" normalizeH="0" baseline="0" noProof="0" dirty="0">
                <a:ln>
                  <a:noFill/>
                </a:ln>
                <a:solidFill>
                  <a:srgbClr val="000000"/>
                </a:solidFill>
                <a:effectLst/>
                <a:uLnTx/>
                <a:uFillTx/>
                <a:latin typeface="+mj-lt"/>
                <a:ea typeface="Open Sans"/>
                <a:cs typeface="Open Sans"/>
              </a:rPr>
              <a:t> and flag ineligible applications</a:t>
            </a:r>
            <a:r>
              <a:rPr lang="en-US" sz="1200" dirty="0">
                <a:solidFill>
                  <a:srgbClr val="000000"/>
                </a:solidFill>
                <a:latin typeface="+mj-lt"/>
                <a:ea typeface="Open Sans"/>
                <a:cs typeface="Open Sans"/>
              </a:rPr>
              <a:t> </a:t>
            </a:r>
            <a:r>
              <a:rPr kumimoji="0" lang="en-US" sz="1200" b="0" i="0" u="none" strike="noStrike" kern="1200" cap="none" spc="0" normalizeH="0" baseline="0" noProof="0" dirty="0">
                <a:ln>
                  <a:noFill/>
                </a:ln>
                <a:solidFill>
                  <a:srgbClr val="000000"/>
                </a:solidFill>
                <a:effectLst/>
                <a:uLnTx/>
                <a:uFillTx/>
                <a:latin typeface="+mj-lt"/>
                <a:ea typeface="Open Sans"/>
                <a:cs typeface="Open Sans"/>
              </a:rPr>
              <a:t> for beneficiary review prior to submittal and/or further employee review.</a:t>
            </a:r>
          </a:p>
        </p:txBody>
      </p:sp>
      <p:sp>
        <p:nvSpPr>
          <p:cNvPr id="9" name="TextBox 8">
            <a:extLst>
              <a:ext uri="{FF2B5EF4-FFF2-40B4-BE49-F238E27FC236}">
                <a16:creationId xmlns:a16="http://schemas.microsoft.com/office/drawing/2014/main" id="{466A1151-5711-CD81-C45A-E9559DECC708}"/>
              </a:ext>
            </a:extLst>
          </p:cNvPr>
          <p:cNvSpPr txBox="1"/>
          <p:nvPr/>
        </p:nvSpPr>
        <p:spPr>
          <a:xfrm>
            <a:off x="464513" y="4943687"/>
            <a:ext cx="7513302" cy="1200329"/>
          </a:xfrm>
          <a:prstGeom prst="rect">
            <a:avLst/>
          </a:prstGeom>
          <a:noFill/>
        </p:spPr>
        <p:txBody>
          <a:bodyPr wrap="square" lIns="91440" tIns="45720" rIns="91440" bIns="45720" rtlCol="0" anchor="t">
            <a:spAutoFit/>
          </a:bodyPr>
          <a:lstStyle/>
          <a:p>
            <a:pPr fontAlgn="ctr">
              <a:spcBef>
                <a:spcPts val="400"/>
              </a:spcBef>
              <a:defRPr/>
            </a:pPr>
            <a:r>
              <a:rPr kumimoji="0" lang="en-US" sz="1200" b="0" i="0" u="none" strike="noStrike" kern="1200" cap="none" spc="0" normalizeH="0" baseline="0" noProof="0" dirty="0">
                <a:ln>
                  <a:noFill/>
                </a:ln>
                <a:effectLst/>
                <a:uLnTx/>
                <a:uFillTx/>
                <a:latin typeface="+mj-lt"/>
                <a:ea typeface="Open Sans"/>
                <a:cs typeface="Open Sans"/>
              </a:rPr>
              <a:t>This AI solution is grounded with attribution of policies and links </a:t>
            </a:r>
            <a:r>
              <a:rPr lang="en-US" sz="1200" dirty="0">
                <a:latin typeface="+mj-lt"/>
                <a:ea typeface="Open Sans"/>
                <a:cs typeface="Open Sans"/>
              </a:rPr>
              <a:t>to</a:t>
            </a:r>
            <a:r>
              <a:rPr kumimoji="0" lang="en-US" sz="1200" b="0" i="0" u="none" strike="noStrike" kern="1200" cap="none" spc="0" normalizeH="0" baseline="0" noProof="0" dirty="0">
                <a:ln>
                  <a:noFill/>
                </a:ln>
                <a:effectLst/>
                <a:uLnTx/>
                <a:uFillTx/>
                <a:latin typeface="+mj-lt"/>
                <a:ea typeface="Open Sans"/>
                <a:cs typeface="Open Sans"/>
              </a:rPr>
              <a:t> forms that alert applicants when eligibility requirements do not match applicant’s data.</a:t>
            </a:r>
            <a:r>
              <a:rPr lang="en-US" sz="1200" dirty="0">
                <a:latin typeface="+mj-lt"/>
                <a:ea typeface="Open Sans"/>
                <a:cs typeface="Open Sans"/>
              </a:rPr>
              <a:t>  </a:t>
            </a:r>
            <a:r>
              <a:rPr lang="en-US" sz="1200" dirty="0">
                <a:latin typeface="+mj-lt"/>
                <a:ea typeface="+mn-lt"/>
                <a:cs typeface="+mn-lt"/>
              </a:rPr>
              <a:t>The  Department for Work and Pensions has created a </a:t>
            </a:r>
            <a:r>
              <a:rPr lang="en-US" sz="1200" dirty="0" err="1">
                <a:latin typeface="+mj-lt"/>
                <a:ea typeface="+mn-lt"/>
                <a:cs typeface="+mn-lt"/>
              </a:rPr>
              <a:t>GenAI</a:t>
            </a:r>
            <a:r>
              <a:rPr lang="en-US" sz="1200" dirty="0">
                <a:latin typeface="+mj-lt"/>
                <a:ea typeface="+mn-lt"/>
                <a:cs typeface="+mn-lt"/>
              </a:rPr>
              <a:t> Lighthouse </a:t>
            </a:r>
            <a:r>
              <a:rPr lang="en-US" sz="1200" dirty="0" err="1">
                <a:latin typeface="+mj-lt"/>
                <a:ea typeface="+mn-lt"/>
                <a:cs typeface="+mn-lt"/>
              </a:rPr>
              <a:t>Programme</a:t>
            </a:r>
            <a:r>
              <a:rPr lang="en-US" sz="1200" dirty="0">
                <a:latin typeface="+mj-lt"/>
                <a:ea typeface="+mn-lt"/>
                <a:cs typeface="+mn-lt"/>
              </a:rPr>
              <a:t> to ‘test and learn’ in a safe and governed environment where AI can be used to assist the delivery of customer outcomes and department efficiencies.</a:t>
            </a:r>
            <a:r>
              <a:rPr lang="en-US" sz="1200" dirty="0">
                <a:latin typeface="+mj-lt"/>
                <a:ea typeface="Open Sans"/>
                <a:cs typeface="Open Sans"/>
              </a:rPr>
              <a:t> </a:t>
            </a:r>
            <a:r>
              <a:rPr kumimoji="0" lang="en-US" sz="1200" b="0" i="0" u="none" strike="noStrike" kern="1200" cap="none" spc="0" normalizeH="0" baseline="0" noProof="0" dirty="0">
                <a:ln>
                  <a:noFill/>
                </a:ln>
                <a:effectLst/>
                <a:uLnTx/>
                <a:uFillTx/>
                <a:latin typeface="+mj-lt"/>
                <a:ea typeface="Open Sans"/>
                <a:cs typeface="Open Sans"/>
              </a:rPr>
              <a:t>By leveraging </a:t>
            </a:r>
            <a:r>
              <a:rPr kumimoji="0" lang="en-US" sz="1200" b="0" i="0" u="none" strike="noStrike" kern="1200" cap="none" spc="0" normalizeH="0" baseline="0" noProof="0" dirty="0" err="1">
                <a:ln>
                  <a:noFill/>
                </a:ln>
                <a:effectLst/>
                <a:uLnTx/>
                <a:uFillTx/>
                <a:latin typeface="+mj-lt"/>
                <a:ea typeface="Open Sans"/>
                <a:cs typeface="Open Sans"/>
              </a:rPr>
              <a:t>GenAI</a:t>
            </a:r>
            <a:r>
              <a:rPr kumimoji="0" lang="en-US" sz="1200" b="0" i="0" u="none" strike="noStrike" kern="1200" cap="none" spc="0" normalizeH="0" baseline="0" noProof="0" dirty="0">
                <a:ln>
                  <a:noFill/>
                </a:ln>
                <a:effectLst/>
                <a:uLnTx/>
                <a:uFillTx/>
                <a:latin typeface="+mj-lt"/>
                <a:ea typeface="Open Sans"/>
                <a:cs typeface="Open Sans"/>
              </a:rPr>
              <a:t>, the</a:t>
            </a:r>
            <a:r>
              <a:rPr lang="en-US" sz="1200" dirty="0">
                <a:latin typeface="+mj-lt"/>
                <a:ea typeface="Open Sans"/>
                <a:cs typeface="Open Sans"/>
              </a:rPr>
              <a:t> benefits </a:t>
            </a:r>
            <a:r>
              <a:rPr kumimoji="0" lang="en-US" sz="1200" b="0" i="0" u="none" strike="noStrike" kern="1200" cap="none" spc="0" normalizeH="0" baseline="0" noProof="0" dirty="0">
                <a:ln>
                  <a:noFill/>
                </a:ln>
                <a:effectLst/>
                <a:uLnTx/>
                <a:uFillTx/>
                <a:latin typeface="+mj-lt"/>
                <a:ea typeface="Open Sans"/>
                <a:cs typeface="Open Sans"/>
              </a:rPr>
              <a:t> intake and review </a:t>
            </a:r>
            <a:r>
              <a:rPr lang="en-US" sz="1200" dirty="0">
                <a:latin typeface="+mj-lt"/>
                <a:ea typeface="Open Sans"/>
                <a:cs typeface="Open Sans"/>
              </a:rPr>
              <a:t>process </a:t>
            </a:r>
            <a:r>
              <a:rPr kumimoji="0" lang="en-US" sz="1200" b="0" i="0" u="none" strike="noStrike" kern="1200" cap="none" spc="0" normalizeH="0" baseline="0" noProof="0" dirty="0">
                <a:ln>
                  <a:noFill/>
                </a:ln>
                <a:effectLst/>
                <a:uLnTx/>
                <a:uFillTx/>
                <a:latin typeface="+mj-lt"/>
                <a:ea typeface="Open Sans"/>
                <a:cs typeface="Open Sans"/>
              </a:rPr>
              <a:t>is streamlined, and flagged applications reviewed prior to delivery of services</a:t>
            </a:r>
            <a:r>
              <a:rPr lang="en-US" sz="1200" dirty="0">
                <a:latin typeface="+mj-lt"/>
                <a:ea typeface="Open Sans"/>
                <a:cs typeface="Open Sans"/>
              </a:rPr>
              <a:t>.</a:t>
            </a:r>
            <a:endParaRPr lang="en-US" sz="1200" b="0" i="0" u="none" strike="noStrike" kern="1200" cap="none" spc="0" normalizeH="0" baseline="0" noProof="0" dirty="0">
              <a:ln>
                <a:noFill/>
              </a:ln>
              <a:effectLst/>
              <a:uLnTx/>
              <a:uFillTx/>
              <a:latin typeface="+mj-lt"/>
              <a:ea typeface="Open Sans"/>
              <a:cs typeface="Open Sans"/>
            </a:endParaRPr>
          </a:p>
        </p:txBody>
      </p:sp>
      <p:graphicFrame>
        <p:nvGraphicFramePr>
          <p:cNvPr id="26" name="Table 78">
            <a:extLst>
              <a:ext uri="{FF2B5EF4-FFF2-40B4-BE49-F238E27FC236}">
                <a16:creationId xmlns:a16="http://schemas.microsoft.com/office/drawing/2014/main" id="{F02FB251-4CC7-39D4-2CCC-FCAA04216655}"/>
              </a:ext>
            </a:extLst>
          </p:cNvPr>
          <p:cNvGraphicFramePr>
            <a:graphicFrameLocks noGrp="1"/>
          </p:cNvGraphicFramePr>
          <p:nvPr>
            <p:extLst>
              <p:ext uri="{D42A27DB-BD31-4B8C-83A1-F6EECF244321}">
                <p14:modId xmlns:p14="http://schemas.microsoft.com/office/powerpoint/2010/main" val="1459608168"/>
              </p:ext>
            </p:extLst>
          </p:nvPr>
        </p:nvGraphicFramePr>
        <p:xfrm>
          <a:off x="8661954" y="5019139"/>
          <a:ext cx="2763815" cy="1013460"/>
        </p:xfrm>
        <a:graphic>
          <a:graphicData uri="http://schemas.openxmlformats.org/drawingml/2006/table">
            <a:tbl>
              <a:tblPr firstRow="1" bandRow="1">
                <a:tableStyleId>{073A0DAA-6AF3-43AB-8588-CEC1D06C72B9}</a:tableStyleId>
              </a:tblPr>
              <a:tblGrid>
                <a:gridCol w="1387228">
                  <a:extLst>
                    <a:ext uri="{9D8B030D-6E8A-4147-A177-3AD203B41FA5}">
                      <a16:colId xmlns:a16="http://schemas.microsoft.com/office/drawing/2014/main" val="2255558803"/>
                    </a:ext>
                  </a:extLst>
                </a:gridCol>
                <a:gridCol w="1376587">
                  <a:extLst>
                    <a:ext uri="{9D8B030D-6E8A-4147-A177-3AD203B41FA5}">
                      <a16:colId xmlns:a16="http://schemas.microsoft.com/office/drawing/2014/main" val="2141623853"/>
                    </a:ext>
                  </a:extLst>
                </a:gridCol>
              </a:tblGrid>
              <a:tr h="195434">
                <a:tc>
                  <a:txBody>
                    <a:bodyPr/>
                    <a:lstStyle/>
                    <a:p>
                      <a:pPr algn="ctr"/>
                      <a:r>
                        <a:rPr lang="en-CA" sz="1100">
                          <a:solidFill>
                            <a:schemeClr val="bg1"/>
                          </a:solidFill>
                        </a:rPr>
                        <a:t>Risk Level</a:t>
                      </a:r>
                      <a:endParaRPr lang="en-DE" sz="1100">
                        <a:solidFill>
                          <a:schemeClr val="bg1"/>
                        </a:solidFill>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tc>
                  <a:txBody>
                    <a:bodyPr/>
                    <a:lstStyle/>
                    <a:p>
                      <a:pPr algn="ctr"/>
                      <a:r>
                        <a:rPr lang="en-CA" sz="1100">
                          <a:solidFill>
                            <a:schemeClr val="bg1"/>
                          </a:solidFill>
                        </a:rPr>
                        <a:t>Complexity</a:t>
                      </a:r>
                      <a:endParaRPr lang="en-DE" sz="1100">
                        <a:solidFill>
                          <a:schemeClr val="bg1"/>
                        </a:solidFill>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gradFill>
                      <a:gsLst>
                        <a:gs pos="0">
                          <a:schemeClr val="accent2"/>
                        </a:gs>
                        <a:gs pos="100000">
                          <a:schemeClr val="accent2">
                            <a:lumMod val="75000"/>
                          </a:schemeClr>
                        </a:gs>
                      </a:gsLst>
                      <a:lin ang="2700000" scaled="1"/>
                    </a:gradFill>
                  </a:tcPr>
                </a:tc>
                <a:extLst>
                  <a:ext uri="{0D108BD9-81ED-4DB2-BD59-A6C34878D82A}">
                    <a16:rowId xmlns:a16="http://schemas.microsoft.com/office/drawing/2014/main" val="13207511"/>
                  </a:ext>
                </a:extLst>
              </a:tr>
              <a:tr h="195434">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75000"/>
                      </a:schemeClr>
                    </a:solidFill>
                  </a:tcPr>
                </a:tc>
                <a:tc>
                  <a:txBody>
                    <a:bodyPr/>
                    <a:lstStyle/>
                    <a:p>
                      <a:pPr algn="ctr"/>
                      <a:r>
                        <a:rPr lang="en-US" sz="1050" kern="1200">
                          <a:solidFill>
                            <a:schemeClr val="bg1"/>
                          </a:solidFill>
                          <a:effectLst/>
                          <a:latin typeface="Open Sans"/>
                          <a:ea typeface="Open Sans"/>
                          <a:cs typeface="+mn-cs"/>
                        </a:rPr>
                        <a:t>High</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3060227011"/>
                  </a:ext>
                </a:extLst>
              </a:tr>
              <a:tr h="195434">
                <a:tc>
                  <a:txBody>
                    <a:bodyPr/>
                    <a:lstStyle/>
                    <a:p>
                      <a:pPr algn="ctr"/>
                      <a:r>
                        <a:rPr lang="en-US" sz="1050" kern="1200">
                          <a:solidFill>
                            <a:schemeClr val="tx1"/>
                          </a:solidFill>
                          <a:effectLst/>
                          <a:latin typeface="Open Sans"/>
                          <a:ea typeface="Open Sans"/>
                          <a:cs typeface="+mn-cs"/>
                        </a:rPr>
                        <a:t>Medium</a:t>
                      </a: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CA" sz="1050" kern="1200">
                          <a:solidFill>
                            <a:schemeClr val="tx1"/>
                          </a:solidFill>
                          <a:effectLst/>
                          <a:latin typeface="Open Sans"/>
                          <a:ea typeface="Open Sans"/>
                          <a:cs typeface="+mn-cs"/>
                        </a:rPr>
                        <a:t>Medium</a:t>
                      </a:r>
                      <a:endParaRPr lang="en-DE" sz="1050" kern="1200">
                        <a:solidFill>
                          <a:schemeClr val="tx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2281287437"/>
                  </a:ext>
                </a:extLst>
              </a:tr>
              <a:tr h="19543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tc>
                  <a:txBody>
                    <a:bodyPr/>
                    <a:lstStyle/>
                    <a:p>
                      <a:pPr algn="ctr"/>
                      <a:r>
                        <a:rPr lang="en-US" sz="1050" kern="1200">
                          <a:solidFill>
                            <a:schemeClr val="bg1"/>
                          </a:solidFill>
                          <a:effectLst/>
                          <a:latin typeface="Open Sans"/>
                          <a:ea typeface="Open Sans"/>
                          <a:cs typeface="+mn-cs"/>
                        </a:rPr>
                        <a:t>Low</a:t>
                      </a:r>
                      <a:endParaRPr lang="en-DE" sz="1050" kern="1200">
                        <a:solidFill>
                          <a:schemeClr val="bg1"/>
                        </a:solidFill>
                        <a:effectLst/>
                        <a:latin typeface="Open Sans"/>
                        <a:ea typeface="Open Sans"/>
                        <a:cs typeface="+mn-cs"/>
                      </a:endParaRPr>
                    </a:p>
                  </a:txBody>
                  <a:tcPr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1">
                        <a:lumMod val="40000"/>
                        <a:lumOff val="60000"/>
                      </a:schemeClr>
                    </a:solidFill>
                  </a:tcPr>
                </a:tc>
                <a:extLst>
                  <a:ext uri="{0D108BD9-81ED-4DB2-BD59-A6C34878D82A}">
                    <a16:rowId xmlns:a16="http://schemas.microsoft.com/office/drawing/2014/main" val="4236323306"/>
                  </a:ext>
                </a:extLst>
              </a:tr>
            </a:tbl>
          </a:graphicData>
        </a:graphic>
      </p:graphicFrame>
      <p:sp>
        <p:nvSpPr>
          <p:cNvPr id="10" name="Rectangle: Rounded Corners 9">
            <a:extLst>
              <a:ext uri="{FF2B5EF4-FFF2-40B4-BE49-F238E27FC236}">
                <a16:creationId xmlns:a16="http://schemas.microsoft.com/office/drawing/2014/main" id="{2545CF06-7A0C-096F-3F4D-349BB7F66AE1}"/>
              </a:ext>
            </a:extLst>
          </p:cNvPr>
          <p:cNvSpPr/>
          <p:nvPr/>
        </p:nvSpPr>
        <p:spPr>
          <a:xfrm>
            <a:off x="6213356" y="3308075"/>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Rectangle: Rounded Corners 11">
            <a:extLst>
              <a:ext uri="{FF2B5EF4-FFF2-40B4-BE49-F238E27FC236}">
                <a16:creationId xmlns:a16="http://schemas.microsoft.com/office/drawing/2014/main" id="{EFEE02A7-C4F1-7CAD-64AB-95285429C0CA}"/>
              </a:ext>
            </a:extLst>
          </p:cNvPr>
          <p:cNvSpPr/>
          <p:nvPr/>
        </p:nvSpPr>
        <p:spPr>
          <a:xfrm>
            <a:off x="5449270" y="3295549"/>
            <a:ext cx="588982" cy="307776"/>
          </a:xfrm>
          <a:prstGeom prst="roundRect">
            <a:avLst>
              <a:gd name="adj" fmla="val 50000"/>
            </a:avLst>
          </a:prstGeom>
          <a:noFill/>
          <a:ln w="38100">
            <a:solidFill>
              <a:srgbClr val="B2D9F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DE" sz="1800" b="0" i="0" u="none" strike="noStrike" kern="1200" cap="none" spc="0" normalizeH="0" baseline="0" noProof="0">
              <a:ln>
                <a:noFill/>
              </a:ln>
              <a:solidFill>
                <a:prstClr val="white"/>
              </a:solidFill>
              <a:effectLst/>
              <a:uLnTx/>
              <a:uFillTx/>
              <a:latin typeface="Open Sans"/>
              <a:ea typeface="+mn-ea"/>
              <a:cs typeface="+mn-cs"/>
            </a:endParaRPr>
          </a:p>
        </p:txBody>
      </p:sp>
    </p:spTree>
    <p:extLst>
      <p:ext uri="{BB962C8B-B14F-4D97-AF65-F5344CB8AC3E}">
        <p14:creationId xmlns:p14="http://schemas.microsoft.com/office/powerpoint/2010/main" val="4127638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LREADY-CHECKED" val="TRUE"/>
</p:tagLst>
</file>

<file path=ppt/tags/tag10.xml><?xml version="1.0" encoding="utf-8"?>
<p:tagLst xmlns:a="http://schemas.openxmlformats.org/drawingml/2006/main" xmlns:r="http://schemas.openxmlformats.org/officeDocument/2006/relationships" xmlns:p="http://schemas.openxmlformats.org/presentationml/2006/main">
  <p:tag name="ALREADY-CHECKED" val="TRUE"/>
</p:tagLst>
</file>

<file path=ppt/tags/tag11.xml><?xml version="1.0" encoding="utf-8"?>
<p:tagLst xmlns:a="http://schemas.openxmlformats.org/drawingml/2006/main" xmlns:r="http://schemas.openxmlformats.org/officeDocument/2006/relationships" xmlns:p="http://schemas.openxmlformats.org/presentationml/2006/main">
  <p:tag name="ALREADY-CHECKED" val="TRUE"/>
</p:tagLst>
</file>

<file path=ppt/tags/tag12.xml><?xml version="1.0" encoding="utf-8"?>
<p:tagLst xmlns:a="http://schemas.openxmlformats.org/drawingml/2006/main" xmlns:r="http://schemas.openxmlformats.org/officeDocument/2006/relationships" xmlns:p="http://schemas.openxmlformats.org/presentationml/2006/main">
  <p:tag name="ALREADY-CHECKED" val="TRUE"/>
</p:tagLst>
</file>

<file path=ppt/tags/tag13.xml><?xml version="1.0" encoding="utf-8"?>
<p:tagLst xmlns:a="http://schemas.openxmlformats.org/drawingml/2006/main" xmlns:r="http://schemas.openxmlformats.org/officeDocument/2006/relationships" xmlns:p="http://schemas.openxmlformats.org/presentationml/2006/main">
  <p:tag name="ALREADY-CHECKED" val="TRUE"/>
</p:tagLst>
</file>

<file path=ppt/tags/tag14.xml><?xml version="1.0" encoding="utf-8"?>
<p:tagLst xmlns:a="http://schemas.openxmlformats.org/drawingml/2006/main" xmlns:r="http://schemas.openxmlformats.org/officeDocument/2006/relationships" xmlns:p="http://schemas.openxmlformats.org/presentationml/2006/main">
  <p:tag name="ALREADY-CHECKED" val="TRUE"/>
</p:tagLst>
</file>

<file path=ppt/tags/tag15.xml><?xml version="1.0" encoding="utf-8"?>
<p:tagLst xmlns:a="http://schemas.openxmlformats.org/drawingml/2006/main" xmlns:r="http://schemas.openxmlformats.org/officeDocument/2006/relationships" xmlns:p="http://schemas.openxmlformats.org/presentationml/2006/main">
  <p:tag name="ALREADY-CHECKED" val="TRUE"/>
</p:tagLst>
</file>

<file path=ppt/tags/tag16.xml><?xml version="1.0" encoding="utf-8"?>
<p:tagLst xmlns:a="http://schemas.openxmlformats.org/drawingml/2006/main" xmlns:r="http://schemas.openxmlformats.org/officeDocument/2006/relationships" xmlns:p="http://schemas.openxmlformats.org/presentationml/2006/main">
  <p:tag name="ALREADY-CHECKED" val="TRUE"/>
</p:tagLst>
</file>

<file path=ppt/tags/tag17.xml><?xml version="1.0" encoding="utf-8"?>
<p:tagLst xmlns:a="http://schemas.openxmlformats.org/drawingml/2006/main" xmlns:r="http://schemas.openxmlformats.org/officeDocument/2006/relationships" xmlns:p="http://schemas.openxmlformats.org/presentationml/2006/main">
  <p:tag name="ALREADY-CHECKED" val="TRUE"/>
</p:tagLst>
</file>

<file path=ppt/tags/tag18.xml><?xml version="1.0" encoding="utf-8"?>
<p:tagLst xmlns:a="http://schemas.openxmlformats.org/drawingml/2006/main" xmlns:r="http://schemas.openxmlformats.org/officeDocument/2006/relationships" xmlns:p="http://schemas.openxmlformats.org/presentationml/2006/main">
  <p:tag name="ALREADY-CHECKED" val="TRUE"/>
</p:tagLst>
</file>

<file path=ppt/tags/tag19.xml><?xml version="1.0" encoding="utf-8"?>
<p:tagLst xmlns:a="http://schemas.openxmlformats.org/drawingml/2006/main" xmlns:r="http://schemas.openxmlformats.org/officeDocument/2006/relationships" xmlns:p="http://schemas.openxmlformats.org/presentationml/2006/main">
  <p:tag name="ALREADY-CHECKED" val="TRUE"/>
</p:tagLst>
</file>

<file path=ppt/tags/tag2.xml><?xml version="1.0" encoding="utf-8"?>
<p:tagLst xmlns:a="http://schemas.openxmlformats.org/drawingml/2006/main" xmlns:r="http://schemas.openxmlformats.org/officeDocument/2006/relationships" xmlns:p="http://schemas.openxmlformats.org/presentationml/2006/main">
  <p:tag name="ALREADY-CHECKED" val="TRUE"/>
</p:tagLst>
</file>

<file path=ppt/tags/tag20.xml><?xml version="1.0" encoding="utf-8"?>
<p:tagLst xmlns:a="http://schemas.openxmlformats.org/drawingml/2006/main" xmlns:r="http://schemas.openxmlformats.org/officeDocument/2006/relationships" xmlns:p="http://schemas.openxmlformats.org/presentationml/2006/main">
  <p:tag name="ALREADY-CHECKED" val="TRUE"/>
</p:tagLst>
</file>

<file path=ppt/tags/tag21.xml><?xml version="1.0" encoding="utf-8"?>
<p:tagLst xmlns:a="http://schemas.openxmlformats.org/drawingml/2006/main" xmlns:r="http://schemas.openxmlformats.org/officeDocument/2006/relationships" xmlns:p="http://schemas.openxmlformats.org/presentationml/2006/main">
  <p:tag name="ALREADY-CHECKED" val="TRUE"/>
</p:tagLst>
</file>

<file path=ppt/tags/tag22.xml><?xml version="1.0" encoding="utf-8"?>
<p:tagLst xmlns:a="http://schemas.openxmlformats.org/drawingml/2006/main" xmlns:r="http://schemas.openxmlformats.org/officeDocument/2006/relationships" xmlns:p="http://schemas.openxmlformats.org/presentationml/2006/main">
  <p:tag name="ALREADY-CHECKED" val="TRUE"/>
</p:tagLst>
</file>

<file path=ppt/tags/tag23.xml><?xml version="1.0" encoding="utf-8"?>
<p:tagLst xmlns:a="http://schemas.openxmlformats.org/drawingml/2006/main" xmlns:r="http://schemas.openxmlformats.org/officeDocument/2006/relationships" xmlns:p="http://schemas.openxmlformats.org/presentationml/2006/main">
  <p:tag name="ALREADY-CHECKED" val="TRUE"/>
</p:tagLst>
</file>

<file path=ppt/tags/tag3.xml><?xml version="1.0" encoding="utf-8"?>
<p:tagLst xmlns:a="http://schemas.openxmlformats.org/drawingml/2006/main" xmlns:r="http://schemas.openxmlformats.org/officeDocument/2006/relationships" xmlns:p="http://schemas.openxmlformats.org/presentationml/2006/main">
  <p:tag name="ALREADY-CHECKED" val="TRUE"/>
</p:tagLst>
</file>

<file path=ppt/tags/tag4.xml><?xml version="1.0" encoding="utf-8"?>
<p:tagLst xmlns:a="http://schemas.openxmlformats.org/drawingml/2006/main" xmlns:r="http://schemas.openxmlformats.org/officeDocument/2006/relationships" xmlns:p="http://schemas.openxmlformats.org/presentationml/2006/main">
  <p:tag name="ALREADY-CHECKED" val="TRUE"/>
</p:tagLst>
</file>

<file path=ppt/tags/tag5.xml><?xml version="1.0" encoding="utf-8"?>
<p:tagLst xmlns:a="http://schemas.openxmlformats.org/drawingml/2006/main" xmlns:r="http://schemas.openxmlformats.org/officeDocument/2006/relationships" xmlns:p="http://schemas.openxmlformats.org/presentationml/2006/main">
  <p:tag name="ALREADY-CHECKED" val="TRUE"/>
</p:tagLst>
</file>

<file path=ppt/tags/tag6.xml><?xml version="1.0" encoding="utf-8"?>
<p:tagLst xmlns:a="http://schemas.openxmlformats.org/drawingml/2006/main" xmlns:r="http://schemas.openxmlformats.org/officeDocument/2006/relationships" xmlns:p="http://schemas.openxmlformats.org/presentationml/2006/main">
  <p:tag name="ALREADY-CHECKED" val="TRUE"/>
</p:tagLst>
</file>

<file path=ppt/tags/tag7.xml><?xml version="1.0" encoding="utf-8"?>
<p:tagLst xmlns:a="http://schemas.openxmlformats.org/drawingml/2006/main" xmlns:r="http://schemas.openxmlformats.org/officeDocument/2006/relationships" xmlns:p="http://schemas.openxmlformats.org/presentationml/2006/main">
  <p:tag name="ALREADY-CHECKED" val="TRUE"/>
</p:tagLst>
</file>

<file path=ppt/tags/tag8.xml><?xml version="1.0" encoding="utf-8"?>
<p:tagLst xmlns:a="http://schemas.openxmlformats.org/drawingml/2006/main" xmlns:r="http://schemas.openxmlformats.org/officeDocument/2006/relationships" xmlns:p="http://schemas.openxmlformats.org/presentationml/2006/main">
  <p:tag name="ALREADY-CHECKED" val="TRUE"/>
</p:tagLst>
</file>

<file path=ppt/tags/tag9.xml><?xml version="1.0" encoding="utf-8"?>
<p:tagLst xmlns:a="http://schemas.openxmlformats.org/drawingml/2006/main" xmlns:r="http://schemas.openxmlformats.org/officeDocument/2006/relationships" xmlns:p="http://schemas.openxmlformats.org/presentationml/2006/main">
  <p:tag name="ALREADY-CHECKED" val="TRUE"/>
</p:tagLst>
</file>

<file path=ppt/theme/theme1.xml><?xml version="1.0" encoding="utf-8"?>
<a:theme xmlns:a="http://schemas.openxmlformats.org/drawingml/2006/main" name="Instructions">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A6D609F2-36AD-42A2-A039-4E4E89F25B6F}"/>
    </a:ext>
  </a:extLst>
</a:theme>
</file>

<file path=ppt/theme/theme2.xml><?xml version="1.0" encoding="utf-8"?>
<a:theme xmlns:a="http://schemas.openxmlformats.org/drawingml/2006/main" name="Cover Slides">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DE5F6907-FA60-47AA-98B4-217CF71344BC}"/>
    </a:ext>
  </a:extLst>
</a:theme>
</file>

<file path=ppt/theme/theme3.xml><?xml version="1.0" encoding="utf-8"?>
<a:theme xmlns:a="http://schemas.openxmlformats.org/drawingml/2006/main" name="Section Slides">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A754B51C-A44F-4D10-9A0B-70DE93D4F014}"/>
    </a:ext>
  </a:extLst>
</a:theme>
</file>

<file path=ppt/theme/theme4.xml><?xml version="1.0" encoding="utf-8"?>
<a:theme xmlns:a="http://schemas.openxmlformats.org/drawingml/2006/main" name="Internal Slides - Common">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3968CFA6-0737-42BC-909C-436D93885869}"/>
    </a:ext>
  </a:extLst>
</a:theme>
</file>

<file path=ppt/theme/theme5.xml><?xml version="1.0" encoding="utf-8"?>
<a:theme xmlns:a="http://schemas.openxmlformats.org/drawingml/2006/main" name="Chart and Image Layouts">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27F264F7-8DF9-422D-92E7-1480B030EE38}"/>
    </a:ext>
  </a:extLst>
</a:theme>
</file>

<file path=ppt/theme/theme6.xml><?xml version="1.0" encoding="utf-8"?>
<a:theme xmlns:a="http://schemas.openxmlformats.org/drawingml/2006/main" name="Closing Slides">
  <a:themeElements>
    <a:clrScheme name="Custom 3">
      <a:dk1>
        <a:srgbClr val="3F3F3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IDC Corporate 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extLst>
    <a:ext uri="{05A4C25C-085E-4340-85A3-A5531E510DB2}">
      <thm15:themeFamily xmlns:thm15="http://schemas.microsoft.com/office/thememl/2012/main" name="IDC2021_v1.1.potx" id="{A2BEA223-F492-4109-B610-ED20B282B435}" vid="{70BEC71B-F0A0-4D22-95BA-5E9EAD575681}"/>
    </a:ext>
  </a:extLst>
</a:theme>
</file>

<file path=ppt/theme/theme7.xml><?xml version="1.0" encoding="utf-8"?>
<a:theme xmlns:a="http://schemas.openxmlformats.org/drawingml/2006/main" name="Office Theme">
  <a:themeElements>
    <a:clrScheme name="Custom 4">
      <a:dk1>
        <a:srgbClr val="4F4F4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Custom 4">
      <a:dk1>
        <a:srgbClr val="4F4F4F"/>
      </a:dk1>
      <a:lt1>
        <a:sysClr val="window" lastClr="FFFFFF"/>
      </a:lt1>
      <a:dk2>
        <a:srgbClr val="164C82"/>
      </a:dk2>
      <a:lt2>
        <a:srgbClr val="54A4E2"/>
      </a:lt2>
      <a:accent1>
        <a:srgbClr val="2279BC"/>
      </a:accent1>
      <a:accent2>
        <a:srgbClr val="36AEC7"/>
      </a:accent2>
      <a:accent3>
        <a:srgbClr val="ACCB32"/>
      </a:accent3>
      <a:accent4>
        <a:srgbClr val="9E3D90"/>
      </a:accent4>
      <a:accent5>
        <a:srgbClr val="F8981D"/>
      </a:accent5>
      <a:accent6>
        <a:srgbClr val="FFCD07"/>
      </a:accent6>
      <a:hlink>
        <a:srgbClr val="164C82"/>
      </a:hlink>
      <a:folHlink>
        <a:srgbClr val="B7B7B7"/>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D860D71B67374F904A174040E2B623" ma:contentTypeVersion="10" ma:contentTypeDescription="Create a new document." ma:contentTypeScope="" ma:versionID="3905bcda2f730d4fe4aeb9c231c8cb08">
  <xsd:schema xmlns:xsd="http://www.w3.org/2001/XMLSchema" xmlns:xs="http://www.w3.org/2001/XMLSchema" xmlns:p="http://schemas.microsoft.com/office/2006/metadata/properties" xmlns:ns2="e21c73b8-81e8-4cbf-9581-e7cf5e7b5958" xmlns:ns3="15f873c4-ffd8-4889-ac22-f87fd6d1e2a1" targetNamespace="http://schemas.microsoft.com/office/2006/metadata/properties" ma:root="true" ma:fieldsID="f91f685775441fec2b2ad0d9c879a96d" ns2:_="" ns3:_="">
    <xsd:import namespace="e21c73b8-81e8-4cbf-9581-e7cf5e7b5958"/>
    <xsd:import namespace="15f873c4-ffd8-4889-ac22-f87fd6d1e2a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GenerationTime" minOccurs="0"/>
                <xsd:element ref="ns2:MediaServiceEventHashCode"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1c73b8-81e8-4cbf-9581-e7cf5e7b5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f873c4-ffd8-4889-ac22-f87fd6d1e2a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5f873c4-ffd8-4889-ac22-f87fd6d1e2a1">
      <UserInfo>
        <DisplayName>Massimiliano Claps</DisplayName>
        <AccountId>122</AccountId>
        <AccountType/>
      </UserInfo>
      <UserInfo>
        <DisplayName>Louise Francis</DisplayName>
        <AccountId>121</AccountId>
        <AccountType/>
      </UserInfo>
      <UserInfo>
        <DisplayName>Aaron Walker</DisplayName>
        <AccountId>117</AccountId>
        <AccountType/>
      </UserInfo>
      <UserInfo>
        <DisplayName>Ruthbea Yesner</DisplayName>
        <AccountId>114</AccountId>
        <AccountType/>
      </UserInfo>
      <UserInfo>
        <DisplayName>Alison Brooks</DisplayName>
        <AccountId>115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7B77B7-8291-456B-9018-AF0370FE2BA8}">
  <ds:schemaRefs>
    <ds:schemaRef ds:uri="15f873c4-ffd8-4889-ac22-f87fd6d1e2a1"/>
    <ds:schemaRef ds:uri="e21c73b8-81e8-4cbf-9581-e7cf5e7b59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337D8A-52DB-4E7E-B47D-AD11FFFEC35B}">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15f873c4-ffd8-4889-ac22-f87fd6d1e2a1"/>
    <ds:schemaRef ds:uri="http://schemas.openxmlformats.org/package/2006/metadata/core-properties"/>
    <ds:schemaRef ds:uri="http://purl.org/dc/dcmitype/"/>
    <ds:schemaRef ds:uri="e21c73b8-81e8-4cbf-9581-e7cf5e7b5958"/>
    <ds:schemaRef ds:uri="http://www.w3.org/XML/1998/namespace"/>
    <ds:schemaRef ds:uri="http://purl.org/dc/terms/"/>
  </ds:schemaRefs>
</ds:datastoreItem>
</file>

<file path=customXml/itemProps3.xml><?xml version="1.0" encoding="utf-8"?>
<ds:datastoreItem xmlns:ds="http://schemas.openxmlformats.org/officeDocument/2006/customXml" ds:itemID="{E0A236D0-F6FA-4FC3-825A-87DB7DFC72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IDC2021</Template>
  <TotalTime>10212</TotalTime>
  <Words>5783</Words>
  <Application>Microsoft Macintosh PowerPoint</Application>
  <PresentationFormat>Widescreen</PresentationFormat>
  <Paragraphs>706</Paragraphs>
  <Slides>38</Slides>
  <Notes>38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38</vt:i4>
      </vt:variant>
    </vt:vector>
  </HeadingPairs>
  <TitlesOfParts>
    <vt:vector size="50" baseType="lpstr">
      <vt:lpstr>Arial</vt:lpstr>
      <vt:lpstr>Open Sans Semibold</vt:lpstr>
      <vt:lpstr>Open Sans</vt:lpstr>
      <vt:lpstr>Open Sans Extrabold</vt:lpstr>
      <vt:lpstr>Open Sans Light</vt:lpstr>
      <vt:lpstr>Wingdings</vt:lpstr>
      <vt:lpstr>Instructions</vt:lpstr>
      <vt:lpstr>Cover Slides</vt:lpstr>
      <vt:lpstr>Section Slides</vt:lpstr>
      <vt:lpstr>Internal Slides - Common</vt:lpstr>
      <vt:lpstr>Chart and Image Layouts</vt:lpstr>
      <vt:lpstr>Closing Slides</vt:lpstr>
      <vt:lpstr>Generative AI Use Case Taxonomy, 2024:</vt:lpstr>
      <vt:lpstr>AI Everywhere</vt:lpstr>
      <vt:lpstr>Generative AI: The Path to Impact  </vt:lpstr>
      <vt:lpstr>AI Everywhere and the Emergence of New Generative AI Use Cases</vt:lpstr>
      <vt:lpstr>Industry Use Case Taxonomies for GenAI </vt:lpstr>
      <vt:lpstr>Generative AI Use Case in National Civilian Government by Sub-Segment</vt:lpstr>
      <vt:lpstr>Section 1: Public Services and Benefits</vt:lpstr>
      <vt:lpstr>Generative AI Use Cases for Public Services and Benefits in National Government </vt:lpstr>
      <vt:lpstr>GenAI Use Case:  Eligibility compliance and payment integrity </vt:lpstr>
      <vt:lpstr>GenAI Use Case:  Hyper-personalized benefits/services </vt:lpstr>
      <vt:lpstr>GenAI Use Case:  Caseworker composable case management</vt:lpstr>
      <vt:lpstr>GenAI Use Case:  Public health protection and remediation</vt:lpstr>
      <vt:lpstr>Section 2: Revenue and Monetary Management</vt:lpstr>
      <vt:lpstr>Generative AI Use Cases for Revenue and Monetary Management in National Government</vt:lpstr>
      <vt:lpstr>GenAI Use Case:  Financial market licensing</vt:lpstr>
      <vt:lpstr>GenAI Use Case:  Financial market oversight</vt:lpstr>
      <vt:lpstr>GenAI Use Case:  Tax compliance</vt:lpstr>
      <vt:lpstr>Section 4: Economic Development</vt:lpstr>
      <vt:lpstr>Generative AI Use Cases for Economic Development in National Government</vt:lpstr>
      <vt:lpstr>Generative AI Use Cases for Economic Development in National Government</vt:lpstr>
      <vt:lpstr>GenAI Use Case:  Economic policy simulator and designer</vt:lpstr>
      <vt:lpstr>GenAI Use Case:  Economic policy navigator and translation services</vt:lpstr>
      <vt:lpstr>GenAI Use Case:  Proactive monitoring of international trade agreements</vt:lpstr>
      <vt:lpstr>GenAI Use Case:  Economic sovereignty and survivability of national trade supply chains </vt:lpstr>
      <vt:lpstr>GenAI Use Case:  Intelligent visa processing for strategic skills and competencies</vt:lpstr>
      <vt:lpstr>GenAI Use Case:  Dynamic digital legislation and regulatory frameworks</vt:lpstr>
      <vt:lpstr>Section 4: Public Security</vt:lpstr>
      <vt:lpstr>Generative AI Use Cases for Public Security in National Government</vt:lpstr>
      <vt:lpstr>Generative AI Use Cases for Public Security in National Government</vt:lpstr>
      <vt:lpstr>GenAI Use Case:  Countering human trafficking and child exploitation</vt:lpstr>
      <vt:lpstr>GenAI Use Case:  Nation state threat management</vt:lpstr>
      <vt:lpstr>GenAI Use Case:  Critical national infrastructure protection</vt:lpstr>
      <vt:lpstr>GenAI Use Case:  Intelligent evidence management and case investigation </vt:lpstr>
      <vt:lpstr>GenAI Use Case:  Secure, trusted, and reliable voting</vt:lpstr>
      <vt:lpstr>Creating Your GenAI Industry Roadmap</vt:lpstr>
      <vt:lpstr>Recommendations</vt:lpstr>
      <vt:lpstr>Related Research</vt:lpstr>
      <vt:lpstr>PowerPoint Presentation</vt:lpstr>
    </vt:vector>
  </TitlesOfParts>
  <Company>IDC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Use Case Taxonomy, 2024: The National Civilian Government Industry</dc:title>
  <dc:creator>aobrien@idc.com</dc:creator>
  <cp:lastModifiedBy>THOMAS NISBET</cp:lastModifiedBy>
  <cp:revision>9</cp:revision>
  <cp:lastPrinted>2024-05-20T16:48:30Z</cp:lastPrinted>
  <dcterms:created xsi:type="dcterms:W3CDTF">2023-10-09T11:58:27Z</dcterms:created>
  <dcterms:modified xsi:type="dcterms:W3CDTF">2025-01-15T15:48:32Z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0x0101008BD860D71B67374F904A174040E2B623</vt:lpwstr>
  </property>
  <property fmtid="{D5CDD505-2E9C-101B-9397-08002B2CF9AE}" pid="3" name="MediaServiceImageTags">
    <vt:lpwstr/>
  </property>
</Properties>
</file>